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1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4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3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38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9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2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9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0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7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8783-0E92-4CF5-B3B9-C805458C77E5}" type="datetimeFigureOut">
              <a:rPr lang="ru-RU" smtClean="0"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AEB80-4331-45CA-A78E-26AB8E252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3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/>
              <a:t>Идиоадаптация, </a:t>
            </a:r>
            <a:r>
              <a:rPr lang="ru-RU" dirty="0"/>
              <a:t>или</a:t>
            </a:r>
            <a:r>
              <a:rPr lang="ru-RU" b="1" dirty="0"/>
              <a:t> алломорфоз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0689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 греч.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ídios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свой, своеобразный, особый и адаптация</a:t>
            </a:r>
          </a:p>
        </p:txBody>
      </p:sp>
    </p:spTree>
    <p:extLst>
      <p:ext uri="{BB962C8B-B14F-4D97-AF65-F5344CB8AC3E}">
        <p14:creationId xmlns:p14="http://schemas.microsoft.com/office/powerpoint/2010/main" val="244622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1368152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t">
            <a:noAutofit/>
          </a:bodyPr>
          <a:lstStyle/>
          <a:p>
            <a:r>
              <a:rPr lang="ru-RU" sz="2400" dirty="0"/>
              <a:t>► Аллогенная эволюция может пойти </a:t>
            </a:r>
            <a:r>
              <a:rPr lang="ru-RU" sz="2400" b="1" dirty="0"/>
              <a:t>по пути узкой специализации, </a:t>
            </a:r>
            <a:r>
              <a:rPr lang="ru-RU" sz="2400" dirty="0"/>
              <a:t>тогда  возникают приспособления к определенным, </a:t>
            </a:r>
            <a:r>
              <a:rPr lang="ru-RU" sz="2400" u="sng" dirty="0"/>
              <a:t>узким, неменяющимся условиям среды.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91264" cy="406531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dirty="0"/>
              <a:t>Примеры узких специализаций:</a:t>
            </a:r>
            <a:endParaRPr lang="ru-RU" sz="2400" dirty="0"/>
          </a:p>
          <a:p>
            <a:pPr lvl="0"/>
            <a:r>
              <a:rPr lang="ru-RU" sz="2400" b="1" i="1" dirty="0" smtClean="0"/>
              <a:t>коала</a:t>
            </a:r>
            <a:r>
              <a:rPr lang="ru-RU" sz="2400" dirty="0" smtClean="0"/>
              <a:t> </a:t>
            </a:r>
            <a:r>
              <a:rPr lang="ru-RU" sz="2400" dirty="0"/>
              <a:t>– питаются листьями определенных видов эвкалиптов.</a:t>
            </a:r>
          </a:p>
        </p:txBody>
      </p:sp>
      <p:pic>
        <p:nvPicPr>
          <p:cNvPr id="8196" name="Picture 4" descr="Коала на дереве | Премиум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0"/>
          <a:stretch/>
        </p:blipFill>
        <p:spPr bwMode="auto">
          <a:xfrm>
            <a:off x="3131840" y="3068960"/>
            <a:ext cx="5314578" cy="346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8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600200"/>
            <a:ext cx="5842992" cy="154076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400" dirty="0"/>
              <a:t>Узкая специализация дает </a:t>
            </a:r>
            <a:r>
              <a:rPr lang="ru-RU" sz="2400" u="sng" dirty="0"/>
              <a:t>преимущество только в данной среде, а изменение условий может привести к элиминации</a:t>
            </a:r>
            <a:r>
              <a:rPr lang="ru-RU" sz="2400" u="sng" dirty="0" smtClean="0"/>
              <a:t>.</a:t>
            </a:r>
          </a:p>
          <a:p>
            <a:pPr marL="0" lvl="0" indent="0"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356992"/>
            <a:ext cx="5832648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Специализированные формы являются </a:t>
            </a:r>
            <a:r>
              <a:rPr lang="ru-RU" sz="2400" u="sng" dirty="0" smtClean="0"/>
              <a:t>эволюционно неперспективными</a:t>
            </a:r>
            <a:r>
              <a:rPr lang="ru-RU" sz="2400" dirty="0" smtClean="0"/>
              <a:t>, так как их эволюция может идти только по пути усиления специализации.</a:t>
            </a:r>
            <a:endParaRPr lang="ru-RU" sz="2400" dirty="0"/>
          </a:p>
        </p:txBody>
      </p:sp>
      <p:pic>
        <p:nvPicPr>
          <p:cNvPr id="10242" name="Picture 2" descr="Знак-внимания-815×1024 | Cтройпракти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507164" cy="40770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/>
          <p:cNvSpPr txBox="1">
            <a:spLocks/>
          </p:cNvSpPr>
          <p:nvPr/>
        </p:nvSpPr>
        <p:spPr>
          <a:xfrm>
            <a:off x="251520" y="584684"/>
            <a:ext cx="8640960" cy="53645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9300" y="2276872"/>
            <a:ext cx="3581424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/>
              <a:t>Альвеолярные легкие</a:t>
            </a:r>
            <a:endParaRPr lang="ru-RU" sz="2200" b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331640" y="3573016"/>
            <a:ext cx="7128792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Развитие пищеварительной системы у плоских червей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220072" y="1061120"/>
            <a:ext cx="3384376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Идиоадаптация</a:t>
            </a:r>
            <a:endParaRPr lang="ru-RU" b="1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547664" y="2924944"/>
            <a:ext cx="626469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Отсутствие густого шерстяного покрова у слонов</a:t>
            </a:r>
            <a:endParaRPr lang="ru-RU" b="1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555776" y="4113655"/>
            <a:ext cx="468052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200" b="1" dirty="0" smtClean="0"/>
              <a:t>Колюще-сосущий РА у комаров</a:t>
            </a:r>
            <a:endParaRPr lang="ru-RU" sz="2200" b="1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9984" y="1061120"/>
            <a:ext cx="2818656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Ароморфоз?</a:t>
            </a:r>
            <a:endParaRPr lang="ru-RU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72000" y="836712"/>
            <a:ext cx="0" cy="224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572000" y="1160748"/>
            <a:ext cx="0" cy="224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574275" y="1484784"/>
            <a:ext cx="0" cy="224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389312" y="1844824"/>
            <a:ext cx="454496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7668344" y="2096852"/>
            <a:ext cx="432048" cy="90010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331640" y="2096852"/>
            <a:ext cx="0" cy="147616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12260" y="4365104"/>
            <a:ext cx="1692188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8604448" y="2096852"/>
            <a:ext cx="0" cy="2268252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7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Идиоадаптация (алломорфоз) </a:t>
            </a:r>
            <a:r>
              <a:rPr lang="ru-RU" sz="2400" dirty="0" smtClean="0"/>
              <a:t>– </a:t>
            </a:r>
            <a:r>
              <a:rPr lang="ru-RU" sz="2400" dirty="0"/>
              <a:t>частные приспособления к конкретным условиям существования.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7992888" cy="3600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/>
              <a:t>► </a:t>
            </a:r>
            <a:r>
              <a:rPr lang="ru-RU" sz="2000" b="1" dirty="0"/>
              <a:t>Особенности идиоадаптаций:</a:t>
            </a:r>
            <a:endParaRPr lang="ru-RU" sz="2000" dirty="0"/>
          </a:p>
          <a:p>
            <a:pPr lvl="0"/>
            <a:r>
              <a:rPr lang="ru-RU" sz="2000" dirty="0"/>
              <a:t>не обуславливают повышение уровня метаболизма, уровня организации;</a:t>
            </a:r>
          </a:p>
          <a:p>
            <a:pPr lvl="0"/>
            <a:r>
              <a:rPr lang="ru-RU" sz="2000" u="sng" dirty="0"/>
              <a:t>имеют частный характер</a:t>
            </a:r>
            <a:r>
              <a:rPr lang="ru-RU" sz="2000" dirty="0"/>
              <a:t>;</a:t>
            </a:r>
          </a:p>
          <a:p>
            <a:pPr lvl="0"/>
            <a:r>
              <a:rPr lang="ru-RU" sz="2000" dirty="0"/>
              <a:t>являются </a:t>
            </a:r>
            <a:r>
              <a:rPr lang="ru-RU" sz="2000" u="sng" dirty="0"/>
              <a:t>признаками низших таксонов</a:t>
            </a:r>
            <a:r>
              <a:rPr lang="ru-RU" sz="2000" dirty="0"/>
              <a:t>: видов, родов, семейств;</a:t>
            </a:r>
          </a:p>
          <a:p>
            <a:pPr lvl="0"/>
            <a:r>
              <a:rPr lang="ru-RU" sz="2000" u="sng" dirty="0"/>
              <a:t>быстро перестраиваются</a:t>
            </a:r>
            <a:r>
              <a:rPr lang="ru-RU" sz="2000" dirty="0"/>
              <a:t> в филогенезе;</a:t>
            </a:r>
          </a:p>
          <a:p>
            <a:pPr lvl="0"/>
            <a:r>
              <a:rPr lang="ru-RU" sz="2000" dirty="0"/>
              <a:t>многообразны, </a:t>
            </a:r>
            <a:r>
              <a:rPr lang="ru-RU" sz="2000" u="sng" dirty="0"/>
              <a:t>отражают дивергентную эволюцию группы</a:t>
            </a:r>
            <a:r>
              <a:rPr lang="ru-RU" sz="2000" dirty="0"/>
              <a:t> в период её процветания;</a:t>
            </a:r>
          </a:p>
          <a:p>
            <a:pPr lvl="0"/>
            <a:r>
              <a:rPr lang="ru-RU" sz="2000" dirty="0"/>
              <a:t>наиболее обычный путь эволюции.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952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78296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/>
              <a:t>Примеры</a:t>
            </a:r>
            <a:endParaRPr lang="ru-RU" sz="32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2400" b="1" dirty="0"/>
              <a:t>различные типы покровительственной окраски и формы 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1026" name="Picture 2" descr="Покровительственная окраска - презентация онлай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" b="24421"/>
          <a:stretch/>
        </p:blipFill>
        <p:spPr bwMode="auto">
          <a:xfrm>
            <a:off x="1547664" y="2492896"/>
            <a:ext cx="6009184" cy="339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17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/>
              <a:t>различные типы покровительственной окраски и формы 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3074" name="Picture 2" descr="Чем питается заяц в лесу? Чем питаются зайцы зимой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4962128" cy="374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504" y="260648"/>
            <a:ext cx="8229600" cy="7829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u="sng" smtClean="0"/>
              <a:t>Примеры</a:t>
            </a:r>
            <a:endParaRPr lang="ru-RU" sz="3200" b="1" i="1" u="sng" dirty="0"/>
          </a:p>
        </p:txBody>
      </p:sp>
    </p:spTree>
    <p:extLst>
      <p:ext uri="{BB962C8B-B14F-4D97-AF65-F5344CB8AC3E}">
        <p14:creationId xmlns:p14="http://schemas.microsoft.com/office/powerpoint/2010/main" val="385389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особенности строения клювов птиц </a:t>
            </a:r>
            <a:r>
              <a:rPr lang="ru-RU" sz="2400" dirty="0"/>
              <a:t>в зависимости от пищи и способа её добывания</a:t>
            </a:r>
          </a:p>
        </p:txBody>
      </p:sp>
      <p:pic>
        <p:nvPicPr>
          <p:cNvPr id="2054" name="Picture 6" descr="Класс птицы - online present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35"/>
          <a:stretch/>
        </p:blipFill>
        <p:spPr bwMode="auto">
          <a:xfrm>
            <a:off x="1691680" y="2569745"/>
            <a:ext cx="5664628" cy="368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7504" y="260648"/>
            <a:ext cx="8229600" cy="7829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u="sng" smtClean="0"/>
              <a:t>Примеры</a:t>
            </a:r>
            <a:endParaRPr lang="ru-RU" sz="3200" b="1" i="1" u="sng" dirty="0"/>
          </a:p>
        </p:txBody>
      </p:sp>
    </p:spTree>
    <p:extLst>
      <p:ext uri="{BB962C8B-B14F-4D97-AF65-F5344CB8AC3E}">
        <p14:creationId xmlns:p14="http://schemas.microsoft.com/office/powerpoint/2010/main" val="263059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/>
          <a:srcRect r="74484" b="75717"/>
          <a:stretch/>
        </p:blipFill>
        <p:spPr bwMode="auto">
          <a:xfrm>
            <a:off x="1525954" y="3933056"/>
            <a:ext cx="2329791" cy="144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Презентация на тему &quot;Среда обитания. Внешнее строение птиц&quot;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0" t="19169" r="9137" b="62208"/>
          <a:stretch/>
        </p:blipFill>
        <p:spPr bwMode="auto">
          <a:xfrm>
            <a:off x="3203849" y="1062453"/>
            <a:ext cx="2146074" cy="115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резентация на тему &quot;Среда обитания. Внешнее строение птиц&quot;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9" t="76381" r="67779" b="11082"/>
          <a:stretch/>
        </p:blipFill>
        <p:spPr bwMode="auto">
          <a:xfrm>
            <a:off x="5917966" y="668740"/>
            <a:ext cx="2502186" cy="98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резентация на тему &quot;Среда обитания. Внешнее строение птиц&quot;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4" t="78070" r="43811" b="6459"/>
          <a:stretch/>
        </p:blipFill>
        <p:spPr bwMode="auto">
          <a:xfrm>
            <a:off x="205755" y="574972"/>
            <a:ext cx="2625285" cy="121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2" descr="Крупный План Серая Цапля Профиль Клювом Открытый Ardea Cinerea — стоковые  фотографии и другие картинки Без людей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Крупный План Серая Цапля Профиль Клювом Открытый Ardea Cinerea — стоковые  фотографии и другие картинки Без людей - iStock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6" t="5703"/>
          <a:stretch/>
        </p:blipFill>
        <p:spPr bwMode="auto">
          <a:xfrm>
            <a:off x="5070636" y="3698864"/>
            <a:ext cx="2234590" cy="168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17342" y="1916832"/>
            <a:ext cx="1897605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У колибри </a:t>
            </a:r>
            <a:r>
              <a:rPr lang="ru-RU" sz="1600" dirty="0" smtClean="0"/>
              <a:t>– шприц для высасывания нектара цветов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10059" y="2720693"/>
            <a:ext cx="1897605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У дятла </a:t>
            </a:r>
            <a:r>
              <a:rPr lang="ru-RU" sz="1600" dirty="0" smtClean="0"/>
              <a:t>- долото, чтобы долбить кору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1916832"/>
            <a:ext cx="1897605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 smtClean="0"/>
              <a:t>У тукана </a:t>
            </a:r>
            <a:r>
              <a:rPr lang="ru-RU" sz="1600" dirty="0" smtClean="0"/>
              <a:t>– большой длинный клюв для поедания сочных ягод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42046" y="5589240"/>
            <a:ext cx="1897605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 smtClean="0"/>
              <a:t>У попугая </a:t>
            </a:r>
            <a:r>
              <a:rPr lang="ru-RU" sz="1600" dirty="0" smtClean="0"/>
              <a:t>– щипцы для колки орехов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5589240"/>
            <a:ext cx="1897605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 smtClean="0"/>
              <a:t>У цапли </a:t>
            </a:r>
            <a:r>
              <a:rPr lang="ru-RU" sz="1600" dirty="0" smtClean="0"/>
              <a:t>– для ловли рыбы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5649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особенности строения ног птиц</a:t>
            </a:r>
            <a:r>
              <a:rPr lang="ru-RU" sz="2400" dirty="0"/>
              <a:t> в зависимости от способа передвижения и характера питания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6696744" cy="36724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504" y="260648"/>
            <a:ext cx="8229600" cy="7829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u="sng" smtClean="0"/>
              <a:t>Примеры</a:t>
            </a:r>
            <a:endParaRPr lang="ru-RU" sz="3200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2812547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2777261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01644" y="5800389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5761396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5808094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18248" y="278592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Дрозд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278592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Утка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499992" y="57613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Орел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35800" y="572594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500618" y="5800389"/>
            <a:ext cx="2217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Африканский страус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75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1368152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t">
            <a:noAutofit/>
          </a:bodyPr>
          <a:lstStyle/>
          <a:p>
            <a:r>
              <a:rPr lang="ru-RU" sz="2400" dirty="0"/>
              <a:t>► Аллогенная эволюция может пойти </a:t>
            </a:r>
            <a:r>
              <a:rPr lang="ru-RU" sz="2400" b="1" dirty="0"/>
              <a:t>по пути узкой специализации, </a:t>
            </a:r>
            <a:r>
              <a:rPr lang="ru-RU" sz="2400" dirty="0"/>
              <a:t>тогда  возникают приспособления к определенным, </a:t>
            </a:r>
            <a:r>
              <a:rPr lang="ru-RU" sz="2400" u="sng" dirty="0"/>
              <a:t>узким, неменяющимся условиям среды.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59260" cy="406531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узких специализаций: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400" b="1" i="1" dirty="0"/>
              <a:t>хамелеоны</a:t>
            </a:r>
            <a:r>
              <a:rPr lang="ru-RU" sz="2400" dirty="0"/>
              <a:t> из-за особого строения конечностей живут только на тонких ветвях деревьев тропических и субтропических лесов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pic>
        <p:nvPicPr>
          <p:cNvPr id="5122" name="Picture 2" descr="Идеальный тихий убийца — хамелеон / Хаб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96" y="3573016"/>
            <a:ext cx="4576508" cy="257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21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1368152"/>
          </a:xfrm>
          <a:solidFill>
            <a:schemeClr val="accent6">
              <a:lumMod val="40000"/>
              <a:lumOff val="60000"/>
            </a:schemeClr>
          </a:solidFill>
        </p:spPr>
        <p:txBody>
          <a:bodyPr anchor="t">
            <a:noAutofit/>
          </a:bodyPr>
          <a:lstStyle/>
          <a:p>
            <a:r>
              <a:rPr lang="ru-RU" sz="2400" dirty="0"/>
              <a:t>► Аллогенная эволюция может пойти </a:t>
            </a:r>
            <a:r>
              <a:rPr lang="ru-RU" sz="2400" b="1" dirty="0"/>
              <a:t>по пути узкой специализации, </a:t>
            </a:r>
            <a:r>
              <a:rPr lang="ru-RU" sz="2400" dirty="0"/>
              <a:t>тогда  возникают приспособления к определенным, </a:t>
            </a:r>
            <a:r>
              <a:rPr lang="ru-RU" sz="2400" u="sng" dirty="0"/>
              <a:t>узким, неменяющимся условиям среды.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363272" cy="4065315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dirty="0"/>
              <a:t>Примеры узких специализаций:</a:t>
            </a:r>
            <a:endParaRPr lang="ru-RU" sz="2400" dirty="0"/>
          </a:p>
          <a:p>
            <a:pPr lvl="0"/>
            <a:r>
              <a:rPr lang="ru-RU" sz="2400" b="1" i="1" dirty="0" smtClean="0"/>
              <a:t>ленивцы </a:t>
            </a:r>
            <a:r>
              <a:rPr lang="ru-RU" sz="2400" dirty="0"/>
              <a:t>– живут только на деревьях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pic>
        <p:nvPicPr>
          <p:cNvPr id="9218" name="Picture 2" descr="Почему ленивца так назвали? Трехпалый ленив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5084506" cy="33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8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326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Идиоадаптация, или алломорфоз </vt:lpstr>
      <vt:lpstr>Идиоадаптация (алломорфоз) – частные приспособления к конкретным условиям существования.</vt:lpstr>
      <vt:lpstr>Примеры</vt:lpstr>
      <vt:lpstr>Презентация PowerPoint</vt:lpstr>
      <vt:lpstr>Презентация PowerPoint</vt:lpstr>
      <vt:lpstr>Презентация PowerPoint</vt:lpstr>
      <vt:lpstr>Презентация PowerPoint</vt:lpstr>
      <vt:lpstr>► Аллогенная эволюция может пойти по пути узкой специализации, тогда  возникают приспособления к определенным, узким, неменяющимся условиям среды. </vt:lpstr>
      <vt:lpstr>► Аллогенная эволюция может пойти по пути узкой специализации, тогда  возникают приспособления к определенным, узким, неменяющимся условиям среды. </vt:lpstr>
      <vt:lpstr>► Аллогенная эволюция может пойти по пути узкой специализации, тогда  возникают приспособления к определенным, узким, неменяющимся условиям среды.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Идиоадаптация, или алломорфоз</dc:title>
  <dc:creator>Windows User</dc:creator>
  <cp:lastModifiedBy>Windows User</cp:lastModifiedBy>
  <cp:revision>11</cp:revision>
  <dcterms:created xsi:type="dcterms:W3CDTF">2020-09-24T17:31:54Z</dcterms:created>
  <dcterms:modified xsi:type="dcterms:W3CDTF">2020-09-24T20:04:57Z</dcterms:modified>
</cp:coreProperties>
</file>