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858" y="-34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8A0F-BEC7-45EA-AB11-EDD121AD9851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0843CEA-7FAE-4697-9BCC-F6CD696F8FD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8A0F-BEC7-45EA-AB11-EDD121AD9851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43CEA-7FAE-4697-9BCC-F6CD696F8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8A0F-BEC7-45EA-AB11-EDD121AD9851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43CEA-7FAE-4697-9BCC-F6CD696F8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8A0F-BEC7-45EA-AB11-EDD121AD9851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43CEA-7FAE-4697-9BCC-F6CD696F8FD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8A0F-BEC7-45EA-AB11-EDD121AD9851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0843CEA-7FAE-4697-9BCC-F6CD696F8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8A0F-BEC7-45EA-AB11-EDD121AD9851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43CEA-7FAE-4697-9BCC-F6CD696F8FD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8A0F-BEC7-45EA-AB11-EDD121AD9851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43CEA-7FAE-4697-9BCC-F6CD696F8FD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8A0F-BEC7-45EA-AB11-EDD121AD9851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43CEA-7FAE-4697-9BCC-F6CD696F8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8A0F-BEC7-45EA-AB11-EDD121AD9851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43CEA-7FAE-4697-9BCC-F6CD696F8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8A0F-BEC7-45EA-AB11-EDD121AD9851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43CEA-7FAE-4697-9BCC-F6CD696F8FD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8A0F-BEC7-45EA-AB11-EDD121AD9851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0843CEA-7FAE-4697-9BCC-F6CD696F8FD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9C88A0F-BEC7-45EA-AB11-EDD121AD9851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0843CEA-7FAE-4697-9BCC-F6CD696F8FD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5517232"/>
            <a:ext cx="6400800" cy="1024136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dirty="0" smtClean="0"/>
              <a:t>Учитель начальных классов</a:t>
            </a:r>
          </a:p>
          <a:p>
            <a:pPr algn="r"/>
            <a:r>
              <a:rPr lang="ru-RU" smtClean="0"/>
              <a:t>МБОУ «СОШ №1» </a:t>
            </a:r>
            <a:r>
              <a:rPr lang="ru-RU" dirty="0" smtClean="0"/>
              <a:t>города Кирсанова</a:t>
            </a:r>
          </a:p>
          <a:p>
            <a:pPr algn="r"/>
            <a:r>
              <a:rPr lang="ru-RU" dirty="0" smtClean="0"/>
              <a:t>Мосеева Елена Ивановна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Использование </a:t>
            </a:r>
            <a:r>
              <a:rPr lang="ru-RU" dirty="0" err="1" smtClean="0"/>
              <a:t>здоровьесберегающих</a:t>
            </a:r>
            <a:r>
              <a:rPr lang="ru-RU" dirty="0" smtClean="0"/>
              <a:t> технологий во внеурочное время.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344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332656"/>
            <a:ext cx="44852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dirty="0" smtClean="0">
                <a:solidFill>
                  <a:srgbClr val="212745"/>
                </a:solidFill>
              </a:rPr>
              <a:t>Физкультминутки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229" y="1193313"/>
            <a:ext cx="3024336" cy="22682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4721" y="1166722"/>
            <a:ext cx="3040595" cy="22804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3971195"/>
            <a:ext cx="3107837" cy="23308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6169" y="3861048"/>
            <a:ext cx="3136231" cy="24282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61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3277" y="404664"/>
            <a:ext cx="292355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dirty="0" smtClean="0">
                <a:solidFill>
                  <a:srgbClr val="212745"/>
                </a:solidFill>
              </a:rPr>
              <a:t>Гимнастика </a:t>
            </a:r>
          </a:p>
          <a:p>
            <a:pPr lvl="0" algn="ctr"/>
            <a:r>
              <a:rPr lang="ru-RU" sz="3200" dirty="0" smtClean="0">
                <a:solidFill>
                  <a:srgbClr val="212745"/>
                </a:solidFill>
              </a:rPr>
              <a:t>для пальчиков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12160" y="1196752"/>
            <a:ext cx="179408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dirty="0" smtClean="0">
                <a:solidFill>
                  <a:srgbClr val="212745"/>
                </a:solidFill>
              </a:rPr>
              <a:t>Зарядка </a:t>
            </a:r>
          </a:p>
          <a:p>
            <a:pPr lvl="0"/>
            <a:r>
              <a:rPr lang="ru-RU" sz="3200" dirty="0" smtClean="0">
                <a:solidFill>
                  <a:srgbClr val="212745"/>
                </a:solidFill>
              </a:rPr>
              <a:t>для глаз</a:t>
            </a:r>
            <a:endParaRPr lang="ru-RU" sz="3200" dirty="0">
              <a:solidFill>
                <a:prstClr val="black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277" y="1714151"/>
            <a:ext cx="2771800" cy="2078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4221088"/>
            <a:ext cx="2843808" cy="21328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1292" y="2540942"/>
            <a:ext cx="2915816" cy="21868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9822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32954" y="476672"/>
            <a:ext cx="38686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dirty="0" smtClean="0">
                <a:solidFill>
                  <a:srgbClr val="212745"/>
                </a:solidFill>
              </a:rPr>
              <a:t>Кружки, секции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592796"/>
            <a:ext cx="2808312" cy="21962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2135" y="1592796"/>
            <a:ext cx="3120346" cy="23402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AutoShape 2" descr="https://apf.mail.ru/cgi-bin/readmsg/image.jpg?id=15222580760000000009%3B0%3B5&amp;x-email=moseeva.1983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apf.mail.ru/cgi-bin/readmsg/image.jpg?id=15222580760000000009%3B0%3B5&amp;x-email=moseeva.1983%40mail.ru&amp;exif=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6946" y="4077072"/>
            <a:ext cx="2880320" cy="23785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546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91680" y="1412776"/>
            <a:ext cx="60486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7200" dirty="0" smtClean="0">
                <a:solidFill>
                  <a:srgbClr val="212745"/>
                </a:solidFill>
              </a:rPr>
              <a:t>Спасибо </a:t>
            </a:r>
          </a:p>
          <a:p>
            <a:pPr lvl="0" algn="ctr"/>
            <a:r>
              <a:rPr lang="ru-RU" sz="7200" dirty="0" smtClean="0">
                <a:solidFill>
                  <a:srgbClr val="212745"/>
                </a:solidFill>
              </a:rPr>
              <a:t>за внимание!</a:t>
            </a:r>
            <a:endParaRPr lang="ru-RU" sz="7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46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476672"/>
            <a:ext cx="7315200" cy="4104456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rgbClr val="4F271C"/>
                </a:solidFill>
                <a:latin typeface="+mn-lt"/>
              </a:rPr>
              <a:t>«…</a:t>
            </a:r>
            <a:r>
              <a:rPr lang="ru-RU" b="1" dirty="0">
                <a:solidFill>
                  <a:srgbClr val="4F271C"/>
                </a:solidFill>
                <a:latin typeface="+mn-lt"/>
              </a:rPr>
              <a:t>Здоровье </a:t>
            </a:r>
            <a:r>
              <a:rPr lang="ru-RU" dirty="0">
                <a:solidFill>
                  <a:srgbClr val="4F271C"/>
                </a:solidFill>
                <a:latin typeface="+mn-lt"/>
              </a:rPr>
              <a:t>- это категория резерва</a:t>
            </a:r>
            <a:br>
              <a:rPr lang="ru-RU" dirty="0">
                <a:solidFill>
                  <a:srgbClr val="4F271C"/>
                </a:solidFill>
                <a:latin typeface="+mn-lt"/>
              </a:rPr>
            </a:br>
            <a:r>
              <a:rPr lang="ru-RU" dirty="0">
                <a:solidFill>
                  <a:srgbClr val="4F271C"/>
                </a:solidFill>
                <a:latin typeface="+mn-lt"/>
              </a:rPr>
              <a:t>жизни, жизнеспособности человека как</a:t>
            </a:r>
            <a:br>
              <a:rPr lang="ru-RU" dirty="0">
                <a:solidFill>
                  <a:srgbClr val="4F271C"/>
                </a:solidFill>
                <a:latin typeface="+mn-lt"/>
              </a:rPr>
            </a:br>
            <a:r>
              <a:rPr lang="ru-RU" dirty="0">
                <a:solidFill>
                  <a:srgbClr val="4F271C"/>
                </a:solidFill>
                <a:latin typeface="+mn-lt"/>
              </a:rPr>
              <a:t>целостного существа в единстве его</a:t>
            </a:r>
            <a:br>
              <a:rPr lang="ru-RU" dirty="0">
                <a:solidFill>
                  <a:srgbClr val="4F271C"/>
                </a:solidFill>
                <a:latin typeface="+mn-lt"/>
              </a:rPr>
            </a:br>
            <a:r>
              <a:rPr lang="ru-RU" dirty="0">
                <a:solidFill>
                  <a:srgbClr val="4F271C"/>
                </a:solidFill>
                <a:latin typeface="+mn-lt"/>
              </a:rPr>
              <a:t>телесных и </a:t>
            </a:r>
            <a:r>
              <a:rPr lang="ru-RU" dirty="0" smtClean="0">
                <a:solidFill>
                  <a:srgbClr val="4F271C"/>
                </a:solidFill>
                <a:latin typeface="+mn-lt"/>
              </a:rPr>
              <a:t>психических характеристик. Это жизнеспособность формируется </a:t>
            </a:r>
            <a:r>
              <a:rPr lang="ru-RU" dirty="0">
                <a:solidFill>
                  <a:srgbClr val="4F271C"/>
                </a:solidFill>
                <a:latin typeface="+mn-lt"/>
              </a:rPr>
              <a:t>в процессе </a:t>
            </a:r>
            <a:r>
              <a:rPr lang="ru-RU" dirty="0" smtClean="0">
                <a:solidFill>
                  <a:srgbClr val="4F271C"/>
                </a:solidFill>
                <a:latin typeface="+mn-lt"/>
              </a:rPr>
              <a:t>воспитания.</a:t>
            </a:r>
            <a:br>
              <a:rPr lang="ru-RU" dirty="0" smtClean="0">
                <a:solidFill>
                  <a:srgbClr val="4F271C"/>
                </a:solidFill>
                <a:latin typeface="+mn-lt"/>
              </a:rPr>
            </a:br>
            <a:r>
              <a:rPr lang="ru-RU" dirty="0" smtClean="0">
                <a:solidFill>
                  <a:srgbClr val="4F271C"/>
                </a:solidFill>
                <a:latin typeface="+mn-lt"/>
              </a:rPr>
              <a:t>Следовательно</a:t>
            </a:r>
            <a:r>
              <a:rPr lang="ru-RU" dirty="0">
                <a:solidFill>
                  <a:srgbClr val="4F271C"/>
                </a:solidFill>
                <a:latin typeface="+mn-lt"/>
              </a:rPr>
              <a:t>, здоровье </a:t>
            </a:r>
            <a:r>
              <a:rPr lang="ru-RU" dirty="0" smtClean="0">
                <a:solidFill>
                  <a:srgbClr val="4F271C"/>
                </a:solidFill>
                <a:latin typeface="+mn-lt"/>
              </a:rPr>
              <a:t>– это категория </a:t>
            </a:r>
            <a:r>
              <a:rPr lang="ru-RU" dirty="0">
                <a:solidFill>
                  <a:srgbClr val="4F271C"/>
                </a:solidFill>
                <a:latin typeface="+mn-lt"/>
              </a:rPr>
              <a:t>педагогическая</a:t>
            </a:r>
            <a:r>
              <a:rPr lang="ru-RU" dirty="0" smtClean="0">
                <a:solidFill>
                  <a:srgbClr val="4F271C"/>
                </a:solidFill>
                <a:latin typeface="+mn-lt"/>
              </a:rPr>
              <a:t>».</a:t>
            </a:r>
            <a:endParaRPr lang="ru-RU" dirty="0">
              <a:latin typeface="+mn-lt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5580112" y="5013176"/>
            <a:ext cx="3441576" cy="6858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4F271C"/>
                </a:solidFill>
              </a:rPr>
              <a:t>академик </a:t>
            </a:r>
            <a:r>
              <a:rPr lang="ru-RU" sz="2400" dirty="0" err="1">
                <a:solidFill>
                  <a:srgbClr val="4F271C"/>
                </a:solidFill>
              </a:rPr>
              <a:t>В.Ф.Базарный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17901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971600" y="1268760"/>
            <a:ext cx="7315200" cy="3887787"/>
          </a:xfrm>
        </p:spPr>
        <p:txBody>
          <a:bodyPr>
            <a:normAutofit fontScale="85000" lnSpcReduction="10000"/>
          </a:bodyPr>
          <a:lstStyle/>
          <a:p>
            <a:pPr marL="0" lvl="0" indent="0" algn="just" eaLnBrk="0" hangingPunct="0">
              <a:spcBef>
                <a:spcPct val="20000"/>
              </a:spcBef>
              <a:buClrTx/>
              <a:buSzTx/>
              <a:buNone/>
              <a:defRPr/>
            </a:pPr>
            <a:r>
              <a:rPr lang="ru-RU" sz="3300" dirty="0">
                <a:solidFill>
                  <a:srgbClr val="4F271C"/>
                </a:solidFill>
                <a:ea typeface="+mj-ea"/>
                <a:cs typeface="+mj-cs"/>
              </a:rPr>
              <a:t>Существует более 300 определений понятия «здоровье». </a:t>
            </a:r>
          </a:p>
          <a:p>
            <a:pPr lvl="0" algn="just" eaLnBrk="0" hangingPunct="0">
              <a:spcBef>
                <a:spcPct val="20000"/>
              </a:spcBef>
              <a:buClrTx/>
              <a:buSzTx/>
              <a:defRPr/>
            </a:pPr>
            <a:endParaRPr lang="ru-RU" sz="3300" dirty="0">
              <a:solidFill>
                <a:srgbClr val="4F271C"/>
              </a:solidFill>
              <a:ea typeface="+mj-ea"/>
              <a:cs typeface="+mj-cs"/>
            </a:endParaRPr>
          </a:p>
          <a:p>
            <a:pPr marL="0" lvl="0" indent="0" algn="just" eaLnBrk="0" hangingPunct="0">
              <a:spcBef>
                <a:spcPct val="20000"/>
              </a:spcBef>
              <a:buClrTx/>
              <a:buSzTx/>
              <a:buNone/>
              <a:defRPr/>
            </a:pPr>
            <a:r>
              <a:rPr lang="ru-RU" sz="3300" dirty="0">
                <a:solidFill>
                  <a:srgbClr val="4F271C"/>
                </a:solidFill>
                <a:ea typeface="+mj-ea"/>
                <a:cs typeface="+mj-cs"/>
              </a:rPr>
              <a:t>Согласно определению Всемирной организации здравоохранения,</a:t>
            </a:r>
          </a:p>
          <a:p>
            <a:pPr marL="0" lvl="0" indent="0" algn="just" eaLnBrk="0" hangingPunct="0">
              <a:spcBef>
                <a:spcPct val="20000"/>
              </a:spcBef>
              <a:buClrTx/>
              <a:buSzTx/>
              <a:buNone/>
              <a:defRPr/>
            </a:pP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здоровье</a:t>
            </a: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300" dirty="0">
                <a:solidFill>
                  <a:srgbClr val="4F271C"/>
                </a:solidFill>
                <a:ea typeface="+mj-ea"/>
                <a:cs typeface="+mj-cs"/>
              </a:rPr>
              <a:t>- это состояние полного физического, психического и социального благополучия, а не только отсутствие болезней или физических дефектов.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8973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3568" y="260648"/>
            <a:ext cx="7992888" cy="858838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latin typeface="+mn-lt"/>
              </a:rPr>
              <a:t>Здоровьесберегающие</a:t>
            </a:r>
            <a:r>
              <a:rPr lang="ru-RU" b="1" dirty="0" smtClean="0">
                <a:latin typeface="+mn-lt"/>
              </a:rPr>
              <a:t> технологии</a:t>
            </a:r>
            <a:endParaRPr lang="ru-RU" b="1" dirty="0"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643450"/>
            <a:ext cx="1844359" cy="1656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1594959"/>
            <a:ext cx="1649294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564085"/>
            <a:ext cx="1791279" cy="1621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10"/>
          <p:cNvSpPr>
            <a:spLocks noChangeArrowheads="1"/>
          </p:cNvSpPr>
          <p:nvPr/>
        </p:nvSpPr>
        <p:spPr bwMode="auto">
          <a:xfrm>
            <a:off x="295679" y="4725144"/>
            <a:ext cx="1728192" cy="1584175"/>
          </a:xfrm>
          <a:prstGeom prst="star7">
            <a:avLst/>
          </a:prstGeom>
          <a:solidFill>
            <a:srgbClr val="FFFF99"/>
          </a:solidFill>
          <a:ln w="9525">
            <a:solidFill>
              <a:srgbClr val="7030A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 smtClean="0">
                <a:solidFill>
                  <a:srgbClr val="7030A0"/>
                </a:solidFill>
                <a:latin typeface="Candara" pitchFamily="34" charset="0"/>
                <a:cs typeface="Arial" pitchFamily="34" charset="0"/>
              </a:rPr>
              <a:t>Гимнастика </a:t>
            </a:r>
          </a:p>
          <a:p>
            <a:pPr algn="ctr">
              <a:defRPr/>
            </a:pPr>
            <a:r>
              <a:rPr lang="ru-RU" sz="1400" b="1" dirty="0" smtClean="0">
                <a:solidFill>
                  <a:srgbClr val="7030A0"/>
                </a:solidFill>
                <a:latin typeface="Candara" pitchFamily="34" charset="0"/>
                <a:cs typeface="Arial" pitchFamily="34" charset="0"/>
              </a:rPr>
              <a:t>для пальчиков</a:t>
            </a:r>
            <a:endParaRPr lang="ru-RU" sz="1400" b="1" dirty="0">
              <a:solidFill>
                <a:srgbClr val="7030A0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9" name="Oval 10"/>
          <p:cNvSpPr>
            <a:spLocks noChangeArrowheads="1"/>
          </p:cNvSpPr>
          <p:nvPr/>
        </p:nvSpPr>
        <p:spPr bwMode="auto">
          <a:xfrm>
            <a:off x="3419872" y="4869160"/>
            <a:ext cx="1728911" cy="1656184"/>
          </a:xfrm>
          <a:prstGeom prst="star7">
            <a:avLst/>
          </a:prstGeom>
          <a:solidFill>
            <a:srgbClr val="FFFF99"/>
          </a:solidFill>
          <a:ln w="9525">
            <a:solidFill>
              <a:srgbClr val="7030A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 smtClean="0">
                <a:solidFill>
                  <a:srgbClr val="7030A0"/>
                </a:solidFill>
                <a:latin typeface="Candara" pitchFamily="34" charset="0"/>
                <a:cs typeface="Arial" pitchFamily="34" charset="0"/>
              </a:rPr>
              <a:t>Зарядка </a:t>
            </a:r>
          </a:p>
          <a:p>
            <a:pPr algn="ctr">
              <a:defRPr/>
            </a:pPr>
            <a:r>
              <a:rPr lang="ru-RU" sz="1400" b="1" dirty="0" smtClean="0">
                <a:solidFill>
                  <a:srgbClr val="7030A0"/>
                </a:solidFill>
                <a:latin typeface="Candara" pitchFamily="34" charset="0"/>
                <a:cs typeface="Arial" pitchFamily="34" charset="0"/>
              </a:rPr>
              <a:t>для глаз</a:t>
            </a:r>
            <a:endParaRPr lang="ru-RU" sz="1400" b="1" dirty="0">
              <a:solidFill>
                <a:srgbClr val="7030A0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10" name="Oval 21"/>
          <p:cNvSpPr>
            <a:spLocks noChangeArrowheads="1"/>
          </p:cNvSpPr>
          <p:nvPr/>
        </p:nvSpPr>
        <p:spPr bwMode="auto">
          <a:xfrm>
            <a:off x="2023871" y="3102907"/>
            <a:ext cx="1819696" cy="1781401"/>
          </a:xfrm>
          <a:prstGeom prst="star7">
            <a:avLst/>
          </a:prstGeom>
          <a:solidFill>
            <a:srgbClr val="F79646">
              <a:lumMod val="20000"/>
              <a:lumOff val="80000"/>
            </a:srgbClr>
          </a:solidFill>
          <a:ln w="28575">
            <a:solidFill>
              <a:srgbClr val="7030A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ndara" pitchFamily="34" charset="0"/>
                <a:cs typeface="Arial" pitchFamily="34" charset="0"/>
              </a:rPr>
              <a:t>Прогулка,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ndara" pitchFamily="34" charset="0"/>
                <a:cs typeface="Arial" pitchFamily="34" charset="0"/>
              </a:rPr>
              <a:t>экскурсия</a:t>
            </a:r>
            <a:endParaRPr kumimoji="0" lang="ru-RU" sz="1400" b="1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ndara" pitchFamily="34" charset="0"/>
              <a:cs typeface="Arial" pitchFamily="34" charset="0"/>
            </a:endParaRPr>
          </a:p>
        </p:txBody>
      </p:sp>
      <p:sp>
        <p:nvSpPr>
          <p:cNvPr id="11" name="Oval 21"/>
          <p:cNvSpPr>
            <a:spLocks noChangeArrowheads="1"/>
          </p:cNvSpPr>
          <p:nvPr/>
        </p:nvSpPr>
        <p:spPr bwMode="auto">
          <a:xfrm>
            <a:off x="4906649" y="3290518"/>
            <a:ext cx="1656184" cy="1566069"/>
          </a:xfrm>
          <a:prstGeom prst="star7">
            <a:avLst/>
          </a:prstGeom>
          <a:solidFill>
            <a:srgbClr val="F79646">
              <a:lumMod val="20000"/>
              <a:lumOff val="80000"/>
            </a:srgbClr>
          </a:solidFill>
          <a:ln w="28575">
            <a:solidFill>
              <a:srgbClr val="7030A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ndara" pitchFamily="34" charset="0"/>
                <a:cs typeface="Arial" pitchFamily="34" charset="0"/>
              </a:rPr>
              <a:t>Физкульт</a:t>
            </a: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ndara" pitchFamily="34" charset="0"/>
                <a:cs typeface="Arial" pitchFamily="34" charset="0"/>
              </a:rPr>
              <a:t>-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ndara" pitchFamily="34" charset="0"/>
                <a:cs typeface="Arial" pitchFamily="34" charset="0"/>
              </a:rPr>
              <a:t>минутки</a:t>
            </a:r>
            <a:endParaRPr kumimoji="0" lang="ru-RU" sz="1400" b="1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ndara" pitchFamily="34" charset="0"/>
              <a:cs typeface="Arial" pitchFamily="34" charset="0"/>
            </a:endParaRPr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6084168" y="4869160"/>
            <a:ext cx="1728911" cy="1656184"/>
          </a:xfrm>
          <a:prstGeom prst="star7">
            <a:avLst/>
          </a:prstGeom>
          <a:solidFill>
            <a:srgbClr val="FFFF99"/>
          </a:solidFill>
          <a:ln w="9525">
            <a:solidFill>
              <a:srgbClr val="7030A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 smtClean="0">
                <a:solidFill>
                  <a:srgbClr val="7030A0"/>
                </a:solidFill>
                <a:latin typeface="Candara" pitchFamily="34" charset="0"/>
                <a:cs typeface="Arial" pitchFamily="34" charset="0"/>
              </a:rPr>
              <a:t>Кружки, </a:t>
            </a:r>
          </a:p>
          <a:p>
            <a:pPr algn="ctr">
              <a:defRPr/>
            </a:pPr>
            <a:r>
              <a:rPr lang="ru-RU" sz="1400" b="1" dirty="0" smtClean="0">
                <a:solidFill>
                  <a:srgbClr val="7030A0"/>
                </a:solidFill>
                <a:latin typeface="Candara" pitchFamily="34" charset="0"/>
                <a:cs typeface="Arial" pitchFamily="34" charset="0"/>
              </a:rPr>
              <a:t>секции</a:t>
            </a:r>
            <a:endParaRPr lang="ru-RU" sz="1400" b="1" dirty="0">
              <a:solidFill>
                <a:srgbClr val="7030A0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13" name="Oval 21"/>
          <p:cNvSpPr>
            <a:spLocks noChangeArrowheads="1"/>
          </p:cNvSpPr>
          <p:nvPr/>
        </p:nvSpPr>
        <p:spPr bwMode="auto">
          <a:xfrm>
            <a:off x="7299583" y="3234749"/>
            <a:ext cx="1664905" cy="1634411"/>
          </a:xfrm>
          <a:prstGeom prst="star7">
            <a:avLst/>
          </a:prstGeom>
          <a:solidFill>
            <a:srgbClr val="F79646">
              <a:lumMod val="20000"/>
              <a:lumOff val="80000"/>
            </a:srgbClr>
          </a:solidFill>
          <a:ln w="28575">
            <a:solidFill>
              <a:srgbClr val="7030A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ndara" pitchFamily="34" charset="0"/>
                <a:cs typeface="Arial" pitchFamily="34" charset="0"/>
              </a:rPr>
              <a:t>Беседы,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kern="0" dirty="0">
                <a:solidFill>
                  <a:srgbClr val="7030A0"/>
                </a:solidFill>
                <a:latin typeface="Candara" pitchFamily="34" charset="0"/>
                <a:cs typeface="Arial" pitchFamily="34" charset="0"/>
              </a:rPr>
              <a:t>в</a:t>
            </a:r>
            <a:r>
              <a:rPr kumimoji="0" lang="ru-RU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ndara" pitchFamily="34" charset="0"/>
                <a:cs typeface="Arial" pitchFamily="34" charset="0"/>
              </a:rPr>
              <a:t>икторины</a:t>
            </a: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ndara" pitchFamily="34" charset="0"/>
                <a:cs typeface="Arial" pitchFamily="34" charset="0"/>
              </a:rPr>
              <a:t>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kern="0" dirty="0" smtClean="0">
                <a:solidFill>
                  <a:srgbClr val="7030A0"/>
                </a:solidFill>
                <a:latin typeface="Candara" pitchFamily="34" charset="0"/>
                <a:cs typeface="Arial" pitchFamily="34" charset="0"/>
              </a:rPr>
              <a:t>праздники</a:t>
            </a:r>
            <a:endParaRPr kumimoji="0" lang="ru-RU" sz="1400" b="1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ndar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091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627784" y="188640"/>
            <a:ext cx="3535362" cy="758825"/>
          </a:xfrm>
        </p:spPr>
        <p:txBody>
          <a:bodyPr/>
          <a:lstStyle/>
          <a:p>
            <a:r>
              <a:rPr lang="ru-RU" dirty="0" smtClean="0">
                <a:latin typeface="+mn-lt"/>
              </a:rPr>
              <a:t>Клубные часы</a:t>
            </a:r>
            <a:endParaRPr lang="ru-RU" dirty="0"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298" y="1148054"/>
            <a:ext cx="3168352" cy="22837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0" name="Picture 2" descr="D:\мои документы\всё подряд 1 класс\фото классные часы\открытое занятие\DSC024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104206"/>
            <a:ext cx="3024336" cy="2304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мои документы\всё подряд 1 класс\фото классные часы\открытое занятие\DSC0242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3933056"/>
            <a:ext cx="3097860" cy="24482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мои документы\всё подряд 1 класс\фоточки\2014-09-29 12-55-4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906555"/>
            <a:ext cx="3096664" cy="23762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830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260648"/>
            <a:ext cx="57275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212745"/>
                </a:solidFill>
                <a:ea typeface="+mj-ea"/>
                <a:cs typeface="+mj-cs"/>
              </a:rPr>
              <a:t>Спортивные праздники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921" y="1147246"/>
            <a:ext cx="3600400" cy="27046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301190"/>
            <a:ext cx="3528392" cy="25797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077072"/>
            <a:ext cx="3600400" cy="23212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 descr="D:\мои документы\всё подряд 1 класс\фоточки\IMG_051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005800"/>
            <a:ext cx="3563888" cy="23924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310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31624" y="260648"/>
            <a:ext cx="3510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dirty="0" smtClean="0">
                <a:solidFill>
                  <a:srgbClr val="212745"/>
                </a:solidFill>
              </a:rPr>
              <a:t>Экскурсии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099" name="Picture 3" descr="D:\мои документы\всё подряд 1 класс\фоточки\S63012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136569"/>
            <a:ext cx="2915816" cy="21118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мои документы\экскурсия\IMG_20160909_14392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863720"/>
            <a:ext cx="3331624" cy="24987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323220"/>
            <a:ext cx="3024336" cy="22682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1" y="3068960"/>
            <a:ext cx="2470275" cy="32987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676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7100" y="332656"/>
            <a:ext cx="237032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dirty="0" smtClean="0">
                <a:solidFill>
                  <a:srgbClr val="212745"/>
                </a:solidFill>
              </a:rPr>
              <a:t>Прогулка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040542"/>
            <a:ext cx="2664296" cy="19982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9245" y="2019351"/>
            <a:ext cx="2699792" cy="20248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682894"/>
            <a:ext cx="3131839" cy="23488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904136"/>
            <a:ext cx="3277100" cy="24578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3429000"/>
            <a:ext cx="2626746" cy="31422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3157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apf.mail.ru/cgi-bin/readmsg/image.jpg?id=15222580760000000009%3B0%3B5&amp;x-email=moseeva.1983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332656"/>
            <a:ext cx="426167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dirty="0" smtClean="0">
                <a:solidFill>
                  <a:srgbClr val="212745"/>
                </a:solidFill>
              </a:rPr>
              <a:t>Подвижные игры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561" y="1412776"/>
            <a:ext cx="4008445" cy="30063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4964" y="3861048"/>
            <a:ext cx="3546998" cy="26602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7387" y="1556792"/>
            <a:ext cx="3264362" cy="24482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782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128</TotalTime>
  <Words>108</Words>
  <Application>Microsoft Office PowerPoint</Application>
  <PresentationFormat>Экран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Справедливость</vt:lpstr>
      <vt:lpstr>Использование здоровьесберегающих технологий во внеурочное время.</vt:lpstr>
      <vt:lpstr>«…Здоровье - это категория резерва жизни, жизнеспособности человека как целостного существа в единстве его телесных и психических характеристик. Это жизнеспособность формируется в процессе воспитания. Следовательно, здоровье – это категория педагогическая».</vt:lpstr>
      <vt:lpstr>Презентация PowerPoint</vt:lpstr>
      <vt:lpstr>Здоровьесберегающие технологии</vt:lpstr>
      <vt:lpstr>Клубные часы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здоровьесберегающих технологий во внеурочное время.</dc:title>
  <dc:creator>User</dc:creator>
  <cp:lastModifiedBy>User</cp:lastModifiedBy>
  <cp:revision>15</cp:revision>
  <dcterms:created xsi:type="dcterms:W3CDTF">2018-03-28T17:40:30Z</dcterms:created>
  <dcterms:modified xsi:type="dcterms:W3CDTF">2021-11-02T14:38:06Z</dcterms:modified>
</cp:coreProperties>
</file>