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320" r:id="rId2"/>
    <p:sldId id="321" r:id="rId3"/>
    <p:sldId id="333" r:id="rId4"/>
    <p:sldId id="334" r:id="rId5"/>
    <p:sldId id="326" r:id="rId6"/>
    <p:sldId id="331" r:id="rId7"/>
    <p:sldId id="330" r:id="rId8"/>
    <p:sldId id="329" r:id="rId9"/>
    <p:sldId id="332" r:id="rId10"/>
    <p:sldId id="344" r:id="rId11"/>
    <p:sldId id="343" r:id="rId12"/>
    <p:sldId id="340" r:id="rId13"/>
    <p:sldId id="341" r:id="rId14"/>
    <p:sldId id="316" r:id="rId15"/>
    <p:sldId id="317" r:id="rId16"/>
    <p:sldId id="336" r:id="rId17"/>
    <p:sldId id="325" r:id="rId18"/>
    <p:sldId id="33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9900"/>
    <a:srgbClr val="008000"/>
    <a:srgbClr val="003399"/>
    <a:srgbClr val="CC0066"/>
    <a:srgbClr val="FF6600"/>
    <a:srgbClr val="FF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E26A4A-5E16-41E0-B11E-03C8E11099A0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78AD26-0C7C-4D3F-AF22-6B799C83F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379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ED045-1C5B-4883-87A2-202ECB52C722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F2B3F-7977-4050-93F5-9AB04B6B6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3890-D420-4571-8FA9-272DCB997CCD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1225C-FCB2-48CC-90F3-5EE4C4602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9B5AE-3877-4D07-A853-F1C694F6C24C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E54C6-372B-4C2B-9AB3-CABD1F6AE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301A-2680-4E0A-A906-3933AE7CBA38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3231-0022-4B7E-B994-48DFACCBD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1C736-3E87-4E97-813A-82637B5D1C11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DA416-01D8-410C-86F7-BDC632CDD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5B434-55E2-490B-8538-23DAEC4DA814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354C8-309B-4E52-9821-0EF972067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64CC-CCE8-4786-A0D9-A802041F29D6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4C228-8CB1-4BA3-BCA5-7D86C08D8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4487-7317-400A-A350-957BA55F6997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DB738-F529-4EEA-A277-F625B40FA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9CA9A-5133-4855-A49F-03E3826ED84E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14E88-5EB2-4132-9083-D606D77AC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E4069-6604-44F1-B867-246E15C1F556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0C182-F372-469F-AF06-0DF2473C4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981D-630E-43CC-963F-0DE5AE6888F6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A92C-8E18-422A-9819-5794F3F6A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65AD7E-A225-4689-AE1D-59251332CDF5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E1BD9D-ACD6-4ED5-8D4D-663616ECD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Урок  русского  языка</a:t>
            </a:r>
            <a:endParaRPr lang="ru-RU" sz="6000" dirty="0">
              <a:solidFill>
                <a:schemeClr val="tx2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D301A-2680-4E0A-A906-3933AE7CBA38}" type="datetime1">
              <a:rPr lang="ru-RU" smtClean="0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745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D301A-2680-4E0A-A906-3933AE7CBA38}" type="datetime1">
              <a:rPr lang="ru-RU" smtClean="0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3"/>
            <a:ext cx="8337774" cy="624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949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7355160" cy="4525963"/>
          </a:xfrm>
        </p:spPr>
        <p:txBody>
          <a:bodyPr/>
          <a:lstStyle/>
          <a:p>
            <a:pPr marL="742950" indent="-742950">
              <a:buAutoNum type="arabicParenR"/>
            </a:pPr>
            <a:r>
              <a:rPr lang="ru-RU" sz="4000" b="1" dirty="0" smtClean="0"/>
              <a:t>Солнце </a:t>
            </a:r>
            <a:r>
              <a:rPr lang="ru-RU" sz="4000" b="1" dirty="0"/>
              <a:t>встало </a:t>
            </a:r>
            <a:r>
              <a:rPr lang="ru-RU" sz="4000" b="1" dirty="0">
                <a:solidFill>
                  <a:srgbClr val="FF0000"/>
                </a:solidFill>
              </a:rPr>
              <a:t>и</a:t>
            </a:r>
            <a:r>
              <a:rPr lang="ru-RU" sz="4000" b="1" dirty="0"/>
              <a:t> осветило окрестность</a:t>
            </a:r>
            <a:r>
              <a:rPr lang="ru-RU" sz="4000" b="1" dirty="0" smtClean="0"/>
              <a:t>.</a:t>
            </a:r>
          </a:p>
          <a:p>
            <a:pPr marL="0" indent="0">
              <a:buNone/>
            </a:pPr>
            <a:r>
              <a:rPr lang="ru-RU" sz="4000" b="1" dirty="0" smtClean="0"/>
              <a:t>2)Солнце встало.</a:t>
            </a:r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r>
              <a:rPr lang="ru-RU" sz="4000" b="1" dirty="0"/>
              <a:t>3</a:t>
            </a:r>
            <a:r>
              <a:rPr lang="ru-RU" sz="4000" b="1" dirty="0" smtClean="0"/>
              <a:t>) Солнце встало</a:t>
            </a:r>
            <a:r>
              <a:rPr lang="ru-RU" sz="4000" b="1" dirty="0" smtClean="0">
                <a:solidFill>
                  <a:srgbClr val="FF0000"/>
                </a:solidFill>
              </a:rPr>
              <a:t>, и   </a:t>
            </a:r>
            <a:r>
              <a:rPr lang="ru-RU" sz="4000" b="1" dirty="0">
                <a:solidFill>
                  <a:srgbClr val="FF0000"/>
                </a:solidFill>
              </a:rPr>
              <a:t> </a:t>
            </a:r>
            <a:r>
              <a:rPr lang="ru-RU" sz="4000" b="1" dirty="0"/>
              <a:t>окрестность озарилась </a:t>
            </a:r>
            <a:r>
              <a:rPr lang="ru-RU" sz="4000" b="1" dirty="0" smtClean="0"/>
              <a:t>светом.</a:t>
            </a:r>
            <a:endParaRPr lang="ru-RU" sz="4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D301A-2680-4E0A-A906-3933AE7CBA38}" type="datetime1">
              <a:rPr lang="ru-RU" smtClean="0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018" y="145963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036" y="4149080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036" y="2855934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03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chemeClr val="tx2"/>
                </a:solidFill>
              </a:rPr>
              <a:t>Как отличить сложное предложение от простого предложения с однородными членами?</a:t>
            </a:r>
            <a:endParaRPr lang="ru-RU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59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20668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Узнаем: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отличить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сложное предложение от простого предложения с однородными членами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Будем учиться: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ставить знаки препинания в простом предложении с однородными членами и в сложном предложении.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781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11560" y="0"/>
            <a:ext cx="799269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sz="2800" b="1" dirty="0">
              <a:solidFill>
                <a:srgbClr val="660066"/>
              </a:solidFill>
            </a:endParaRPr>
          </a:p>
          <a:p>
            <a:pPr algn="ctr" eaLnBrk="1" hangingPunct="1"/>
            <a:r>
              <a:rPr lang="ru-RU" sz="28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Знаки препинания в предложении с союзами </a:t>
            </a:r>
            <a:endParaRPr lang="ru-RU" sz="2800" b="1" i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4400" b="1" i="1" dirty="0" smtClean="0">
                <a:solidFill>
                  <a:srgbClr val="FF0066"/>
                </a:solidFill>
              </a:rPr>
              <a:t>и, а, но</a:t>
            </a:r>
            <a:endParaRPr lang="ru-RU" sz="2800" b="1" i="1" dirty="0">
              <a:solidFill>
                <a:srgbClr val="FF0066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660066"/>
              </a:solidFill>
            </a:endParaRPr>
          </a:p>
          <a:p>
            <a:pPr eaLnBrk="1" hangingPunct="1"/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73062" y="2276872"/>
            <a:ext cx="3963988" cy="3143250"/>
          </a:xfrm>
        </p:spPr>
        <p:txBody>
          <a:bodyPr>
            <a:normAutofit fontScale="47500" lnSpcReduction="20000"/>
          </a:bodyPr>
          <a:lstStyle/>
          <a:p>
            <a:pPr algn="ctr" eaLnBrk="1" hangingPunct="1">
              <a:buFontTx/>
              <a:buNone/>
            </a:pPr>
            <a:r>
              <a:rPr lang="ru-RU" sz="2400" dirty="0" smtClean="0"/>
              <a:t>    </a:t>
            </a:r>
            <a:r>
              <a:rPr lang="ru-RU" sz="3900" b="1" dirty="0" smtClean="0">
                <a:solidFill>
                  <a:srgbClr val="000099"/>
                </a:solidFill>
              </a:rPr>
              <a:t>Соединяют однородные члены предложения</a:t>
            </a:r>
          </a:p>
          <a:p>
            <a:pPr algn="ctr" eaLnBrk="1" hangingPunct="1">
              <a:lnSpc>
                <a:spcPct val="105000"/>
              </a:lnSpc>
              <a:buFontTx/>
              <a:buNone/>
            </a:pPr>
            <a:r>
              <a:rPr lang="en-US" sz="8700" b="1" dirty="0" smtClean="0"/>
              <a:t>[</a:t>
            </a:r>
            <a:r>
              <a:rPr lang="ru-RU" sz="8700" b="1" dirty="0" smtClean="0"/>
              <a:t>О </a:t>
            </a:r>
            <a:r>
              <a:rPr lang="ru-RU" sz="8700" b="1" dirty="0" smtClean="0">
                <a:solidFill>
                  <a:srgbClr val="FF0000"/>
                </a:solidFill>
              </a:rPr>
              <a:t>и</a:t>
            </a:r>
            <a:r>
              <a:rPr lang="ru-RU" sz="8700" b="1" dirty="0" smtClean="0"/>
              <a:t> О</a:t>
            </a:r>
            <a:r>
              <a:rPr lang="en-US" sz="8700" b="1" dirty="0" smtClean="0"/>
              <a:t>]</a:t>
            </a:r>
            <a:r>
              <a:rPr lang="ru-RU" sz="8700" b="1" dirty="0" smtClean="0"/>
              <a:t>.</a:t>
            </a:r>
          </a:p>
          <a:p>
            <a:pPr algn="ctr" eaLnBrk="1" hangingPunct="1">
              <a:lnSpc>
                <a:spcPct val="105000"/>
              </a:lnSpc>
              <a:buFontTx/>
              <a:buNone/>
            </a:pPr>
            <a:r>
              <a:rPr lang="en-US" sz="8700" b="1" dirty="0" smtClean="0"/>
              <a:t>[</a:t>
            </a:r>
            <a:r>
              <a:rPr lang="ru-RU" sz="8700" b="1" dirty="0" smtClean="0"/>
              <a:t>О , </a:t>
            </a:r>
            <a:r>
              <a:rPr lang="ru-RU" sz="8700" b="1" dirty="0" smtClean="0">
                <a:solidFill>
                  <a:srgbClr val="FF0000"/>
                </a:solidFill>
              </a:rPr>
              <a:t>а</a:t>
            </a:r>
            <a:r>
              <a:rPr lang="ru-RU" sz="8700" b="1" dirty="0" smtClean="0"/>
              <a:t> О</a:t>
            </a:r>
            <a:r>
              <a:rPr lang="en-US" sz="8700" b="1" dirty="0" smtClean="0"/>
              <a:t>]</a:t>
            </a:r>
            <a:r>
              <a:rPr lang="ru-RU" sz="8700" b="1" dirty="0" smtClean="0"/>
              <a:t>.</a:t>
            </a:r>
          </a:p>
          <a:p>
            <a:pPr algn="ctr" eaLnBrk="1" hangingPunct="1">
              <a:lnSpc>
                <a:spcPct val="105000"/>
              </a:lnSpc>
              <a:buFontTx/>
              <a:buNone/>
            </a:pPr>
            <a:r>
              <a:rPr lang="en-US" sz="8700" b="1" dirty="0" smtClean="0"/>
              <a:t>[</a:t>
            </a:r>
            <a:r>
              <a:rPr lang="ru-RU" sz="8700" b="1" dirty="0" smtClean="0"/>
              <a:t>О , </a:t>
            </a:r>
            <a:r>
              <a:rPr lang="ru-RU" sz="8700" b="1" dirty="0" smtClean="0">
                <a:solidFill>
                  <a:srgbClr val="FF0000"/>
                </a:solidFill>
              </a:rPr>
              <a:t>но</a:t>
            </a:r>
            <a:r>
              <a:rPr lang="ru-RU" sz="8700" b="1" dirty="0" smtClean="0"/>
              <a:t> О</a:t>
            </a:r>
            <a:r>
              <a:rPr lang="en-US" sz="8700" b="1" dirty="0" smtClean="0"/>
              <a:t>]</a:t>
            </a:r>
            <a:r>
              <a:rPr lang="ru-RU" sz="8700" b="1" dirty="0" smtClean="0"/>
              <a:t>.</a:t>
            </a:r>
            <a:r>
              <a:rPr lang="en-US" sz="8700" b="1" dirty="0" smtClean="0"/>
              <a:t> </a:t>
            </a:r>
            <a:endParaRPr lang="ru-RU" sz="8700" b="1" dirty="0" smtClean="0"/>
          </a:p>
          <a:p>
            <a:pPr eaLnBrk="1" hangingPunct="1">
              <a:lnSpc>
                <a:spcPct val="105000"/>
              </a:lnSpc>
              <a:buFontTx/>
              <a:buNone/>
            </a:pPr>
            <a:endParaRPr lang="ru-RU" sz="3200" b="1" dirty="0" smtClean="0"/>
          </a:p>
          <a:p>
            <a:pPr eaLnBrk="1" hangingPunct="1">
              <a:lnSpc>
                <a:spcPct val="105000"/>
              </a:lnSpc>
              <a:buFontTx/>
              <a:buNone/>
            </a:pPr>
            <a:endParaRPr lang="ru-RU" sz="3200" b="1" dirty="0" smtClean="0"/>
          </a:p>
          <a:p>
            <a:pPr eaLnBrk="1" hangingPunct="1">
              <a:buFontTx/>
              <a:buNone/>
            </a:pPr>
            <a:endParaRPr lang="ru-RU" sz="3200" b="1" dirty="0" smtClean="0"/>
          </a:p>
          <a:p>
            <a:pPr eaLnBrk="1" hangingPunct="1">
              <a:buFontTx/>
              <a:buNone/>
            </a:pPr>
            <a:endParaRPr lang="ru-RU" sz="3200" b="1" dirty="0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499992" y="2204864"/>
            <a:ext cx="4392612" cy="3363912"/>
          </a:xfrm>
        </p:spPr>
        <p:txBody>
          <a:bodyPr>
            <a:normAutofit fontScale="47500" lnSpcReduction="20000"/>
          </a:bodyPr>
          <a:lstStyle/>
          <a:p>
            <a:pPr algn="ctr" eaLnBrk="1" hangingPunct="1">
              <a:buFontTx/>
              <a:buNone/>
            </a:pPr>
            <a:r>
              <a:rPr lang="ru-RU" sz="3800" dirty="0" smtClean="0"/>
              <a:t>    </a:t>
            </a:r>
            <a:r>
              <a:rPr lang="ru-RU" sz="3800" b="1" dirty="0" smtClean="0">
                <a:solidFill>
                  <a:srgbClr val="000099"/>
                </a:solidFill>
              </a:rPr>
              <a:t>Соединяют две (или</a:t>
            </a:r>
          </a:p>
          <a:p>
            <a:pPr algn="ctr" eaLnBrk="1" hangingPunct="1">
              <a:buFontTx/>
              <a:buNone/>
            </a:pPr>
            <a:r>
              <a:rPr lang="ru-RU" sz="3800" b="1" dirty="0" smtClean="0">
                <a:solidFill>
                  <a:srgbClr val="000099"/>
                </a:solidFill>
              </a:rPr>
              <a:t>    несколько) грамматических основ в сложное предложение</a:t>
            </a:r>
            <a:endParaRPr lang="en-US" sz="3800" b="1" dirty="0" smtClean="0">
              <a:solidFill>
                <a:srgbClr val="000099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z="8700" b="1" dirty="0" smtClean="0"/>
              <a:t>[</a:t>
            </a:r>
            <a:r>
              <a:rPr lang="ru-RU" sz="8700" b="1" dirty="0" smtClean="0"/>
              <a:t>- =</a:t>
            </a:r>
            <a:r>
              <a:rPr lang="en-US" sz="8700" b="1" dirty="0" smtClean="0"/>
              <a:t>  ] </a:t>
            </a:r>
            <a:r>
              <a:rPr lang="ru-RU" sz="8700" b="1" dirty="0" smtClean="0"/>
              <a:t>,</a:t>
            </a:r>
            <a:r>
              <a:rPr lang="en-US" sz="8700" b="1" dirty="0" smtClean="0"/>
              <a:t> </a:t>
            </a:r>
            <a:r>
              <a:rPr lang="ru-RU" sz="8700" b="1" dirty="0" smtClean="0">
                <a:solidFill>
                  <a:srgbClr val="FF0000"/>
                </a:solidFill>
              </a:rPr>
              <a:t>и</a:t>
            </a:r>
            <a:r>
              <a:rPr lang="ru-RU" sz="8700" b="1" dirty="0" smtClean="0"/>
              <a:t>  </a:t>
            </a:r>
            <a:r>
              <a:rPr lang="en-US" sz="8700" b="1" dirty="0" smtClean="0"/>
              <a:t>[ </a:t>
            </a:r>
            <a:r>
              <a:rPr lang="ru-RU" sz="8700" b="1" dirty="0" smtClean="0"/>
              <a:t>- =</a:t>
            </a:r>
            <a:r>
              <a:rPr lang="en-US" sz="8700" b="1" dirty="0" smtClean="0"/>
              <a:t> ] </a:t>
            </a:r>
            <a:endParaRPr lang="ru-RU" sz="8700" b="1" dirty="0" smtClean="0"/>
          </a:p>
          <a:p>
            <a:pPr algn="ctr" eaLnBrk="1" hangingPunct="1">
              <a:buFontTx/>
              <a:buNone/>
            </a:pPr>
            <a:r>
              <a:rPr lang="en-US" sz="8700" b="1" dirty="0" smtClean="0"/>
              <a:t>[ </a:t>
            </a:r>
            <a:r>
              <a:rPr lang="ru-RU" sz="8700" b="1" dirty="0" smtClean="0"/>
              <a:t>- =</a:t>
            </a:r>
            <a:r>
              <a:rPr lang="en-US" sz="8700" b="1" dirty="0" smtClean="0"/>
              <a:t>  ] </a:t>
            </a:r>
            <a:r>
              <a:rPr lang="ru-RU" sz="8700" b="1" dirty="0" smtClean="0"/>
              <a:t>,</a:t>
            </a:r>
            <a:r>
              <a:rPr lang="en-US" sz="8700" b="1" dirty="0" smtClean="0"/>
              <a:t> </a:t>
            </a:r>
            <a:r>
              <a:rPr lang="ru-RU" sz="8700" b="1" dirty="0" smtClean="0">
                <a:solidFill>
                  <a:srgbClr val="FF0000"/>
                </a:solidFill>
              </a:rPr>
              <a:t>а</a:t>
            </a:r>
            <a:r>
              <a:rPr lang="ru-RU" sz="8700" b="1" dirty="0" smtClean="0"/>
              <a:t> </a:t>
            </a:r>
            <a:r>
              <a:rPr lang="en-US" sz="8700" b="1" dirty="0" smtClean="0"/>
              <a:t>[ </a:t>
            </a:r>
            <a:r>
              <a:rPr lang="ru-RU" sz="8700" b="1" dirty="0" smtClean="0"/>
              <a:t>- =</a:t>
            </a:r>
            <a:r>
              <a:rPr lang="en-US" sz="8700" b="1" dirty="0" smtClean="0"/>
              <a:t> ]</a:t>
            </a:r>
            <a:r>
              <a:rPr lang="ru-RU" sz="8700" b="1" dirty="0" smtClean="0"/>
              <a:t> </a:t>
            </a:r>
          </a:p>
          <a:p>
            <a:pPr algn="ctr" eaLnBrk="1" hangingPunct="1">
              <a:buFontTx/>
              <a:buNone/>
            </a:pPr>
            <a:r>
              <a:rPr lang="en-US" sz="8700" b="1" dirty="0" smtClean="0"/>
              <a:t>[</a:t>
            </a:r>
            <a:r>
              <a:rPr lang="ru-RU" sz="8700" b="1" dirty="0" smtClean="0"/>
              <a:t>- =</a:t>
            </a:r>
            <a:r>
              <a:rPr lang="en-US" sz="8700" b="1" dirty="0" smtClean="0"/>
              <a:t>  ] </a:t>
            </a:r>
            <a:r>
              <a:rPr lang="ru-RU" sz="8700" b="1" dirty="0" smtClean="0"/>
              <a:t>,</a:t>
            </a:r>
            <a:r>
              <a:rPr lang="en-US" sz="8700" b="1" dirty="0" smtClean="0"/>
              <a:t> </a:t>
            </a:r>
            <a:r>
              <a:rPr lang="ru-RU" sz="8700" b="1" dirty="0" smtClean="0">
                <a:solidFill>
                  <a:srgbClr val="FF0000"/>
                </a:solidFill>
              </a:rPr>
              <a:t>но</a:t>
            </a:r>
            <a:r>
              <a:rPr lang="ru-RU" sz="8700" b="1" dirty="0" smtClean="0"/>
              <a:t> </a:t>
            </a:r>
            <a:r>
              <a:rPr lang="en-US" sz="8700" b="1" dirty="0" smtClean="0"/>
              <a:t>[ </a:t>
            </a:r>
            <a:r>
              <a:rPr lang="ru-RU" sz="8700" b="1" dirty="0" smtClean="0"/>
              <a:t>- =</a:t>
            </a:r>
            <a:r>
              <a:rPr lang="en-US" sz="8700" b="1" dirty="0" smtClean="0"/>
              <a:t> ]</a:t>
            </a:r>
            <a:r>
              <a:rPr lang="ru-RU" sz="8700" b="1" dirty="0" smtClean="0"/>
              <a:t> </a:t>
            </a:r>
          </a:p>
          <a:p>
            <a:pPr eaLnBrk="1" hangingPunct="1">
              <a:buFontTx/>
              <a:buNone/>
            </a:pPr>
            <a:r>
              <a:rPr lang="ru-RU" sz="32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1187787"/>
      </p:ext>
    </p:extLst>
  </p:cSld>
  <p:clrMapOvr>
    <a:masterClrMapping/>
  </p:clrMapOvr>
  <p:transition>
    <p:sndAc>
      <p:stSnd>
        <p:snd r:embed="rId2" name="Записанный звук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57158" y="753887"/>
            <a:ext cx="835824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 В каком случае между однородными членами ставится запятая?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(Если однородные члены связаны с помощью интонации перечисления или союзами а, но.)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 А в каком случае ставится запятая между частями сложного предложения?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(Между частями сложного предложения запятая ставится всегда.)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41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7AD32E5-9860-4084-8EB9-314912E2DA34}"/>
              </a:ext>
            </a:extLst>
          </p:cNvPr>
          <p:cNvSpPr/>
          <p:nvPr/>
        </p:nvSpPr>
        <p:spPr>
          <a:xfrm>
            <a:off x="191911" y="191911"/>
            <a:ext cx="8715023" cy="65023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1" name="Picture 2" descr="https://s019.radikal.ru/i629/1401/06/7431ad076e7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675" y="4500563"/>
            <a:ext cx="1965325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7127011-53EF-419F-BE0E-7C7E4A3D6BAD}"/>
              </a:ext>
            </a:extLst>
          </p:cNvPr>
          <p:cNvSpPr/>
          <p:nvPr/>
        </p:nvSpPr>
        <p:spPr>
          <a:xfrm>
            <a:off x="-134938" y="106363"/>
            <a:ext cx="9278938" cy="6740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680" algn="just">
              <a:defRPr/>
            </a:pPr>
            <a:r>
              <a:rPr lang="ru-RU" sz="3600" b="1" dirty="0">
                <a:solidFill>
                  <a:srgbClr val="33339D"/>
                </a:solidFill>
                <a:latin typeface="Times New Roman" panose="02020603050405020304" pitchFamily="18" charset="0"/>
              </a:rPr>
              <a:t>Если стоят однородные члены,</a:t>
            </a:r>
            <a:endParaRPr lang="ru-RU" sz="2800" b="1" dirty="0">
              <a:solidFill>
                <a:srgbClr val="33339D"/>
              </a:solidFill>
              <a:latin typeface="Arial" panose="020B0604020202020204" pitchFamily="34" charset="0"/>
            </a:endParaRPr>
          </a:p>
          <a:p>
            <a:pPr marL="360680" algn="just">
              <a:defRPr/>
            </a:pPr>
            <a:r>
              <a:rPr lang="ru-RU" sz="3600" b="1" dirty="0">
                <a:solidFill>
                  <a:srgbClr val="33339D"/>
                </a:solidFill>
                <a:latin typeface="Times New Roman" panose="02020603050405020304" pitchFamily="18" charset="0"/>
              </a:rPr>
              <a:t>Их запятой раздели непременно!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О , О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60680" algn="just">
              <a:defRPr/>
            </a:pP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Если же вдруг появился союз,</a:t>
            </a:r>
            <a:endParaRPr lang="ru-RU" sz="2800" b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360680" algn="just">
              <a:defRPr/>
            </a:pP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то запятая, тогда лишний груз! </a:t>
            </a:r>
            <a:r>
              <a:rPr lang="ru-RU" sz="3600" b="1" dirty="0">
                <a:solidFill>
                  <a:srgbClr val="33339D"/>
                </a:solidFill>
                <a:latin typeface="Times New Roman" panose="02020603050405020304" pitchFamily="18" charset="0"/>
              </a:rPr>
              <a:t> 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О и О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449580" algn="just">
              <a:defRPr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Если союз к нам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пришёл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не один,</a:t>
            </a:r>
            <a:endParaRPr lang="ru-RU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49580" algn="just">
              <a:defRPr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Ставь   запятую ты перед вторым!       </a:t>
            </a:r>
          </a:p>
          <a:p>
            <a:pPr marL="449580" algn="just">
              <a:defRPr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и О , и О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449580" algn="just">
              <a:defRPr/>
            </a:pPr>
            <a:r>
              <a:rPr lang="ru-RU" sz="3600" b="1" dirty="0">
                <a:solidFill>
                  <a:srgbClr val="4401FF"/>
                </a:solidFill>
                <a:latin typeface="Times New Roman" panose="02020603050405020304" pitchFamily="18" charset="0"/>
              </a:rPr>
              <a:t>А перед союзами “а” и “но”</a:t>
            </a:r>
            <a:endParaRPr lang="ru-RU" sz="2800" b="1" dirty="0">
              <a:solidFill>
                <a:srgbClr val="4401FF"/>
              </a:solidFill>
              <a:latin typeface="Arial" panose="020B0604020202020204" pitchFamily="34" charset="0"/>
            </a:endParaRPr>
          </a:p>
          <a:p>
            <a:pPr marL="449580" algn="just">
              <a:defRPr/>
            </a:pPr>
            <a:r>
              <a:rPr lang="ru-RU" sz="3600" b="1" dirty="0">
                <a:solidFill>
                  <a:srgbClr val="4401FF"/>
                </a:solidFill>
                <a:latin typeface="Times New Roman" panose="02020603050405020304" pitchFamily="18" charset="0"/>
              </a:rPr>
              <a:t>Долгих сомнений быть не должно.</a:t>
            </a:r>
            <a:endParaRPr lang="ru-RU" sz="2800" b="1" dirty="0">
              <a:solidFill>
                <a:srgbClr val="4401FF"/>
              </a:solidFill>
              <a:latin typeface="Arial" panose="020B0604020202020204" pitchFamily="34" charset="0"/>
            </a:endParaRPr>
          </a:p>
          <a:p>
            <a:pPr marL="449580" algn="just">
              <a:defRPr/>
            </a:pPr>
            <a:r>
              <a:rPr lang="ru-RU" sz="3600" b="1" dirty="0">
                <a:solidFill>
                  <a:srgbClr val="4401FF"/>
                </a:solidFill>
                <a:latin typeface="Times New Roman" panose="02020603050405020304" pitchFamily="18" charset="0"/>
              </a:rPr>
              <a:t>И не думай впустую </a:t>
            </a:r>
          </a:p>
          <a:p>
            <a:pPr marL="449580" algn="just">
              <a:defRPr/>
            </a:pPr>
            <a:r>
              <a:rPr lang="ru-RU" sz="3600" b="1" dirty="0">
                <a:solidFill>
                  <a:srgbClr val="4401FF"/>
                </a:solidFill>
                <a:latin typeface="Times New Roman" panose="02020603050405020304" pitchFamily="18" charset="0"/>
              </a:rPr>
              <a:t>Ставь скорей запятую…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О, а О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just"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                                                 О, но О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84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2405995" y="548680"/>
            <a:ext cx="4331375" cy="7920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solidFill>
                  <a:srgbClr val="3399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Monotype Corsiva"/>
              </a:rPr>
              <a:t>Итог  урока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3427040" y="2819400"/>
            <a:ext cx="5105400" cy="60960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200">
                <a:latin typeface="Monotype Corsiva" pitchFamily="66" charset="0"/>
              </a:rPr>
              <a:t>Хочу знать больше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3352800" y="3899520"/>
            <a:ext cx="5181600" cy="609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altLang="ru-RU" sz="3200" dirty="0">
                <a:latin typeface="Monotype Corsiva" pitchFamily="66" charset="0"/>
              </a:rPr>
              <a:t>Хорошо, но могу лучше</a:t>
            </a: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3352800" y="4942609"/>
            <a:ext cx="5181600" cy="533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Пока</a:t>
            </a:r>
            <a:r>
              <a:rPr lang="ru-RU" altLang="ru-RU" sz="3200">
                <a:latin typeface="Monotype Corsiva" pitchFamily="66" charset="0"/>
              </a:rPr>
              <a:t> испытываю трудности</a:t>
            </a:r>
          </a:p>
        </p:txBody>
      </p:sp>
      <p:pic>
        <p:nvPicPr>
          <p:cNvPr id="31755" name="Picture 14" descr="barre_carte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400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1609700" y="1556792"/>
            <a:ext cx="5715000" cy="533400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2400">
                <a:latin typeface="Arial" charset="0"/>
              </a:rPr>
              <a:t>Оцени свою работу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33738"/>
            <a:ext cx="1444625" cy="263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62514"/>
            <a:ext cx="1871663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652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31752" grpId="0" animBg="1"/>
      <p:bldP spid="31753" grpId="0" animBg="1"/>
      <p:bldP spid="31754" grpId="0" animBg="1"/>
      <p:bldP spid="317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5400" dirty="0" smtClean="0"/>
              <a:t>Грамматическая основа предложения</a:t>
            </a:r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>
          <a:xfrm>
            <a:off x="152400" y="1752600"/>
            <a:ext cx="4040188" cy="639762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600" i="1" u="sng" dirty="0" smtClean="0">
                <a:solidFill>
                  <a:srgbClr val="2F4F37"/>
                </a:solidFill>
              </a:rPr>
              <a:t>ПОДЛЕЖАЩЕЕ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1000" y="2743200"/>
            <a:ext cx="4267200" cy="3951288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3200" dirty="0" smtClean="0">
                <a:solidFill>
                  <a:srgbClr val="990000"/>
                </a:solidFill>
              </a:rPr>
              <a:t>КТО? ЧТО?</a:t>
            </a:r>
          </a:p>
          <a:p>
            <a:pPr eaLnBrk="1" hangingPunct="1">
              <a:buFontTx/>
              <a:buNone/>
            </a:pPr>
            <a:endParaRPr lang="ru-RU" sz="3200" dirty="0" smtClean="0">
              <a:solidFill>
                <a:srgbClr val="990000"/>
              </a:solidFill>
            </a:endParaRPr>
          </a:p>
          <a:p>
            <a:pPr marL="0" indent="0" eaLnBrk="1" hangingPunct="1">
              <a:buNone/>
            </a:pPr>
            <a:endParaRPr lang="ru-RU" sz="1400" dirty="0" smtClean="0">
              <a:solidFill>
                <a:srgbClr val="990000"/>
              </a:solidFill>
            </a:endParaRPr>
          </a:p>
          <a:p>
            <a:pPr marL="0" indent="0" algn="ctr" eaLnBrk="1" hangingPunct="1">
              <a:buNone/>
            </a:pPr>
            <a:r>
              <a:rPr lang="ru-RU" sz="3200" dirty="0" smtClean="0">
                <a:solidFill>
                  <a:srgbClr val="990000"/>
                </a:solidFill>
              </a:rPr>
              <a:t>О КОМ ИЛИ О ЧЁМ ГОВОРИТСЯ В ПРЕДЛОЖЕНИИ </a:t>
            </a:r>
          </a:p>
        </p:txBody>
      </p:sp>
      <p:sp>
        <p:nvSpPr>
          <p:cNvPr id="14341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1752600"/>
            <a:ext cx="4041775" cy="639762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600" i="1" u="sng" dirty="0" smtClean="0">
                <a:solidFill>
                  <a:srgbClr val="2F4F37"/>
                </a:solidFill>
              </a:rPr>
              <a:t>СКАЗУЕМОЕ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2667000"/>
            <a:ext cx="4270375" cy="3951288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ЧТО ДЕЛАЕТ?        </a:t>
            </a:r>
          </a:p>
          <a:p>
            <a:pPr marL="0" indent="0" algn="ctr" eaLnBrk="1" hangingPunct="1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ЧТО ДЕЛАЮТ?</a:t>
            </a:r>
          </a:p>
          <a:p>
            <a:pPr marL="0" indent="0" eaLnBrk="1" hangingPunct="1">
              <a:buNone/>
            </a:pPr>
            <a:endParaRPr lang="ru-RU" sz="1600" dirty="0" smtClean="0">
              <a:solidFill>
                <a:srgbClr val="0070C0"/>
              </a:solidFill>
            </a:endParaRPr>
          </a:p>
          <a:p>
            <a:pPr marL="0" indent="0" algn="ctr" eaLnBrk="1" hangingPunct="1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ЧТО ГОВОРИТСЯ О ПОДЛЕЖАЩЕМ</a:t>
            </a:r>
          </a:p>
        </p:txBody>
      </p:sp>
    </p:spTree>
    <p:extLst>
      <p:ext uri="{BB962C8B-B14F-4D97-AF65-F5344CB8AC3E}">
        <p14:creationId xmlns:p14="http://schemas.microsoft.com/office/powerpoint/2010/main" val="402440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Два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д</a:t>
            </a: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ца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ть</a:t>
            </a: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 трет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ь</a:t>
            </a: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е с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нт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я</a:t>
            </a: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бря</a:t>
            </a:r>
            <a:b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Кла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сс</a:t>
            </a: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ная р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а</a:t>
            </a: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бота</a:t>
            </a:r>
            <a:b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Пр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дл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6000" dirty="0" smtClean="0">
                <a:solidFill>
                  <a:schemeClr val="tx2"/>
                </a:solidFill>
                <a:latin typeface="Monotype Corsiva" pitchFamily="66" charset="0"/>
              </a:rPr>
              <a:t>жение</a:t>
            </a:r>
            <a:endParaRPr lang="ru-RU" sz="6000" dirty="0">
              <a:solidFill>
                <a:schemeClr val="tx2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D301A-2680-4E0A-A906-3933AE7CBA38}" type="datetime1">
              <a:rPr lang="ru-RU" smtClean="0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745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6477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Чистописание</a:t>
            </a:r>
          </a:p>
        </p:txBody>
      </p:sp>
      <p:sp>
        <p:nvSpPr>
          <p:cNvPr id="22530" name="Содержимое 6"/>
          <p:cNvSpPr>
            <a:spLocks noGrp="1"/>
          </p:cNvSpPr>
          <p:nvPr>
            <p:ph idx="4294967295"/>
          </p:nvPr>
        </p:nvSpPr>
        <p:spPr>
          <a:xfrm>
            <a:off x="107504" y="1268760"/>
            <a:ext cx="8759426" cy="2913187"/>
          </a:xfrm>
        </p:spPr>
        <p:txBody>
          <a:bodyPr/>
          <a:lstStyle/>
          <a:p>
            <a:pPr marL="0" indent="0" eaLnBrk="1" hangingPunct="1">
              <a:buNone/>
            </a:pPr>
            <a:endParaRPr lang="ru-RU" sz="3600" i="1" dirty="0">
              <a:solidFill>
                <a:srgbClr val="003399"/>
              </a:solidFill>
              <a:latin typeface="Segoe Script" pitchFamily="34" charset="0"/>
            </a:endParaRPr>
          </a:p>
          <a:p>
            <a:pPr marL="0" indent="0" eaLnBrk="1" hangingPunct="1">
              <a:buNone/>
            </a:pPr>
            <a:endParaRPr lang="ru-RU" sz="3600" i="1" dirty="0" smtClean="0">
              <a:solidFill>
                <a:srgbClr val="003399"/>
              </a:solidFill>
              <a:latin typeface="Segoe Script" pitchFamily="34" charset="0"/>
            </a:endParaRPr>
          </a:p>
          <a:p>
            <a:pPr marL="0" indent="0" eaLnBrk="1" hangingPunct="1">
              <a:buNone/>
            </a:pPr>
            <a:r>
              <a:rPr lang="ru-RU" sz="7000" i="1" dirty="0" smtClean="0">
                <a:solidFill>
                  <a:srgbClr val="003399"/>
                </a:solidFill>
                <a:latin typeface="Segoe Script" pitchFamily="34" charset="0"/>
              </a:rPr>
              <a:t>и    а    но</a:t>
            </a:r>
            <a:endParaRPr lang="ru-RU" sz="7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sz="2800" b="1" dirty="0" smtClean="0"/>
          </a:p>
          <a:p>
            <a:pPr eaLnBrk="1" hangingPunct="1"/>
            <a:endParaRPr lang="ru-RU" b="1" dirty="0" smtClean="0"/>
          </a:p>
        </p:txBody>
      </p:sp>
      <p:sp>
        <p:nvSpPr>
          <p:cNvPr id="2" name="Дата 1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B371C48-80FB-448D-B4FB-19450C7D34C9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01.11.2021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51F85C2-54F2-4D85-A15B-DF2B0EFB75A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891" y="3212976"/>
            <a:ext cx="2374217" cy="308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009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65517" y="692696"/>
            <a:ext cx="882221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Леф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леопарт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носорок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верблют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моем зоопарке тетрадном живут.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Жаль, нету в природе подобных зверей,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Ну что же, отныне я буду умней.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И, чтоб не смешить понапрасну народ,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Пишу я: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жирав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утконоз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бегемод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25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1.Что </a:t>
            </a:r>
            <a:r>
              <a:rPr lang="ru-RU" dirty="0" smtClean="0"/>
              <a:t>такое предложение?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dirty="0"/>
              <a:t> </a:t>
            </a:r>
            <a:r>
              <a:rPr lang="ru-RU" dirty="0">
                <a:solidFill>
                  <a:schemeClr val="tx2"/>
                </a:solidFill>
              </a:rPr>
              <a:t>это слово или </a:t>
            </a:r>
            <a:r>
              <a:rPr lang="ru-RU" dirty="0" smtClean="0">
                <a:solidFill>
                  <a:schemeClr val="tx2"/>
                </a:solidFill>
              </a:rPr>
              <a:t>несколько слов, </a:t>
            </a:r>
            <a:r>
              <a:rPr lang="ru-RU" dirty="0">
                <a:solidFill>
                  <a:schemeClr val="tx2"/>
                </a:solidFill>
              </a:rPr>
              <a:t>связанных между собой по смыслу и выражающих законченную мысль.</a:t>
            </a:r>
            <a:endParaRPr lang="ru-RU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8000"/>
                </a:solidFill>
              </a:rPr>
              <a:t>это слово или несколько слов не </a:t>
            </a:r>
            <a:endParaRPr lang="ru-RU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8000"/>
                </a:solidFill>
              </a:rPr>
              <a:t>      связанных </a:t>
            </a:r>
            <a:r>
              <a:rPr lang="ru-RU" dirty="0">
                <a:solidFill>
                  <a:srgbClr val="008000"/>
                </a:solidFill>
              </a:rPr>
              <a:t>между собой по смыслу и </a:t>
            </a:r>
            <a:r>
              <a:rPr lang="ru-RU" dirty="0" smtClean="0">
                <a:solidFill>
                  <a:srgbClr val="008000"/>
                </a:solidFill>
              </a:rPr>
              <a:t>не выражающих </a:t>
            </a:r>
            <a:r>
              <a:rPr lang="ru-RU" dirty="0">
                <a:solidFill>
                  <a:srgbClr val="008000"/>
                </a:solidFill>
              </a:rPr>
              <a:t>законченную мысль.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90348" y="155679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066" y="2924944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818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Что </a:t>
            </a:r>
            <a:r>
              <a:rPr lang="ru-RU" dirty="0" smtClean="0"/>
              <a:t>такое грамматическая основа предложения?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2"/>
            <a:ext cx="7304874" cy="39135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обстоятельство  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8000"/>
                </a:solidFill>
              </a:rPr>
              <a:t> дополнение 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C000"/>
                </a:solidFill>
              </a:rPr>
              <a:t>подлежащее и сказуемое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0070C0"/>
                </a:solidFill>
              </a:rPr>
              <a:t>определение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5482" y="439370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51520" y="2564904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1520" y="148478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5482" y="3479304"/>
            <a:ext cx="9144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42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Что </a:t>
            </a:r>
            <a:r>
              <a:rPr lang="ru-RU" dirty="0" smtClean="0"/>
              <a:t>такое подлежащее?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3466" y="1600200"/>
            <a:ext cx="774333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>
                <a:solidFill>
                  <a:srgbClr val="003399"/>
                </a:solidFill>
              </a:rPr>
              <a:t>это член предложения, который обозначает отвечает на вопросы: «</a:t>
            </a:r>
            <a:r>
              <a:rPr lang="ru-RU" dirty="0" smtClean="0">
                <a:solidFill>
                  <a:srgbClr val="003399"/>
                </a:solidFill>
              </a:rPr>
              <a:t>какой?», «какая?».</a:t>
            </a:r>
            <a:r>
              <a:rPr lang="ru-RU" dirty="0">
                <a:solidFill>
                  <a:srgbClr val="003399"/>
                </a:solidFill>
              </a:rPr>
              <a:t> </a:t>
            </a:r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008000"/>
                </a:solidFill>
              </a:rPr>
              <a:t>это </a:t>
            </a:r>
            <a:r>
              <a:rPr lang="ru-RU" dirty="0">
                <a:solidFill>
                  <a:srgbClr val="008000"/>
                </a:solidFill>
              </a:rPr>
              <a:t>главный член предложения, который </a:t>
            </a:r>
            <a:r>
              <a:rPr lang="ru-RU" dirty="0" smtClean="0">
                <a:solidFill>
                  <a:srgbClr val="008000"/>
                </a:solidFill>
              </a:rPr>
              <a:t>обозначает предмет и отвечает </a:t>
            </a:r>
            <a:r>
              <a:rPr lang="ru-RU" dirty="0">
                <a:solidFill>
                  <a:srgbClr val="008000"/>
                </a:solidFill>
              </a:rPr>
              <a:t>на вопросы: </a:t>
            </a:r>
            <a:r>
              <a:rPr lang="ru-RU" dirty="0" smtClean="0">
                <a:solidFill>
                  <a:srgbClr val="008000"/>
                </a:solidFill>
              </a:rPr>
              <a:t>«кто</a:t>
            </a:r>
            <a:r>
              <a:rPr lang="ru-RU" dirty="0">
                <a:solidFill>
                  <a:srgbClr val="008000"/>
                </a:solidFill>
              </a:rPr>
              <a:t>?», «что?».</a:t>
            </a:r>
            <a:r>
              <a:rPr lang="ru-RU" dirty="0"/>
              <a:t> </a:t>
            </a:r>
            <a:r>
              <a:rPr lang="ru-RU" dirty="0" smtClean="0"/>
              <a:t>        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066" y="155679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7606" y="2924944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44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4.Что </a:t>
            </a:r>
            <a:r>
              <a:rPr lang="ru-RU" dirty="0" smtClean="0"/>
              <a:t>такое сказуемое?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9036" y="1600200"/>
            <a:ext cx="777776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3399"/>
                </a:solidFill>
              </a:rPr>
              <a:t>   это член </a:t>
            </a:r>
            <a:r>
              <a:rPr lang="ru-RU" dirty="0">
                <a:solidFill>
                  <a:srgbClr val="003399"/>
                </a:solidFill>
              </a:rPr>
              <a:t>предложения, который </a:t>
            </a:r>
            <a:r>
              <a:rPr lang="ru-RU" dirty="0" smtClean="0">
                <a:solidFill>
                  <a:srgbClr val="003399"/>
                </a:solidFill>
              </a:rPr>
              <a:t>обозначает отвечает </a:t>
            </a:r>
            <a:r>
              <a:rPr lang="ru-RU" dirty="0">
                <a:solidFill>
                  <a:srgbClr val="003399"/>
                </a:solidFill>
              </a:rPr>
              <a:t>на вопросы: </a:t>
            </a:r>
            <a:r>
              <a:rPr lang="ru-RU" dirty="0" smtClean="0">
                <a:solidFill>
                  <a:srgbClr val="003399"/>
                </a:solidFill>
              </a:rPr>
              <a:t>«как?», «где?».</a:t>
            </a:r>
            <a:r>
              <a:rPr lang="ru-RU" dirty="0">
                <a:solidFill>
                  <a:srgbClr val="003399"/>
                </a:solidFill>
              </a:rPr>
              <a:t> </a:t>
            </a:r>
            <a:endParaRPr lang="ru-RU" dirty="0" smtClean="0">
              <a:solidFill>
                <a:srgbClr val="003399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dirty="0">
                <a:solidFill>
                  <a:srgbClr val="FF0000"/>
                </a:solidFill>
              </a:rPr>
              <a:t>это главный член предложения, который обозначает что говорится о подлежащем, и отвечает на вопросы что </a:t>
            </a:r>
            <a:r>
              <a:rPr lang="ru-RU" dirty="0" smtClean="0">
                <a:solidFill>
                  <a:srgbClr val="FF0000"/>
                </a:solidFill>
              </a:rPr>
              <a:t>делает? </a:t>
            </a:r>
            <a:r>
              <a:rPr lang="ru-RU" dirty="0">
                <a:solidFill>
                  <a:srgbClr val="FF0000"/>
                </a:solidFill>
              </a:rPr>
              <a:t>что </a:t>
            </a:r>
            <a:r>
              <a:rPr lang="ru-RU" dirty="0" smtClean="0">
                <a:solidFill>
                  <a:srgbClr val="FF0000"/>
                </a:solidFill>
              </a:rPr>
              <a:t>делают</a:t>
            </a:r>
            <a:r>
              <a:rPr lang="ru-RU" dirty="0">
                <a:solidFill>
                  <a:srgbClr val="FF0000"/>
                </a:solidFill>
              </a:rPr>
              <a:t>?  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066" y="155679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-5364" y="3172200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35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5.Какое </a:t>
            </a:r>
            <a:r>
              <a:rPr lang="ru-RU" dirty="0" smtClean="0"/>
              <a:t>предложение называется простым?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2"/>
            <a:ext cx="7304874" cy="391358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предложение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, в котором одна грамматическая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основа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9900"/>
                </a:solidFill>
              </a:rPr>
              <a:t>  </a:t>
            </a:r>
            <a:r>
              <a:rPr lang="ru-RU" b="1" dirty="0">
                <a:solidFill>
                  <a:srgbClr val="009900"/>
                </a:solidFill>
              </a:rPr>
              <a:t>предложение</a:t>
            </a:r>
            <a:r>
              <a:rPr lang="ru-RU" dirty="0">
                <a:solidFill>
                  <a:srgbClr val="009900"/>
                </a:solidFill>
              </a:rPr>
              <a:t>, в котором </a:t>
            </a:r>
            <a:r>
              <a:rPr lang="ru-RU" dirty="0" smtClean="0">
                <a:solidFill>
                  <a:srgbClr val="009900"/>
                </a:solidFill>
              </a:rPr>
              <a:t>две и более</a:t>
            </a:r>
            <a:r>
              <a:rPr lang="ru-RU" dirty="0">
                <a:solidFill>
                  <a:srgbClr val="009900"/>
                </a:solidFill>
              </a:rPr>
              <a:t> </a:t>
            </a:r>
            <a:r>
              <a:rPr lang="ru-RU" dirty="0" smtClean="0">
                <a:solidFill>
                  <a:srgbClr val="009900"/>
                </a:solidFill>
              </a:rPr>
              <a:t>грамматических основ</a:t>
            </a:r>
            <a:endParaRPr lang="ru-RU" sz="4400" dirty="0">
              <a:solidFill>
                <a:srgbClr val="0099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3231-0022-4B7E-B994-48DFACCBD61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5482" y="165050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9232" y="3284984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715102"/>
      </p:ext>
    </p:extLst>
  </p:cSld>
  <p:clrMapOvr>
    <a:masterClrMapping/>
  </p:clrMapOvr>
</p:sld>
</file>

<file path=ppt/theme/theme1.xml><?xml version="1.0" encoding="utf-8"?>
<a:theme xmlns:a="http://schemas.openxmlformats.org/drawingml/2006/main" name="нач.школа 14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14. русский язык</Template>
  <TotalTime>771</TotalTime>
  <Words>345</Words>
  <Application>Microsoft Office PowerPoint</Application>
  <PresentationFormat>Экран (4:3)</PresentationFormat>
  <Paragraphs>100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нач.школа 14. русский язык</vt:lpstr>
      <vt:lpstr>    Урок  русского  языка</vt:lpstr>
      <vt:lpstr>    Двадцать третье сентября Классная работа Предложение</vt:lpstr>
      <vt:lpstr>Чистописание</vt:lpstr>
      <vt:lpstr>Презентация PowerPoint</vt:lpstr>
      <vt:lpstr>1.Что такое предложение?</vt:lpstr>
      <vt:lpstr>2. Что такое грамматическая основа предложения?</vt:lpstr>
      <vt:lpstr>3. Что такое подлежащее?</vt:lpstr>
      <vt:lpstr>4.Что такое сказуемое?</vt:lpstr>
      <vt:lpstr>5.Какое предложение называется простым?</vt:lpstr>
      <vt:lpstr>Презентация PowerPoint</vt:lpstr>
      <vt:lpstr>Презентация PowerPoint</vt:lpstr>
      <vt:lpstr>Как отличить сложное предложение от простого предложения с однородными членами?</vt:lpstr>
      <vt:lpstr>  Узнаем: как отличить сложное предложение от простого предложения с однородными членами? Будем учиться: ставить знаки препинания в простом предложении с однородными членами и в сложном предложении.  </vt:lpstr>
      <vt:lpstr>Презентация PowerPoint</vt:lpstr>
      <vt:lpstr>Презентация PowerPoint</vt:lpstr>
      <vt:lpstr>Презентация PowerPoint</vt:lpstr>
      <vt:lpstr>Презентация PowerPoint</vt:lpstr>
      <vt:lpstr>Грамматическая основа предложения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язык_З класс_УМК "Школа России"</dc:title>
  <dc:subject>Текст. Типы текстов</dc:subject>
  <dc:creator>Нугаева Л.В.</dc:creator>
  <cp:lastModifiedBy>user</cp:lastModifiedBy>
  <cp:revision>49</cp:revision>
  <dcterms:created xsi:type="dcterms:W3CDTF">2012-09-02T15:38:45Z</dcterms:created>
  <dcterms:modified xsi:type="dcterms:W3CDTF">2021-11-01T13:28:14Z</dcterms:modified>
</cp:coreProperties>
</file>