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>
        <p:scale>
          <a:sx n="70" d="100"/>
          <a:sy n="70" d="100"/>
        </p:scale>
        <p:origin x="-763" y="-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88967-1E6E-4C30-9519-42C1FF020400}" type="datetimeFigureOut">
              <a:rPr lang="en-GB" smtClean="0"/>
              <a:t>02/11/2021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5CB38-A3BF-41B1-94C4-CF3DBE8C43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30105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88967-1E6E-4C30-9519-42C1FF020400}" type="datetimeFigureOut">
              <a:rPr lang="en-GB" smtClean="0"/>
              <a:t>02/11/2021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5CB38-A3BF-41B1-94C4-CF3DBE8C43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9172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88967-1E6E-4C30-9519-42C1FF020400}" type="datetimeFigureOut">
              <a:rPr lang="en-GB" smtClean="0"/>
              <a:t>02/11/2021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5CB38-A3BF-41B1-94C4-CF3DBE8C43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50197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88967-1E6E-4C30-9519-42C1FF020400}" type="datetimeFigureOut">
              <a:rPr lang="en-GB" smtClean="0"/>
              <a:t>02/11/2021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5CB38-A3BF-41B1-94C4-CF3DBE8C43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59784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88967-1E6E-4C30-9519-42C1FF020400}" type="datetimeFigureOut">
              <a:rPr lang="en-GB" smtClean="0"/>
              <a:t>02/11/2021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5CB38-A3BF-41B1-94C4-CF3DBE8C43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5921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88967-1E6E-4C30-9519-42C1FF020400}" type="datetimeFigureOut">
              <a:rPr lang="en-GB" smtClean="0"/>
              <a:t>02/11/2021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5CB38-A3BF-41B1-94C4-CF3DBE8C43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43374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88967-1E6E-4C30-9519-42C1FF020400}" type="datetimeFigureOut">
              <a:rPr lang="en-GB" smtClean="0"/>
              <a:t>02/11/2021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5CB38-A3BF-41B1-94C4-CF3DBE8C43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61173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88967-1E6E-4C30-9519-42C1FF020400}" type="datetimeFigureOut">
              <a:rPr lang="en-GB" smtClean="0"/>
              <a:t>02/11/2021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5CB38-A3BF-41B1-94C4-CF3DBE8C43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72885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88967-1E6E-4C30-9519-42C1FF020400}" type="datetimeFigureOut">
              <a:rPr lang="en-GB" smtClean="0"/>
              <a:t>02/11/2021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5CB38-A3BF-41B1-94C4-CF3DBE8C43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75245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88967-1E6E-4C30-9519-42C1FF020400}" type="datetimeFigureOut">
              <a:rPr lang="en-GB" smtClean="0"/>
              <a:t>02/11/2021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5CB38-A3BF-41B1-94C4-CF3DBE8C43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48050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88967-1E6E-4C30-9519-42C1FF020400}" type="datetimeFigureOut">
              <a:rPr lang="en-GB" smtClean="0"/>
              <a:t>02/11/2021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5CB38-A3BF-41B1-94C4-CF3DBE8C43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19738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-1"/>
            <a:ext cx="9144000" cy="6858001"/>
          </a:xfrm>
          <a:prstGeom prst="rect">
            <a:avLst/>
          </a:prstGeom>
          <a:gradFill flip="none" rotWithShape="1">
            <a:gsLst>
              <a:gs pos="79000">
                <a:schemeClr val="bg1">
                  <a:alpha val="0"/>
                </a:schemeClr>
              </a:gs>
              <a:gs pos="100000">
                <a:schemeClr val="bg1">
                  <a:lumMod val="8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814"/>
          <a:stretch/>
        </p:blipFill>
        <p:spPr>
          <a:xfrm>
            <a:off x="1" y="0"/>
            <a:ext cx="9143999" cy="5773477"/>
          </a:xfrm>
          <a:prstGeom prst="rect">
            <a:avLst/>
          </a:prstGeom>
          <a:noFill/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03316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188967-1E6E-4C30-9519-42C1FF020400}" type="datetimeFigureOut">
              <a:rPr lang="en-GB" smtClean="0"/>
              <a:t>02/11/2021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A5CB38-A3BF-41B1-94C4-CF3DBE8C43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0567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3998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3860" y="457200"/>
            <a:ext cx="5401340" cy="5105400"/>
          </a:xfrm>
        </p:spPr>
        <p:txBody>
          <a:bodyPr>
            <a:noAutofit/>
          </a:bodyPr>
          <a:lstStyle/>
          <a:p>
            <a:r>
              <a:rPr lang="ru-RU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Лексические заимствования как результат взаимодействия </a:t>
            </a:r>
            <a:r>
              <a:rPr lang="ru-RU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культур. </a:t>
            </a:r>
            <a:r>
              <a:rPr lang="ru-RU" sz="540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Урок 2</a:t>
            </a:r>
            <a:endParaRPr lang="en-GB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126323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Почему пятница называется пятницей?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 С пятницей все немного сложнее. Конечно, слово образовано от цифры «пять» (пятый день после начала недели). Но почему не «пятник» или «пятак»? Дело в том, что еще до принятия христианства почиталась славянская богиня Пятница (имеющая отношение к пятому дню). Поэтому пятый день назвали в честь богини именно Пятницей, а не Пятником.</a:t>
            </a:r>
          </a:p>
        </p:txBody>
      </p:sp>
    </p:spTree>
    <p:extLst>
      <p:ext uri="{BB962C8B-B14F-4D97-AF65-F5344CB8AC3E}">
        <p14:creationId xmlns:p14="http://schemas.microsoft.com/office/powerpoint/2010/main" val="42671051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Почему суббота называется субботой?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Слово пришло из старославянского языка. Когда-то оно было заимствовано из греческого языка (от греч. </a:t>
            </a:r>
            <a:r>
              <a:rPr lang="ru-RU" dirty="0" err="1"/>
              <a:t>Sabbaton</a:t>
            </a:r>
            <a:r>
              <a:rPr lang="ru-RU" dirty="0"/>
              <a:t>). А в греческий язык оно попало из древнееврейского языка (от </a:t>
            </a:r>
            <a:r>
              <a:rPr lang="ru-RU" dirty="0" err="1"/>
              <a:t>sabbath</a:t>
            </a:r>
            <a:r>
              <a:rPr lang="ru-RU" dirty="0"/>
              <a:t> – «седьмой день, когда нужно воздерживаться от работы»). </a:t>
            </a:r>
            <a:r>
              <a:rPr lang="ru-RU" dirty="0" err="1"/>
              <a:t>Шаббат</a:t>
            </a:r>
            <a:r>
              <a:rPr lang="ru-RU" dirty="0"/>
              <a:t> – так произносится это еврейское слово, означающее буквально «покой», «отдых».</a:t>
            </a:r>
          </a:p>
        </p:txBody>
      </p:sp>
    </p:spTree>
    <p:extLst>
      <p:ext uri="{BB962C8B-B14F-4D97-AF65-F5344CB8AC3E}">
        <p14:creationId xmlns:p14="http://schemas.microsoft.com/office/powerpoint/2010/main" val="62155823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5745163"/>
          </a:xfrm>
        </p:spPr>
        <p:txBody>
          <a:bodyPr>
            <a:normAutofit lnSpcReduction="10000"/>
          </a:bodyPr>
          <a:lstStyle/>
          <a:p>
            <a:r>
              <a:rPr lang="ru-RU" dirty="0"/>
              <a:t>Кстати, слово «шабаш» имеет те же корни, так что «суббота» и «шабаш» – родственные слова. Интересно еще и то, что не только в русском языке название этого дня недели произошло от еврейского «</a:t>
            </a:r>
            <a:r>
              <a:rPr lang="ru-RU" dirty="0" err="1"/>
              <a:t>шаббат</a:t>
            </a:r>
            <a:r>
              <a:rPr lang="ru-RU" dirty="0"/>
              <a:t>»: и в испанском, и в итальянском, и во французском языках слово, обозначающее субботу, имеет одно происхождение. Впрочем, и во многих других языках. Объясняется это просто – распространение христианской религии повлияло на словари многих языков.</a:t>
            </a:r>
          </a:p>
        </p:txBody>
      </p:sp>
    </p:spTree>
    <p:extLst>
      <p:ext uri="{BB962C8B-B14F-4D97-AF65-F5344CB8AC3E}">
        <p14:creationId xmlns:p14="http://schemas.microsoft.com/office/powerpoint/2010/main" val="246131345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Почему воскресенье называется воскресеньем?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Воскресенье – это слово, как уже было сказано, пришло на смену слову «неделя». Возникло оно, конечно же, после принятия на Руси христианства. Слово является производным от «</a:t>
            </a:r>
            <a:r>
              <a:rPr lang="ru-RU" dirty="0" err="1"/>
              <a:t>въскресити</a:t>
            </a:r>
            <a:r>
              <a:rPr lang="ru-RU" dirty="0"/>
              <a:t>». Образовано суффиксальным способом (суффикс –</a:t>
            </a:r>
            <a:r>
              <a:rPr lang="ru-RU" dirty="0" err="1"/>
              <a:t>ениj</a:t>
            </a:r>
            <a:r>
              <a:rPr lang="ru-RU" dirty="0"/>
              <a:t>-). Это день, когда, согласно писаниям, воскрес Иисус.</a:t>
            </a:r>
          </a:p>
        </p:txBody>
      </p:sp>
    </p:spTree>
    <p:extLst>
      <p:ext uri="{BB962C8B-B14F-4D97-AF65-F5344CB8AC3E}">
        <p14:creationId xmlns:p14="http://schemas.microsoft.com/office/powerpoint/2010/main" val="16279139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" y="152400"/>
            <a:ext cx="9220200" cy="6096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1"/>
                </a:solidFill>
              </a:rPr>
              <a:t> </a:t>
            </a:r>
            <a:r>
              <a:rPr lang="ru-RU" b="1" dirty="0">
                <a:solidFill>
                  <a:schemeClr val="tx1"/>
                </a:solidFill>
              </a:rPr>
              <a:t>3</a:t>
            </a:r>
            <a:r>
              <a:rPr lang="ru-RU" sz="4000" b="1" dirty="0">
                <a:solidFill>
                  <a:schemeClr val="tx1"/>
                </a:solidFill>
              </a:rPr>
              <a:t>. Прочитай слова. На каком они языке?</a:t>
            </a:r>
            <a:r>
              <a:rPr lang="ru-RU" b="1" dirty="0">
                <a:solidFill>
                  <a:schemeClr val="tx1"/>
                </a:solidFill>
              </a:rPr>
              <a:t/>
            </a:r>
            <a:br>
              <a:rPr lang="ru-RU" b="1" dirty="0">
                <a:solidFill>
                  <a:schemeClr val="tx1"/>
                </a:solidFill>
              </a:rPr>
            </a:b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85800"/>
            <a:ext cx="4343400" cy="6019800"/>
          </a:xfrm>
        </p:spPr>
        <p:txBody>
          <a:bodyPr>
            <a:noAutofit/>
          </a:bodyPr>
          <a:lstStyle/>
          <a:p>
            <a:r>
              <a:rPr lang="en-US" sz="2800" b="1" dirty="0" err="1" smtClean="0"/>
              <a:t>mixerprinter</a:t>
            </a:r>
            <a:endParaRPr lang="ru-RU" sz="2800" b="1" dirty="0" smtClean="0"/>
          </a:p>
          <a:p>
            <a:r>
              <a:rPr lang="en-US" sz="2800" b="1" dirty="0" smtClean="0"/>
              <a:t> diving</a:t>
            </a:r>
            <a:endParaRPr lang="ru-RU" sz="2800" b="1" dirty="0" smtClean="0"/>
          </a:p>
          <a:p>
            <a:r>
              <a:rPr lang="en-US" sz="2800" b="1" dirty="0" smtClean="0"/>
              <a:t>  remake</a:t>
            </a:r>
            <a:endParaRPr lang="ru-RU" sz="2800" b="1" dirty="0" smtClean="0"/>
          </a:p>
          <a:p>
            <a:r>
              <a:rPr lang="en-US" sz="2800" b="1" dirty="0" smtClean="0"/>
              <a:t> broker</a:t>
            </a:r>
            <a:endParaRPr lang="ru-RU" sz="2800" b="1" dirty="0" smtClean="0"/>
          </a:p>
          <a:p>
            <a:r>
              <a:rPr lang="en-US" sz="2800" b="1" dirty="0" smtClean="0"/>
              <a:t>  shaker</a:t>
            </a:r>
            <a:endParaRPr lang="ru-RU" sz="2800" b="1" dirty="0" smtClean="0"/>
          </a:p>
          <a:p>
            <a:r>
              <a:rPr lang="en-US" sz="2800" b="1" dirty="0" smtClean="0"/>
              <a:t> browser</a:t>
            </a:r>
            <a:endParaRPr lang="ru-RU" sz="2800" b="1" dirty="0" smtClean="0"/>
          </a:p>
          <a:p>
            <a:r>
              <a:rPr lang="en-US" sz="2800" b="1" dirty="0" smtClean="0"/>
              <a:t> bowling</a:t>
            </a:r>
            <a:endParaRPr lang="ru-RU" sz="2800" b="1" dirty="0" smtClean="0"/>
          </a:p>
          <a:p>
            <a:r>
              <a:rPr lang="en-US" sz="2800" b="1" dirty="0" smtClean="0"/>
              <a:t> image</a:t>
            </a:r>
            <a:endParaRPr lang="ru-RU" sz="2800" b="1" dirty="0" smtClean="0"/>
          </a:p>
          <a:p>
            <a:r>
              <a:rPr lang="en-US" sz="2800" b="1" dirty="0" smtClean="0"/>
              <a:t> </a:t>
            </a:r>
            <a:r>
              <a:rPr lang="en-US" sz="2800" b="1" dirty="0"/>
              <a:t>security </a:t>
            </a:r>
            <a:endParaRPr lang="ru-RU" sz="2800" b="1" dirty="0" smtClean="0"/>
          </a:p>
          <a:p>
            <a:r>
              <a:rPr lang="en-US" sz="2800" b="1" dirty="0" smtClean="0"/>
              <a:t>toaster </a:t>
            </a:r>
            <a:endParaRPr lang="ru-RU" sz="2800" b="1" dirty="0" smtClean="0"/>
          </a:p>
          <a:p>
            <a:r>
              <a:rPr lang="en-US" sz="2800" b="1" dirty="0" smtClean="0"/>
              <a:t>scanner </a:t>
            </a:r>
            <a:endParaRPr lang="ru-RU" sz="2800" b="1" dirty="0" smtClean="0"/>
          </a:p>
          <a:p>
            <a:endParaRPr lang="ru-RU" sz="28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5105400" y="685800"/>
            <a:ext cx="3505200" cy="59708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b="1" dirty="0" smtClean="0"/>
              <a:t>provider</a:t>
            </a:r>
            <a:endParaRPr lang="ru-RU" sz="2800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b="1" dirty="0" smtClean="0"/>
              <a:t> </a:t>
            </a:r>
            <a:r>
              <a:rPr lang="en-US" sz="2800" b="1" dirty="0"/>
              <a:t>jumper </a:t>
            </a:r>
            <a:endParaRPr lang="ru-RU" sz="2800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b="1" dirty="0" smtClean="0"/>
              <a:t>Notebook</a:t>
            </a:r>
            <a:endParaRPr lang="ru-RU" sz="2800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b="1" dirty="0" smtClean="0"/>
              <a:t> sprinter</a:t>
            </a:r>
            <a:endParaRPr lang="ru-RU" sz="2800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b="1" dirty="0" smtClean="0"/>
              <a:t> </a:t>
            </a:r>
            <a:r>
              <a:rPr lang="en-US" sz="2800" b="1" dirty="0"/>
              <a:t>hit </a:t>
            </a:r>
            <a:endParaRPr lang="ru-RU" sz="2800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b="1" dirty="0" smtClean="0"/>
              <a:t>realtor </a:t>
            </a:r>
            <a:endParaRPr lang="ru-RU" sz="2800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b="1" dirty="0" smtClean="0"/>
              <a:t>second-hand </a:t>
            </a:r>
            <a:endParaRPr lang="ru-RU" sz="2800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b="1" dirty="0" smtClean="0"/>
              <a:t>Internet</a:t>
            </a:r>
            <a:endParaRPr lang="ru-RU" sz="2800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b="1" dirty="0" smtClean="0"/>
              <a:t> </a:t>
            </a:r>
            <a:r>
              <a:rPr lang="en-US" sz="2800" b="1" dirty="0"/>
              <a:t>match </a:t>
            </a:r>
            <a:endParaRPr lang="ru-RU" sz="2800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b="1" dirty="0" smtClean="0"/>
              <a:t>jazz </a:t>
            </a:r>
            <a:endParaRPr lang="ru-RU" sz="2800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b="1" dirty="0" smtClean="0"/>
              <a:t>Producer</a:t>
            </a:r>
            <a:endParaRPr lang="ru-RU" sz="2800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b="1" dirty="0" smtClean="0"/>
              <a:t>poster</a:t>
            </a:r>
            <a:endParaRPr lang="en-US" sz="28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b="1" dirty="0"/>
              <a:t>biker </a:t>
            </a:r>
            <a:endParaRPr lang="ru-RU" sz="28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0096198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Начертите таблицу: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05361800"/>
              </p:ext>
            </p:extLst>
          </p:nvPr>
        </p:nvGraphicFramePr>
        <p:xfrm>
          <a:off x="457200" y="1600200"/>
          <a:ext cx="8305801" cy="1794256"/>
        </p:xfrm>
        <a:graphic>
          <a:graphicData uri="http://schemas.openxmlformats.org/drawingml/2006/table">
            <a:tbl>
              <a:tblPr firstRow="1" firstCol="1" bandRow="1"/>
              <a:tblGrid>
                <a:gridCol w="1660849"/>
                <a:gridCol w="1660849"/>
                <a:gridCol w="1660849"/>
                <a:gridCol w="1661627"/>
                <a:gridCol w="1661627"/>
              </a:tblGrid>
              <a:tr h="4572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Быт</a:t>
                      </a:r>
                      <a:endParaRPr lang="ru-RU" sz="2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массовая культура</a:t>
                      </a:r>
                      <a:endParaRPr lang="ru-RU" sz="2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спорт</a:t>
                      </a:r>
                      <a:endParaRPr lang="ru-RU" sz="2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компьютер</a:t>
                      </a:r>
                      <a:endParaRPr lang="ru-RU" sz="2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профессии</a:t>
                      </a:r>
                      <a:endParaRPr lang="ru-RU" sz="2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128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81000" y="3962400"/>
            <a:ext cx="84582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Разделите слова на группы и впишите в эту таблицу подходящие слова.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69225633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Попробуйте объяснить лексическое значение слов с помощью английского языка:</a:t>
            </a:r>
            <a:r>
              <a:rPr lang="ru-RU" sz="3600" dirty="0">
                <a:ea typeface="Calibri"/>
                <a:cs typeface="Times New Roman"/>
              </a:rPr>
              <a:t/>
            </a:r>
            <a:br>
              <a:rPr lang="ru-RU" sz="3600" dirty="0">
                <a:ea typeface="Calibri"/>
                <a:cs typeface="Times New Roman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486400"/>
          </a:xfrm>
        </p:spPr>
        <p:txBody>
          <a:bodyPr>
            <a:normAutofit fontScale="47500" lnSpcReduction="2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4400" b="1" dirty="0" smtClean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 футбол  - </a:t>
            </a:r>
            <a:endParaRPr lang="ru-RU" sz="4400" b="1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4400" b="1" dirty="0" smtClean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кроссворд - </a:t>
            </a:r>
            <a:endParaRPr lang="ru-RU" sz="4400" b="1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4400" b="1" dirty="0" err="1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гринпис</a:t>
            </a:r>
            <a:r>
              <a:rPr lang="ru-RU" sz="4400" b="1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ru-RU" sz="4400" b="1" dirty="0" smtClean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- </a:t>
            </a:r>
            <a:endParaRPr lang="ru-RU" sz="4400" b="1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4400" b="1" dirty="0" err="1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секондхенд</a:t>
            </a:r>
            <a:r>
              <a:rPr lang="ru-RU" sz="4400" b="1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ru-RU" sz="4400" b="1" dirty="0" smtClean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- </a:t>
            </a:r>
            <a:endParaRPr lang="ru-RU" sz="4400" b="1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4400" b="1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спикер </a:t>
            </a:r>
            <a:r>
              <a:rPr lang="ru-RU" sz="4400" b="1" dirty="0" smtClean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- </a:t>
            </a:r>
            <a:endParaRPr lang="ru-RU" sz="4400" b="1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4400" b="1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ток-шоу </a:t>
            </a:r>
            <a:r>
              <a:rPr lang="ru-RU" sz="4400" b="1" dirty="0" smtClean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– 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4400" b="1" dirty="0" smtClean="0">
                <a:ea typeface="Calibri"/>
                <a:cs typeface="Times New Roman"/>
              </a:rPr>
              <a:t> </a:t>
            </a:r>
            <a:r>
              <a:rPr lang="ru-RU" sz="4400" b="1" dirty="0" err="1" smtClean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хенд-мейд</a:t>
            </a:r>
            <a:r>
              <a:rPr lang="ru-RU" sz="4400" b="1" dirty="0" smtClean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 - </a:t>
            </a:r>
            <a:endParaRPr lang="ru-RU" sz="4400" b="1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4400" b="1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сноуборд </a:t>
            </a:r>
            <a:r>
              <a:rPr lang="ru-RU" sz="4400" b="1" dirty="0" smtClean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- </a:t>
            </a:r>
            <a:endParaRPr lang="ru-RU" sz="4400" b="1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4400" b="1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тайм-аут </a:t>
            </a:r>
            <a:r>
              <a:rPr lang="ru-RU" sz="4400" b="1" dirty="0" smtClean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- </a:t>
            </a:r>
            <a:endParaRPr lang="ru-RU" sz="4400" b="1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4400" b="1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скейтборд </a:t>
            </a:r>
            <a:r>
              <a:rPr lang="ru-RU" sz="4400" b="1" dirty="0" smtClean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- </a:t>
            </a:r>
            <a:endParaRPr lang="ru-RU" sz="4400" b="1" dirty="0"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082432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85800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Признаки заимствованных слов</a:t>
            </a:r>
            <a:r>
              <a:rPr lang="ru-RU" sz="3600" dirty="0">
                <a:ea typeface="Calibri"/>
                <a:cs typeface="Times New Roman"/>
              </a:rPr>
              <a:t/>
            </a:r>
            <a:br>
              <a:rPr lang="ru-RU" sz="3600" dirty="0">
                <a:ea typeface="Calibri"/>
                <a:cs typeface="Times New Roman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конечные 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сочетания ИНГ, МЕН, ЕР (митинг, брифинг, супермен)</a:t>
            </a:r>
            <a:endParaRPr lang="ru-RU" sz="24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наличие сочетаний ТЧ, ДЖ </a:t>
            </a:r>
            <a:endParaRPr lang="ru-RU" sz="24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разделительный 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мягкий знак ( секьюрити)</a:t>
            </a:r>
            <a:endParaRPr lang="ru-RU" sz="24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буквы 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Э/Е (</a:t>
            </a:r>
            <a:r>
              <a:rPr lang="ru-RU" dirty="0" err="1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риэлтор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, </a:t>
            </a:r>
            <a:r>
              <a:rPr lang="ru-RU" dirty="0" err="1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постре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)</a:t>
            </a:r>
            <a:endParaRPr lang="ru-RU" sz="24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непроверяемые 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гласные и согласные </a:t>
            </a:r>
            <a:endParaRPr lang="ru-RU" dirty="0" smtClean="0">
              <a:solidFill>
                <a:srgbClr val="000000"/>
              </a:solidFill>
              <a:latin typeface="Times New Roman"/>
              <a:ea typeface="Calibri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dirty="0" smtClean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( 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провайдер, секонд-хенд)</a:t>
            </a:r>
            <a:endParaRPr lang="ru-RU" sz="2400" dirty="0"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7594909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Используя знания об англицизмах, выделите в словах англицизмы.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dirty="0" smtClean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терраса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, жюри, дайвер, штраф, джинсы, пенсионер, митинг, компьютер, вермишель, плеймейкер, штаб, крекер, матч, вундеркинд, шедевр, газета.</a:t>
            </a:r>
            <a:endParaRPr lang="ru-RU" sz="2400" dirty="0"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1736061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Образуйте из данных слов новые слова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- 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спорт </a:t>
            </a:r>
            <a:endParaRPr lang="ru-RU" sz="24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футбол 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волейбол</a:t>
            </a:r>
            <a:endParaRPr lang="ru-RU" sz="24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баскетбол</a:t>
            </a:r>
            <a:endParaRPr lang="ru-RU" sz="24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спорт </a:t>
            </a:r>
            <a:endParaRPr lang="ru-RU" sz="2400" dirty="0">
              <a:ea typeface="Calibri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ru-RU" dirty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Выполните морфемный разбор</a:t>
            </a:r>
            <a:r>
              <a:rPr lang="ru-RU" dirty="0" smtClean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:</a:t>
            </a:r>
          </a:p>
          <a:p>
            <a:pPr marL="0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dirty="0" smtClean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ru-RU" sz="4200" b="1" i="1" dirty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футбол, футбольный, футболист</a:t>
            </a:r>
            <a:endParaRPr lang="ru-RU" sz="4200" b="1" i="1" dirty="0">
              <a:solidFill>
                <a:srgbClr val="C00000"/>
              </a:solidFill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319349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10886"/>
            <a:ext cx="8229600" cy="1219200"/>
          </a:xfrm>
        </p:spPr>
        <p:txBody>
          <a:bodyPr>
            <a:normAutofit fontScale="90000"/>
          </a:bodyPr>
          <a:lstStyle/>
          <a:p>
            <a:pPr lvl="0"/>
            <a:r>
              <a:rPr lang="ru-RU" sz="3200" b="1" dirty="0" smtClean="0">
                <a:solidFill>
                  <a:schemeClr val="tx1"/>
                </a:solidFill>
                <a:latin typeface="Times New Roman"/>
                <a:ea typeface="Times New Roman"/>
              </a:rPr>
              <a:t>1. Соотнеси </a:t>
            </a:r>
            <a:r>
              <a:rPr lang="ru-RU" sz="3200" b="1" dirty="0">
                <a:solidFill>
                  <a:schemeClr val="tx1"/>
                </a:solidFill>
                <a:latin typeface="Times New Roman"/>
                <a:ea typeface="Times New Roman"/>
              </a:rPr>
              <a:t>русские и заимствованные </a:t>
            </a:r>
            <a:r>
              <a:rPr lang="ru-RU" sz="3200" b="1" dirty="0" smtClean="0">
                <a:solidFill>
                  <a:schemeClr val="tx1"/>
                </a:solidFill>
                <a:latin typeface="Times New Roman"/>
                <a:ea typeface="Times New Roman"/>
              </a:rPr>
              <a:t>слова, соедини антонимы </a:t>
            </a:r>
            <a:r>
              <a:rPr lang="ru-RU" sz="3200" dirty="0">
                <a:solidFill>
                  <a:schemeClr val="tx1"/>
                </a:solidFill>
                <a:latin typeface="Times New Roman"/>
                <a:ea typeface="Times New Roman"/>
              </a:rPr>
              <a:t/>
            </a:r>
            <a:br>
              <a:rPr lang="ru-RU" sz="3200" dirty="0">
                <a:solidFill>
                  <a:schemeClr val="tx1"/>
                </a:solidFill>
                <a:latin typeface="Times New Roman"/>
                <a:ea typeface="Times New Roman"/>
              </a:rPr>
            </a:b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05400"/>
          </a:xfrm>
        </p:spPr>
        <p:txBody>
          <a:bodyPr>
            <a:normAutofit fontScale="55000" lnSpcReduction="20000"/>
          </a:bodyPr>
          <a:lstStyle/>
          <a:p>
            <a:pPr>
              <a:spcAft>
                <a:spcPts val="1200"/>
              </a:spcAft>
            </a:pPr>
            <a:r>
              <a:rPr lang="ru-RU" sz="42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Снайпер           проблема</a:t>
            </a:r>
            <a:endParaRPr lang="ru-RU" sz="4200" dirty="0">
              <a:latin typeface="Times New Roman"/>
              <a:ea typeface="Times New Roman"/>
            </a:endParaRPr>
          </a:p>
          <a:p>
            <a:pPr>
              <a:spcAft>
                <a:spcPts val="1200"/>
              </a:spcAft>
            </a:pPr>
            <a:r>
              <a:rPr lang="ru-RU" sz="4200" dirty="0">
                <a:solidFill>
                  <a:srgbClr val="000000"/>
                </a:solidFill>
                <a:latin typeface="Times New Roman"/>
                <a:ea typeface="Times New Roman"/>
              </a:rPr>
              <a:t>Экспорт </a:t>
            </a:r>
            <a:r>
              <a:rPr lang="ru-RU" sz="42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                 разведчик</a:t>
            </a:r>
            <a:endParaRPr lang="ru-RU" sz="4200" dirty="0">
              <a:latin typeface="Times New Roman"/>
              <a:ea typeface="Times New Roman"/>
            </a:endParaRPr>
          </a:p>
          <a:p>
            <a:pPr>
              <a:spcAft>
                <a:spcPts val="1200"/>
              </a:spcAft>
            </a:pPr>
            <a:r>
              <a:rPr lang="ru-RU" sz="4200" dirty="0">
                <a:solidFill>
                  <a:srgbClr val="000000"/>
                </a:solidFill>
                <a:latin typeface="Times New Roman"/>
                <a:ea typeface="Times New Roman"/>
              </a:rPr>
              <a:t>Шпион </a:t>
            </a:r>
            <a:r>
              <a:rPr lang="ru-RU" sz="42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                  притягательность</a:t>
            </a:r>
            <a:endParaRPr lang="ru-RU" sz="4200" dirty="0">
              <a:latin typeface="Times New Roman"/>
              <a:ea typeface="Times New Roman"/>
            </a:endParaRPr>
          </a:p>
          <a:p>
            <a:pPr>
              <a:spcAft>
                <a:spcPts val="1200"/>
              </a:spcAft>
            </a:pPr>
            <a:r>
              <a:rPr lang="ru-RU" sz="42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Дилемма                     </a:t>
            </a:r>
            <a:r>
              <a:rPr lang="ru-RU" sz="4200" dirty="0">
                <a:solidFill>
                  <a:srgbClr val="000000"/>
                </a:solidFill>
                <a:latin typeface="Times New Roman"/>
                <a:ea typeface="Times New Roman"/>
              </a:rPr>
              <a:t>разбор</a:t>
            </a:r>
            <a:endParaRPr lang="ru-RU" sz="4200" dirty="0">
              <a:latin typeface="Times New Roman"/>
              <a:ea typeface="Times New Roman"/>
            </a:endParaRPr>
          </a:p>
          <a:p>
            <a:pPr>
              <a:spcAft>
                <a:spcPts val="1200"/>
              </a:spcAft>
            </a:pPr>
            <a:r>
              <a:rPr lang="ru-RU" sz="4200" dirty="0">
                <a:solidFill>
                  <a:srgbClr val="000000"/>
                </a:solidFill>
                <a:latin typeface="Times New Roman"/>
                <a:ea typeface="Times New Roman"/>
              </a:rPr>
              <a:t>Кросс </a:t>
            </a:r>
            <a:r>
              <a:rPr lang="ru-RU" sz="42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                    дрожание</a:t>
            </a:r>
            <a:endParaRPr lang="ru-RU" sz="4200" dirty="0">
              <a:latin typeface="Times New Roman"/>
              <a:ea typeface="Times New Roman"/>
            </a:endParaRPr>
          </a:p>
          <a:p>
            <a:pPr>
              <a:spcAft>
                <a:spcPts val="1200"/>
              </a:spcAft>
            </a:pPr>
            <a:r>
              <a:rPr lang="ru-RU" sz="4200" dirty="0">
                <a:solidFill>
                  <a:srgbClr val="000000"/>
                </a:solidFill>
                <a:latin typeface="Times New Roman"/>
                <a:ea typeface="Times New Roman"/>
              </a:rPr>
              <a:t>Хобби </a:t>
            </a:r>
            <a:r>
              <a:rPr lang="ru-RU" sz="42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                    разведчик</a:t>
            </a:r>
            <a:endParaRPr lang="ru-RU" sz="4200" dirty="0">
              <a:latin typeface="Times New Roman"/>
              <a:ea typeface="Times New Roman"/>
            </a:endParaRPr>
          </a:p>
          <a:p>
            <a:pPr>
              <a:spcAft>
                <a:spcPts val="1200"/>
              </a:spcAft>
            </a:pPr>
            <a:r>
              <a:rPr lang="ru-RU" sz="4200" dirty="0">
                <a:solidFill>
                  <a:srgbClr val="000000"/>
                </a:solidFill>
                <a:latin typeface="Times New Roman"/>
                <a:ea typeface="Times New Roman"/>
              </a:rPr>
              <a:t>Инцидент </a:t>
            </a:r>
            <a:r>
              <a:rPr lang="ru-RU" sz="42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                  бег</a:t>
            </a:r>
            <a:endParaRPr lang="ru-RU" sz="4200" dirty="0">
              <a:latin typeface="Times New Roman"/>
              <a:ea typeface="Times New Roman"/>
            </a:endParaRPr>
          </a:p>
          <a:p>
            <a:pPr>
              <a:spcAft>
                <a:spcPts val="1200"/>
              </a:spcAft>
            </a:pPr>
            <a:r>
              <a:rPr lang="ru-RU" sz="42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Вибрация                       </a:t>
            </a:r>
            <a:r>
              <a:rPr lang="ru-RU" sz="4200" dirty="0">
                <a:solidFill>
                  <a:srgbClr val="000000"/>
                </a:solidFill>
                <a:latin typeface="Times New Roman"/>
                <a:ea typeface="Times New Roman"/>
              </a:rPr>
              <a:t>интерес</a:t>
            </a:r>
            <a:endParaRPr lang="ru-RU" sz="4200" dirty="0">
              <a:latin typeface="Times New Roman"/>
              <a:ea typeface="Times New Roman"/>
            </a:endParaRPr>
          </a:p>
          <a:p>
            <a:pPr>
              <a:spcAft>
                <a:spcPts val="1200"/>
              </a:spcAft>
            </a:pPr>
            <a:r>
              <a:rPr lang="ru-RU" sz="42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Анализ                             случай</a:t>
            </a:r>
            <a:endParaRPr lang="ru-RU" sz="4200" dirty="0">
              <a:latin typeface="Times New Roman"/>
              <a:ea typeface="Times New Roman"/>
            </a:endParaRPr>
          </a:p>
          <a:p>
            <a:pPr>
              <a:spcAft>
                <a:spcPts val="1200"/>
              </a:spcAft>
            </a:pPr>
            <a:r>
              <a:rPr lang="ru-RU" sz="4200" dirty="0">
                <a:solidFill>
                  <a:srgbClr val="000000"/>
                </a:solidFill>
                <a:latin typeface="Times New Roman"/>
                <a:ea typeface="Times New Roman"/>
              </a:rPr>
              <a:t>Харизма </a:t>
            </a:r>
            <a:r>
              <a:rPr lang="ru-RU" sz="42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                      вывоз</a:t>
            </a:r>
            <a:endParaRPr lang="ru-RU" sz="4200" dirty="0">
              <a:latin typeface="Times New Roman"/>
              <a:ea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9247230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ВАЖНО !!!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 fontScale="92500" lnSpcReduction="20000"/>
          </a:bodyPr>
          <a:lstStyle/>
          <a:p>
            <a:r>
              <a:rPr lang="ru-RU" sz="3300" dirty="0" smtClean="0"/>
              <a:t>Учёные считают, что если заимствованная лексика превышает 2 – 3%, то возможно скорое исчезновение языка. Количество заимствований в русском языке уже превышает 10 %. Есть повод задуматься, не правда ли?</a:t>
            </a:r>
          </a:p>
          <a:p>
            <a:r>
              <a:rPr lang="ru-RU" sz="3300" dirty="0" smtClean="0"/>
              <a:t>Стараясь копировать чужие образцы, мы теряем свою самобытность, родной язык, культуру. Всё-таки там, где можно обойтись средствами родного языка, давайте не будем отдавать дань моде и мыслить по-американски.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0400676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676400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Отредактируйте предложения, </a:t>
            </a:r>
            <a:r>
              <a:rPr lang="ru-RU" sz="3600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где можно заменив заимствования  русскими синонимами</a:t>
            </a:r>
            <a:r>
              <a:rPr lang="ru-RU" sz="3600" dirty="0" smtClean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981200"/>
            <a:ext cx="8229600" cy="4724400"/>
          </a:xfrm>
        </p:spPr>
        <p:txBody>
          <a:bodyPr>
            <a:normAutofit fontScale="47500" lnSpcReduction="2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8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Работая </a:t>
            </a:r>
            <a:r>
              <a:rPr lang="ru-RU" sz="3800" dirty="0">
                <a:solidFill>
                  <a:srgbClr val="0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на компьютере, я с подругой каждый вечер выхожу в Интернет.</a:t>
            </a:r>
            <a:endParaRPr lang="ru-RU" sz="38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8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Мой </a:t>
            </a:r>
            <a:r>
              <a:rPr lang="ru-RU" sz="3800" dirty="0">
                <a:solidFill>
                  <a:srgbClr val="0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брат любит слушать джаз.</a:t>
            </a:r>
            <a:endParaRPr lang="ru-RU" sz="38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800" dirty="0">
                <a:solidFill>
                  <a:srgbClr val="0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После ланча я вышла на улицу.</a:t>
            </a:r>
            <a:endParaRPr lang="ru-RU" sz="38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800" dirty="0">
                <a:solidFill>
                  <a:srgbClr val="0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Мой бой-</a:t>
            </a:r>
            <a:r>
              <a:rPr lang="ru-RU" sz="3800" dirty="0" err="1">
                <a:solidFill>
                  <a:srgbClr val="0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френд</a:t>
            </a:r>
            <a:r>
              <a:rPr lang="ru-RU" sz="3800" dirty="0">
                <a:solidFill>
                  <a:srgbClr val="0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такой клёвый (умный).</a:t>
            </a:r>
            <a:endParaRPr lang="ru-RU" sz="38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8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Маме </a:t>
            </a:r>
            <a:r>
              <a:rPr lang="ru-RU" sz="3800" dirty="0">
                <a:solidFill>
                  <a:srgbClr val="0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подарили миксер.</a:t>
            </a:r>
            <a:endParaRPr lang="ru-RU" sz="38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800" dirty="0">
                <a:solidFill>
                  <a:srgbClr val="0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Раскованная походка и независимый взгляд – необходимое условие для </a:t>
            </a:r>
            <a:r>
              <a:rPr lang="ru-RU" sz="3800" dirty="0" err="1">
                <a:solidFill>
                  <a:srgbClr val="0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тинейджера</a:t>
            </a:r>
            <a:r>
              <a:rPr lang="ru-RU" sz="3800" dirty="0">
                <a:solidFill>
                  <a:srgbClr val="0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21 века.</a:t>
            </a:r>
            <a:endParaRPr lang="ru-RU" sz="38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8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В </a:t>
            </a:r>
            <a:r>
              <a:rPr lang="ru-RU" sz="3800" dirty="0">
                <a:solidFill>
                  <a:srgbClr val="0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моей комнате много постеров с фотографиями суперстар.</a:t>
            </a:r>
            <a:endParaRPr lang="ru-RU" sz="38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8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На </a:t>
            </a:r>
            <a:r>
              <a:rPr lang="ru-RU" sz="3800" dirty="0" err="1">
                <a:solidFill>
                  <a:srgbClr val="0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авторадио</a:t>
            </a:r>
            <a:r>
              <a:rPr lang="ru-RU" sz="3800" dirty="0">
                <a:solidFill>
                  <a:srgbClr val="0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каждый вечер можно слышать хиты 90-ых..</a:t>
            </a:r>
            <a:endParaRPr lang="ru-RU" sz="38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8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Сегодня </a:t>
            </a:r>
            <a:r>
              <a:rPr lang="ru-RU" sz="3800" dirty="0">
                <a:solidFill>
                  <a:srgbClr val="0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на экраны кинотеатров выходит один из блокбастеров года – фильм «</a:t>
            </a:r>
            <a:r>
              <a:rPr lang="ru-RU" sz="3800" dirty="0" err="1">
                <a:solidFill>
                  <a:srgbClr val="0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Аватар</a:t>
            </a:r>
            <a:r>
              <a:rPr lang="ru-RU" sz="3800" smtClean="0">
                <a:solidFill>
                  <a:srgbClr val="0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».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710256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610600" cy="1066800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>2. Замени </a:t>
            </a:r>
            <a:r>
              <a:rPr lang="ru-RU" sz="3200" b="1" dirty="0">
                <a:solidFill>
                  <a:srgbClr val="000000"/>
                </a:solidFill>
                <a:latin typeface="Times New Roman"/>
                <a:ea typeface="Times New Roman"/>
              </a:rPr>
              <a:t>нелитературные слова литературным аналогом:</a:t>
            </a:r>
            <a:r>
              <a:rPr lang="ru-RU" sz="3200" b="1" dirty="0">
                <a:latin typeface="Times New Roman"/>
                <a:ea typeface="Times New Roman"/>
              </a:rPr>
              <a:t/>
            </a:r>
            <a:br>
              <a:rPr lang="ru-RU" sz="3200" b="1" dirty="0">
                <a:latin typeface="Times New Roman"/>
                <a:ea typeface="Times New Roman"/>
              </a:rPr>
            </a:br>
            <a:endParaRPr lang="ru-RU" sz="32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14400"/>
            <a:ext cx="4038600" cy="5638800"/>
          </a:xfrm>
        </p:spPr>
        <p:txBody>
          <a:bodyPr>
            <a:normAutofit fontScale="92500" lnSpcReduction="20000"/>
          </a:bodyPr>
          <a:lstStyle/>
          <a:p>
            <a:pPr>
              <a:spcAft>
                <a:spcPts val="120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</a:rPr>
              <a:t>Манатки,</a:t>
            </a:r>
          </a:p>
          <a:p>
            <a:pPr>
              <a:spcAft>
                <a:spcPts val="120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/>
                <a:ea typeface="Times New Roman"/>
              </a:rPr>
              <a:t>чё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, </a:t>
            </a:r>
            <a:endParaRPr lang="ru-RU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>
              <a:spcAft>
                <a:spcPts val="1200"/>
              </a:spcAft>
            </a:pPr>
            <a:r>
              <a:rPr lang="ru-RU" dirty="0" err="1" smtClean="0">
                <a:solidFill>
                  <a:srgbClr val="000000"/>
                </a:solidFill>
                <a:latin typeface="Times New Roman"/>
                <a:ea typeface="Times New Roman"/>
              </a:rPr>
              <a:t>ехай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, </a:t>
            </a:r>
            <a:endParaRPr lang="ru-RU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>
              <a:spcAft>
                <a:spcPts val="120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</a:rPr>
              <a:t>лягте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, </a:t>
            </a:r>
            <a:endParaRPr lang="ru-RU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>
              <a:spcAft>
                <a:spcPts val="120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</a:rPr>
              <a:t>богатей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, </a:t>
            </a:r>
            <a:endParaRPr lang="ru-RU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>
              <a:spcAft>
                <a:spcPts val="1200"/>
              </a:spcAft>
            </a:pPr>
            <a:r>
              <a:rPr lang="ru-RU" dirty="0" err="1" smtClean="0">
                <a:solidFill>
                  <a:srgbClr val="000000"/>
                </a:solidFill>
                <a:latin typeface="Times New Roman"/>
                <a:ea typeface="Times New Roman"/>
              </a:rPr>
              <a:t>препод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, </a:t>
            </a:r>
            <a:endParaRPr lang="ru-RU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>
              <a:spcAft>
                <a:spcPts val="120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</a:rPr>
              <a:t>дембеля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, </a:t>
            </a:r>
            <a:endParaRPr lang="ru-RU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>
              <a:spcAft>
                <a:spcPts val="120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</a:rPr>
              <a:t>смотаться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, </a:t>
            </a:r>
            <a:endParaRPr lang="ru-RU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>
              <a:spcAft>
                <a:spcPts val="1200"/>
              </a:spcAft>
            </a:pPr>
            <a:r>
              <a:rPr lang="ru-RU" dirty="0" err="1" smtClean="0">
                <a:solidFill>
                  <a:srgbClr val="000000"/>
                </a:solidFill>
                <a:latin typeface="Times New Roman"/>
                <a:ea typeface="Times New Roman"/>
              </a:rPr>
              <a:t>еёшней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, 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4800600" y="914400"/>
            <a:ext cx="3701143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ихний, </a:t>
            </a:r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збрызни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халява, </a:t>
            </a:r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пофиг,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гонишь, </a:t>
            </a:r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обламал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тормоз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прошвырнуться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корефан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кидалово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5681580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Почему дни недели получили такие названия?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/>
              <a:t>Слово «неделя» произошло от сочетания «не делать», то есть отдыхать. Разумнее все-таки отдыхать после работы (вспомните русскую пословицу «Сделал дело – гуляй смело!»), поэтому самый «</a:t>
            </a:r>
            <a:r>
              <a:rPr lang="ru-RU" dirty="0" err="1"/>
              <a:t>лоботрясный</a:t>
            </a:r>
            <a:r>
              <a:rPr lang="ru-RU" dirty="0"/>
              <a:t>» день стал последним. В наши дни начало недели с понедельника регламентируется Международной организацией стандартизации.</a:t>
            </a:r>
          </a:p>
          <a:p>
            <a:endParaRPr lang="ru-RU" dirty="0"/>
          </a:p>
          <a:p>
            <a:r>
              <a:rPr lang="ru-RU" dirty="0"/>
              <a:t>Но сначала именно «неделя» (день недели, ставший впоследствии «воскресеньем») начинал </a:t>
            </a:r>
            <a:r>
              <a:rPr lang="ru-RU" dirty="0" err="1"/>
              <a:t>семидневник</a:t>
            </a:r>
            <a:r>
              <a:rPr lang="ru-RU" dirty="0"/>
              <a:t>. Судя по всему, прежде неделю (в современном значении) называли не «неделей», а «седмицей» (по-болгарски, кстати, и сейчас «неделя» называется «седмицей»). А потом прозвали седмицу «неделей» (семь дней от недели до недели – от воскресенья до воскресенья).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921384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Почему понедельник называется понедельником?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Слово «понедельник» образовано от «после недели». Понедельник был первым днем после воскресенья, которое в древности называлось «неделей». Корень слова – </a:t>
            </a:r>
            <a:r>
              <a:rPr lang="ru-RU" dirty="0" err="1"/>
              <a:t>понедель</a:t>
            </a:r>
            <a:r>
              <a:rPr lang="ru-RU" dirty="0"/>
              <a:t>. Образовано оно суффиксальным способом (суффикс –ник-).</a:t>
            </a:r>
          </a:p>
        </p:txBody>
      </p:sp>
    </p:spTree>
    <p:extLst>
      <p:ext uri="{BB962C8B-B14F-4D97-AF65-F5344CB8AC3E}">
        <p14:creationId xmlns:p14="http://schemas.microsoft.com/office/powerpoint/2010/main" val="30471809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Почему вторник называется вторником?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 Вторник – от слова «второй». Второй день после «недели» (нынешнего воскресенья). Заметьте – не второй день недели, а второй после недели. Корень – втор, суффикс – ник.</a:t>
            </a:r>
          </a:p>
        </p:txBody>
      </p:sp>
    </p:spTree>
    <p:extLst>
      <p:ext uri="{BB962C8B-B14F-4D97-AF65-F5344CB8AC3E}">
        <p14:creationId xmlns:p14="http://schemas.microsoft.com/office/powerpoint/2010/main" val="24149127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Почему среда называется средой?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/>
              <a:t>Это слово тоже пришло из старославянского (как и «неделя», «понедельник», «вторник»). Имеет общий корень со словами «сердце», «середина». Обратите внимание: среда является серединой недели лишь в том случае, если неделя начинается с воскресенья. Этот день стоит между первыми тремя днями недели и последними. В наше время, когда неделя начинается с понедельника, «среда» не соответствует своему названию.</a:t>
            </a:r>
          </a:p>
        </p:txBody>
      </p:sp>
    </p:spTree>
    <p:extLst>
      <p:ext uri="{BB962C8B-B14F-4D97-AF65-F5344CB8AC3E}">
        <p14:creationId xmlns:p14="http://schemas.microsoft.com/office/powerpoint/2010/main" val="41214416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6553200"/>
          </a:xfrm>
        </p:spPr>
        <p:txBody>
          <a:bodyPr>
            <a:normAutofit fontScale="77500" lnSpcReduction="20000"/>
          </a:bodyPr>
          <a:lstStyle/>
          <a:p>
            <a:r>
              <a:rPr lang="ru-RU" dirty="0"/>
              <a:t>Почему же среду не назвали «третником» (по аналогии со «вторником») или «</a:t>
            </a:r>
            <a:r>
              <a:rPr lang="ru-RU" dirty="0" err="1"/>
              <a:t>третейником</a:t>
            </a:r>
            <a:r>
              <a:rPr lang="ru-RU" dirty="0"/>
              <a:t>» (хотя, по некоторых данным, именно «</a:t>
            </a:r>
            <a:r>
              <a:rPr lang="ru-RU" dirty="0" err="1"/>
              <a:t>третейником</a:t>
            </a:r>
            <a:r>
              <a:rPr lang="ru-RU" dirty="0"/>
              <a:t>» и называлась среда в древности)? А вспомните названия пальцев! Тот, что находится посередине, так и называется – средний палец, а не третий или еще какой-нибудь. В давние времена середине придавалось особое значение (не зря ведь «средний» и «сердце» являются однокоренными словами).</a:t>
            </a:r>
          </a:p>
          <a:p>
            <a:endParaRPr lang="ru-RU" dirty="0"/>
          </a:p>
          <a:p>
            <a:r>
              <a:rPr lang="ru-RU" dirty="0"/>
              <a:t>Интересно, что и в некоторых других языках день недели «среда» переводится буквально как «середина» (например, на немецком </a:t>
            </a:r>
            <a:r>
              <a:rPr lang="ru-RU" dirty="0" err="1"/>
              <a:t>Mittwoch</a:t>
            </a:r>
            <a:r>
              <a:rPr lang="ru-RU" dirty="0"/>
              <a:t>).</a:t>
            </a:r>
          </a:p>
          <a:p>
            <a:endParaRPr lang="ru-RU" dirty="0"/>
          </a:p>
          <a:p>
            <a:r>
              <a:rPr lang="ru-RU" dirty="0"/>
              <a:t>Некоторые исследователи утверждают, что среда – это середина не семидневной недели, а пятидневной. Якобы сначала неделя состояла из пяти дней, а потом, в связи с влиянием христианской церкви, в ней прибавилось два дополнительных дня.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012637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/>
            </a:r>
            <a:br>
              <a:rPr lang="ru-RU" dirty="0"/>
            </a:br>
            <a:r>
              <a:rPr lang="ru-RU" dirty="0"/>
              <a:t>Почему четверг называется четвергом?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 fontScale="92500" lnSpcReduction="20000"/>
          </a:bodyPr>
          <a:lstStyle/>
          <a:p>
            <a:r>
              <a:rPr lang="ru-RU" dirty="0"/>
              <a:t>Как и «вторник», слово «четверг» образовано в соответствии с порядковым номером дня недели после воскресенья. «Четверг» образовано от общеславянского слова «</a:t>
            </a:r>
            <a:r>
              <a:rPr lang="ru-RU" dirty="0" err="1"/>
              <a:t>четвьртъкъ</a:t>
            </a:r>
            <a:r>
              <a:rPr lang="ru-RU" dirty="0"/>
              <a:t>», которое, в свою очередь, суффиксальным способом образовалось от слова «четвертый». Скорее всего, со временем выпал звук «т» – остался «</a:t>
            </a:r>
            <a:r>
              <a:rPr lang="ru-RU" dirty="0" err="1"/>
              <a:t>четверк</a:t>
            </a:r>
            <a:r>
              <a:rPr lang="ru-RU" dirty="0"/>
              <a:t>», а постепенно звук «к» «</a:t>
            </a:r>
            <a:r>
              <a:rPr lang="ru-RU" dirty="0" err="1"/>
              <a:t>озвончился</a:t>
            </a:r>
            <a:r>
              <a:rPr lang="ru-RU" dirty="0"/>
              <a:t>», так как он следует за сонорным (всегда звонким) звуком «р». В итоге мы имеем день недели под названием «четверг».</a:t>
            </a:r>
          </a:p>
        </p:txBody>
      </p:sp>
    </p:spTree>
    <p:extLst>
      <p:ext uri="{BB962C8B-B14F-4D97-AF65-F5344CB8AC3E}">
        <p14:creationId xmlns:p14="http://schemas.microsoft.com/office/powerpoint/2010/main" val="37208593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87</TotalTime>
  <Words>1284</Words>
  <Application>Microsoft Office PowerPoint</Application>
  <PresentationFormat>Экран (4:3)</PresentationFormat>
  <Paragraphs>134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Office Theme</vt:lpstr>
      <vt:lpstr>Лексические заимствования как результат взаимодействия культур. Урок 2</vt:lpstr>
      <vt:lpstr>1. Соотнеси русские и заимствованные слова, соедини антонимы  </vt:lpstr>
      <vt:lpstr>2. Замени нелитературные слова литературным аналогом: </vt:lpstr>
      <vt:lpstr>Почему дни недели получили такие названия?</vt:lpstr>
      <vt:lpstr>Почему понедельник называется понедельником? </vt:lpstr>
      <vt:lpstr>Почему вторник называется вторником?</vt:lpstr>
      <vt:lpstr>Почему среда называется средой? </vt:lpstr>
      <vt:lpstr>Презентация PowerPoint</vt:lpstr>
      <vt:lpstr> Почему четверг называется четвергом? </vt:lpstr>
      <vt:lpstr>Почему пятница называется пятницей?</vt:lpstr>
      <vt:lpstr>Почему суббота называется субботой? </vt:lpstr>
      <vt:lpstr>Презентация PowerPoint</vt:lpstr>
      <vt:lpstr>Почему воскресенье называется воскресеньем? </vt:lpstr>
      <vt:lpstr> 3. Прочитай слова. На каком они языке? </vt:lpstr>
      <vt:lpstr>Начертите таблицу:</vt:lpstr>
      <vt:lpstr>Попробуйте объяснить лексическое значение слов с помощью английского языка: </vt:lpstr>
      <vt:lpstr>Признаки заимствованных слов </vt:lpstr>
      <vt:lpstr>Используя знания об англицизмах, выделите в словах англицизмы. </vt:lpstr>
      <vt:lpstr>Образуйте из данных слов новые слова</vt:lpstr>
      <vt:lpstr>ВАЖНО !!!</vt:lpstr>
      <vt:lpstr>Отредактируйте предложения, где можно заменив заимствования  русскими синонимами.</vt:lpstr>
    </vt:vector>
  </TitlesOfParts>
  <Company>HYATT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IS</dc:creator>
  <cp:lastModifiedBy>админ</cp:lastModifiedBy>
  <cp:revision>31</cp:revision>
  <dcterms:created xsi:type="dcterms:W3CDTF">2015-12-09T15:59:37Z</dcterms:created>
  <dcterms:modified xsi:type="dcterms:W3CDTF">2021-11-02T08:44:31Z</dcterms:modified>
</cp:coreProperties>
</file>