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C08E1-E7D9-42B9-9A16-5BA875FEBFA7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AF588C-C714-4D22-9B53-817932015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844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F588C-C714-4D22-9B53-817932015D8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763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708920"/>
            <a:ext cx="7272808" cy="18002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Методы и приемы обучения и воспитания одарённых детей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0660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Одарённый ребенок – это…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7992888" cy="36038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Одарённый ребенок </a:t>
            </a:r>
            <a:r>
              <a:rPr lang="ru-RU" sz="3200" dirty="0" smtClean="0"/>
              <a:t>– это ребенок, который выделяется яркими, очевидными, иногда выдающимися достижениями (или имеет внутренние предпосылки для таких достижений) в той или иной деятельности.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5300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s://psy-files.ru/wp-content/uploads/0/e/9/0e926304d00869bdcb017c57462f8fef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psy-files.ru/wp-content/uploads/0/e/9/0e926304d00869bdcb017c57462f8fef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psy-files.ru/wp-content/uploads/0/e/9/0e926304d00869bdcb017c57462f8fef.jpe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419873" y="312737"/>
            <a:ext cx="4583716" cy="1480868"/>
          </a:xfrm>
          <a:prstGeom prst="rightArrow">
            <a:avLst>
              <a:gd name="adj1" fmla="val 63722"/>
              <a:gd name="adj2" fmla="val 46079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Одарённость в ремеслах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Спортивная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рганизационная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3416198" y="2348880"/>
            <a:ext cx="5039054" cy="2027403"/>
          </a:xfrm>
          <a:prstGeom prst="rightArrow">
            <a:avLst>
              <a:gd name="adj1" fmla="val 68429"/>
              <a:gd name="adj2" fmla="val 74491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Хореографическая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Сценическая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Литературно-поэтическая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Изобразительная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Музыкальная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3416198" y="1333954"/>
            <a:ext cx="5332266" cy="1584176"/>
          </a:xfrm>
          <a:prstGeom prst="rightArrow">
            <a:avLst>
              <a:gd name="adj1" fmla="val 50000"/>
              <a:gd name="adj2" fmla="val 5549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Интеллектуальная(одарённость в области естественных и гуманитарных наук, интеллектуальных игр и др..)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2775" y="2918130"/>
            <a:ext cx="2799104" cy="869602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 художественно-эстетической деятельности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4781" y="624384"/>
            <a:ext cx="2807098" cy="70957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 практической деятельности</a:t>
            </a:r>
            <a:endParaRPr lang="ru-RU" b="1" dirty="0"/>
          </a:p>
        </p:txBody>
      </p:sp>
      <p:sp>
        <p:nvSpPr>
          <p:cNvPr id="18" name="Стрелка вправо 17"/>
          <p:cNvSpPr/>
          <p:nvPr/>
        </p:nvSpPr>
        <p:spPr>
          <a:xfrm>
            <a:off x="3435860" y="4027016"/>
            <a:ext cx="5312604" cy="1224136"/>
          </a:xfrm>
          <a:prstGeom prst="rightArrow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Лидерская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err="1" smtClean="0">
                <a:solidFill>
                  <a:schemeClr val="tx1"/>
                </a:solidFill>
              </a:rPr>
              <a:t>Аттрактивная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12774" y="4207036"/>
            <a:ext cx="2799105" cy="864096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 коммуникативной деятельности</a:t>
            </a:r>
            <a:endParaRPr lang="ru-RU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2775" y="1735081"/>
            <a:ext cx="2799104" cy="760774"/>
          </a:xfrm>
          <a:prstGeom prst="roundRect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 познавательной деятельности</a:t>
            </a:r>
            <a:endParaRPr lang="ru-RU" b="1" dirty="0"/>
          </a:p>
        </p:txBody>
      </p:sp>
      <p:sp>
        <p:nvSpPr>
          <p:cNvPr id="20" name="Стрелка вправо 19"/>
          <p:cNvSpPr/>
          <p:nvPr/>
        </p:nvSpPr>
        <p:spPr>
          <a:xfrm>
            <a:off x="3411879" y="5214439"/>
            <a:ext cx="5043373" cy="1268760"/>
          </a:xfrm>
          <a:prstGeom prst="rightArrow">
            <a:avLst>
              <a:gd name="adj1" fmla="val 66016"/>
              <a:gd name="adj2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Создание новых духовных ценностей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Служение людям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2774" y="5416771"/>
            <a:ext cx="2799105" cy="864096"/>
          </a:xfrm>
          <a:prstGeom prst="roundRect">
            <a:avLst/>
          </a:prstGeom>
          <a:solidFill>
            <a:schemeClr val="accent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 духовно-ценностной деятельности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0177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Система работы с одарёнными детьми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8183880" cy="417646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 урочной деятельности: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На уроках – индивидуальная дифференцированная работа;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Решение нестандартных задач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/>
              <a:t>Во внеурочной деятельности: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Кружковая работа по предмету;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Факультативные занятия по предмету;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Выставки детского творчества;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Участие в научно – практических конференциях;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Участие в предметных олимпиадах разного уровня;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Участие в предметных конкурсах разного уровня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3054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4568" y="332656"/>
            <a:ext cx="2495248" cy="1051560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456452" y="2299882"/>
            <a:ext cx="2351877" cy="2159129"/>
          </a:xfrm>
          <a:prstGeom prst="ellipse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Формы работы с одарёнными детьми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644332" y="168828"/>
            <a:ext cx="2664297" cy="158417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Факультативы по выбору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401094" y="1263187"/>
            <a:ext cx="2448272" cy="118813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Творческие мастерские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43808" y="223731"/>
            <a:ext cx="3048602" cy="1405069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Предметные кружки, кружки по интересам (по разным предметам)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494659" y="2258955"/>
            <a:ext cx="2648508" cy="1386069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Групповые занятия с одарёнными обучающимися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0" y="1519266"/>
            <a:ext cx="2736304" cy="1836204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Сотрудничество с другими школами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39552" y="223731"/>
            <a:ext cx="2880320" cy="163352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Занятия исследовательской деятельностью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90622" y="3055189"/>
            <a:ext cx="2628800" cy="158417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Творческие отчёты кружков и спортивных секций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4577018"/>
            <a:ext cx="3312368" cy="1800200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Работа с детьми </a:t>
            </a:r>
            <a:r>
              <a:rPr lang="ru-RU" dirty="0">
                <a:solidFill>
                  <a:schemeClr val="tx1"/>
                </a:solidFill>
              </a:rPr>
              <a:t>с высоким уровнем </a:t>
            </a:r>
            <a:r>
              <a:rPr lang="ru-RU" dirty="0" smtClean="0">
                <a:solidFill>
                  <a:schemeClr val="tx1"/>
                </a:solidFill>
              </a:rPr>
              <a:t>обучения (по индивидуальным планам)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291637" y="5229200"/>
            <a:ext cx="2460454" cy="1275853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Конкурсы талантов, выставки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494659" y="3645024"/>
            <a:ext cx="2580321" cy="146435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Предметные олимпиады (по всем предметам)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508104" y="4970544"/>
            <a:ext cx="2936755" cy="1405184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Консультирование обучающихся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 rot="13587533">
            <a:off x="3236427" y="2104155"/>
            <a:ext cx="508684" cy="357605"/>
          </a:xfrm>
          <a:prstGeom prst="rightArrow">
            <a:avLst>
              <a:gd name="adj1" fmla="val 11167"/>
              <a:gd name="adj2" fmla="val 816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19621523">
            <a:off x="5557393" y="2293849"/>
            <a:ext cx="529875" cy="314939"/>
          </a:xfrm>
          <a:prstGeom prst="rightArrow">
            <a:avLst>
              <a:gd name="adj1" fmla="val 11167"/>
              <a:gd name="adj2" fmla="val 816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12361137">
            <a:off x="2919130" y="2683948"/>
            <a:ext cx="508684" cy="357605"/>
          </a:xfrm>
          <a:prstGeom prst="rightArrow">
            <a:avLst>
              <a:gd name="adj1" fmla="val 11167"/>
              <a:gd name="adj2" fmla="val 816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5438065">
            <a:off x="4147707" y="1795005"/>
            <a:ext cx="508684" cy="357605"/>
          </a:xfrm>
          <a:prstGeom prst="rightArrow">
            <a:avLst>
              <a:gd name="adj1" fmla="val 11167"/>
              <a:gd name="adj2" fmla="val 816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18520594">
            <a:off x="5169529" y="1933025"/>
            <a:ext cx="508684" cy="357605"/>
          </a:xfrm>
          <a:prstGeom prst="rightArrow">
            <a:avLst>
              <a:gd name="adj1" fmla="val 11167"/>
              <a:gd name="adj2" fmla="val 816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10047371">
            <a:off x="2929537" y="3485118"/>
            <a:ext cx="508684" cy="357605"/>
          </a:xfrm>
          <a:prstGeom prst="rightArrow">
            <a:avLst>
              <a:gd name="adj1" fmla="val 11167"/>
              <a:gd name="adj2" fmla="val 816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8330058">
            <a:off x="3346461" y="4246036"/>
            <a:ext cx="508684" cy="357605"/>
          </a:xfrm>
          <a:prstGeom prst="rightArrow">
            <a:avLst>
              <a:gd name="adj1" fmla="val 11167"/>
              <a:gd name="adj2" fmla="val 816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 rot="5170723">
            <a:off x="4378047" y="4663907"/>
            <a:ext cx="508684" cy="357605"/>
          </a:xfrm>
          <a:prstGeom prst="rightArrow">
            <a:avLst>
              <a:gd name="adj1" fmla="val 11167"/>
              <a:gd name="adj2" fmla="val 816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 rot="2494863">
            <a:off x="5497075" y="4192059"/>
            <a:ext cx="508684" cy="357605"/>
          </a:xfrm>
          <a:prstGeom prst="rightArrow">
            <a:avLst>
              <a:gd name="adj1" fmla="val 11167"/>
              <a:gd name="adj2" fmla="val 816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 rot="1594101">
            <a:off x="5875954" y="3668473"/>
            <a:ext cx="508684" cy="357605"/>
          </a:xfrm>
          <a:prstGeom prst="rightArrow">
            <a:avLst>
              <a:gd name="adj1" fmla="val 11167"/>
              <a:gd name="adj2" fmla="val 816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>
            <a:off x="5892410" y="2997865"/>
            <a:ext cx="508684" cy="357605"/>
          </a:xfrm>
          <a:prstGeom prst="rightArrow">
            <a:avLst>
              <a:gd name="adj1" fmla="val 11167"/>
              <a:gd name="adj2" fmla="val 816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92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Выбор форм и методов зависит от: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352928" cy="417646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Вида одарённости;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Возраста ребёнка;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Социального статуса семьи ребёнка;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Уровня одарённости;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Активности самого ребёнка;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Профессиональной подготовки педагога.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525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476672"/>
            <a:ext cx="818388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Требования к личности учителя, работающего с одарёнными детьми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16"/>
          <a:stretch/>
        </p:blipFill>
        <p:spPr>
          <a:xfrm>
            <a:off x="899592" y="1916832"/>
            <a:ext cx="7344816" cy="4256185"/>
          </a:xfrm>
        </p:spPr>
      </p:pic>
      <p:sp>
        <p:nvSpPr>
          <p:cNvPr id="4" name="AutoShape 2" descr="https://fsd.multiurok.ru/html/2018/01/13/s_5a59fd66908a9/img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44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6480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Система работы с одарёнными детьми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80920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1.Формы </a:t>
            </a:r>
            <a:r>
              <a:rPr lang="ru-RU" sz="1800" dirty="0"/>
              <a:t>и методы работы с </a:t>
            </a:r>
            <a:r>
              <a:rPr lang="ru-RU" sz="1800" dirty="0" smtClean="0"/>
              <a:t>одарёнными </a:t>
            </a:r>
            <a:r>
              <a:rPr lang="ru-RU" sz="1800" dirty="0"/>
              <a:t>детьми не ограничиваются стенами класса и внеклассными </a:t>
            </a:r>
            <a:r>
              <a:rPr lang="ru-RU" sz="1800" dirty="0" smtClean="0"/>
              <a:t>мероприятиями.</a:t>
            </a:r>
          </a:p>
          <a:p>
            <a:pPr marL="0" indent="0">
              <a:buNone/>
            </a:pPr>
            <a:r>
              <a:rPr lang="ru-RU" sz="1800" dirty="0" smtClean="0"/>
              <a:t>2.Ведётся </a:t>
            </a:r>
            <a:r>
              <a:rPr lang="ru-RU" sz="1800" b="1" dirty="0"/>
              <a:t>непрерывная работа с родителями, </a:t>
            </a:r>
            <a:r>
              <a:rPr lang="ru-RU" sz="1800" dirty="0"/>
              <a:t>в том числе: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i="1" dirty="0" smtClean="0"/>
              <a:t>-проведение </a:t>
            </a:r>
            <a:r>
              <a:rPr lang="ru-RU" sz="1800" i="1" dirty="0"/>
              <a:t>просветительской работы и консультаций, регулярных встреч</a:t>
            </a:r>
            <a:r>
              <a:rPr lang="ru-RU" sz="1800" dirty="0"/>
              <a:t> с целью отслеживания динамики личностно-интеллектуального развития и проблем </a:t>
            </a:r>
            <a:r>
              <a:rPr lang="ru-RU" sz="1800" dirty="0" smtClean="0"/>
              <a:t>одарённых обучаемых; </a:t>
            </a:r>
          </a:p>
          <a:p>
            <a:pPr marL="0" indent="0">
              <a:buNone/>
            </a:pPr>
            <a:r>
              <a:rPr lang="ru-RU" sz="1800" i="1" dirty="0" smtClean="0"/>
              <a:t>- вовлечение </a:t>
            </a:r>
            <a:r>
              <a:rPr lang="ru-RU" sz="1800" i="1" dirty="0"/>
              <a:t>родителей в совместную с детьми творческую деятельность</a:t>
            </a:r>
            <a:r>
              <a:rPr lang="ru-RU" sz="1800" i="1" dirty="0" smtClean="0"/>
              <a:t>.</a:t>
            </a:r>
          </a:p>
          <a:p>
            <a:pPr marL="0" indent="0">
              <a:buNone/>
            </a:pPr>
            <a:r>
              <a:rPr lang="ru-RU" sz="1800" dirty="0" smtClean="0"/>
              <a:t>3.Проблема </a:t>
            </a:r>
            <a:r>
              <a:rPr lang="ru-RU" sz="1800" dirty="0"/>
              <a:t>одарённого ученика начинается с </a:t>
            </a:r>
            <a:r>
              <a:rPr lang="ru-RU" sz="1800" b="1" dirty="0"/>
              <a:t>проблемы одарённого учителя. </a:t>
            </a:r>
            <a:r>
              <a:rPr lang="ru-RU" sz="1800" dirty="0"/>
              <a:t>В связи с этим подготовка педагогов начальной школы к работе с </a:t>
            </a:r>
            <a:r>
              <a:rPr lang="ru-RU" sz="1800" dirty="0" smtClean="0"/>
              <a:t>одарёнными </a:t>
            </a:r>
            <a:r>
              <a:rPr lang="ru-RU" sz="1800" dirty="0"/>
              <a:t>детьми должна быть направлена на </a:t>
            </a:r>
            <a:r>
              <a:rPr lang="ru-RU" sz="1800" b="1" dirty="0"/>
              <a:t>непрерывное развитие их профессионального мастерства</a:t>
            </a:r>
            <a:r>
              <a:rPr lang="ru-RU" sz="1800" dirty="0"/>
              <a:t> и личностно-социальных качеств на основе </a:t>
            </a:r>
            <a:r>
              <a:rPr lang="ru-RU" sz="1800" b="1" dirty="0"/>
              <a:t>комплексного подхода </a:t>
            </a:r>
            <a:r>
              <a:rPr lang="ru-RU" sz="1800" dirty="0"/>
              <a:t>(психолого-педагогического и профессионально-личностного) к образованию педагогов.</a:t>
            </a:r>
          </a:p>
        </p:txBody>
      </p:sp>
    </p:spTree>
    <p:extLst>
      <p:ext uri="{BB962C8B-B14F-4D97-AF65-F5344CB8AC3E}">
        <p14:creationId xmlns:p14="http://schemas.microsoft.com/office/powerpoint/2010/main" val="189375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146</TotalTime>
  <Words>356</Words>
  <Application>Microsoft Office PowerPoint</Application>
  <PresentationFormat>Экран (4:3)</PresentationFormat>
  <Paragraphs>59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Методы и приемы обучения и воспитания одарённых детей</vt:lpstr>
      <vt:lpstr>Одарённый ребенок – это…</vt:lpstr>
      <vt:lpstr>Презентация PowerPoint</vt:lpstr>
      <vt:lpstr>Система работы с одарёнными детьми</vt:lpstr>
      <vt:lpstr>Презентация PowerPoint</vt:lpstr>
      <vt:lpstr>Выбор форм и методов зависит от:</vt:lpstr>
      <vt:lpstr>Требования к личности учителя, работающего с одарёнными детьми</vt:lpstr>
      <vt:lpstr>Система работы с одарёнными детьми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 приемы обучения и воспитания одаренных детей</dc:title>
  <dc:creator>Елена Васильевна</dc:creator>
  <cp:lastModifiedBy>Елена Васильевна</cp:lastModifiedBy>
  <cp:revision>13</cp:revision>
  <dcterms:created xsi:type="dcterms:W3CDTF">2021-05-10T14:38:57Z</dcterms:created>
  <dcterms:modified xsi:type="dcterms:W3CDTF">2021-11-02T18:03:48Z</dcterms:modified>
</cp:coreProperties>
</file>