
<file path=[Content_Types].xml><?xml version="1.0" encoding="utf-8"?>
<Types xmlns="http://schemas.openxmlformats.org/package/2006/content-types">
  <Default ContentType="image/png" Extension="png"/>
  <Default ContentType="audio/mpeg" Extension="mp3"/>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9/15/2021</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jpg"/></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1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6.pn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3171" y="90577"/>
            <a:ext cx="10348972" cy="996352"/>
          </a:xfrm>
        </p:spPr>
        <p:txBody>
          <a:bodyPr/>
          <a:lstStyle/>
          <a:p>
            <a:pPr algn="ctr"/>
            <a:r>
              <a:rPr lang="ru-RU" dirty="0" smtClean="0"/>
              <a:t>Моя Родина</a:t>
            </a:r>
            <a:endParaRPr lang="ru-RU" dirty="0"/>
          </a:p>
        </p:txBody>
      </p:sp>
      <p:sp>
        <p:nvSpPr>
          <p:cNvPr id="3" name="Подзаголовок 2"/>
          <p:cNvSpPr>
            <a:spLocks noGrp="1"/>
          </p:cNvSpPr>
          <p:nvPr>
            <p:ph type="subTitle" idx="1"/>
          </p:nvPr>
        </p:nvSpPr>
        <p:spPr>
          <a:xfrm>
            <a:off x="0" y="1026544"/>
            <a:ext cx="3029903" cy="4790536"/>
          </a:xfrm>
        </p:spPr>
        <p:txBody>
          <a:bodyPr>
            <a:normAutofit/>
          </a:bodyPr>
          <a:lstStyle/>
          <a:p>
            <a:pPr algn="ctr"/>
            <a:r>
              <a:rPr lang="ru-RU" sz="2000" b="1" dirty="0" smtClean="0"/>
              <a:t>Интегрированная коррекционная ОД с детьми </a:t>
            </a:r>
            <a:r>
              <a:rPr lang="ru-RU" sz="2000" b="1" dirty="0" smtClean="0"/>
              <a:t>с ОВЗ </a:t>
            </a:r>
            <a:r>
              <a:rPr lang="ru-RU" sz="2000" b="1" smtClean="0"/>
              <a:t>старшей возрастной группы</a:t>
            </a:r>
            <a:r>
              <a:rPr lang="ru-RU" sz="2000" b="1" dirty="0" smtClean="0"/>
              <a:t>. </a:t>
            </a:r>
            <a:endParaRPr lang="ru-RU" sz="2000" b="1" dirty="0" smtClean="0"/>
          </a:p>
          <a:p>
            <a:pPr algn="ctr"/>
            <a:r>
              <a:rPr lang="ru-RU" sz="2000" b="1" dirty="0" smtClean="0"/>
              <a:t>Составил:</a:t>
            </a:r>
          </a:p>
          <a:p>
            <a:pPr algn="ctr"/>
            <a:r>
              <a:rPr lang="ru-RU" sz="2000" b="1" dirty="0" smtClean="0"/>
              <a:t>Учитель-логопед</a:t>
            </a:r>
          </a:p>
          <a:p>
            <a:pPr algn="ctr"/>
            <a:r>
              <a:rPr lang="ru-RU" sz="2000" b="1" dirty="0" smtClean="0"/>
              <a:t>Золотухина Н.Н.</a:t>
            </a:r>
          </a:p>
          <a:p>
            <a:pPr algn="ctr"/>
            <a:r>
              <a:rPr lang="ru-RU" sz="2000" b="1" dirty="0" smtClean="0"/>
              <a:t>МБДОУ «Детский сад № 340» г. о. Самара</a:t>
            </a:r>
            <a:endParaRPr lang="ru-RU" sz="2000"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9903" y="1026544"/>
            <a:ext cx="8512240" cy="5375480"/>
          </a:xfrm>
          <a:prstGeom prst="rect">
            <a:avLst/>
          </a:prstGeom>
        </p:spPr>
      </p:pic>
    </p:spTree>
    <p:extLst>
      <p:ext uri="{BB962C8B-B14F-4D97-AF65-F5344CB8AC3E}">
        <p14:creationId xmlns:p14="http://schemas.microsoft.com/office/powerpoint/2010/main" val="3117047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0789" y="449612"/>
            <a:ext cx="4235570" cy="299243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1731" y="449612"/>
            <a:ext cx="4142976" cy="299243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4177" y="3699892"/>
            <a:ext cx="4090530" cy="2728383"/>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0789" y="3699892"/>
            <a:ext cx="4235570" cy="2826068"/>
          </a:xfrm>
          <a:prstGeom prst="rect">
            <a:avLst/>
          </a:prstGeom>
        </p:spPr>
      </p:pic>
    </p:spTree>
    <p:extLst>
      <p:ext uri="{BB962C8B-B14F-4D97-AF65-F5344CB8AC3E}">
        <p14:creationId xmlns:p14="http://schemas.microsoft.com/office/powerpoint/2010/main" val="382195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2622" y="470139"/>
            <a:ext cx="4819650" cy="3614738"/>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5855" y="470139"/>
            <a:ext cx="5124091" cy="288230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2013" y="3476443"/>
            <a:ext cx="4317933" cy="3221583"/>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4859" y="3157268"/>
            <a:ext cx="2655569" cy="3540758"/>
          </a:xfrm>
          <a:prstGeom prst="rect">
            <a:avLst/>
          </a:prstGeom>
        </p:spPr>
      </p:pic>
    </p:spTree>
    <p:extLst>
      <p:ext uri="{BB962C8B-B14F-4D97-AF65-F5344CB8AC3E}">
        <p14:creationId xmlns:p14="http://schemas.microsoft.com/office/powerpoint/2010/main" val="1001181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5"/>
                                        </p:tgtEl>
                                        <p:attrNameLst>
                                          <p:attrName>ppt_w</p:attrName>
                                        </p:attrNameLst>
                                      </p:cBhvr>
                                      <p:tavLst>
                                        <p:tav tm="0">
                                          <p:val>
                                            <p:strVal val="ppt_w"/>
                                          </p:val>
                                        </p:tav>
                                        <p:tav tm="100000">
                                          <p:val>
                                            <p:fltVal val="0"/>
                                          </p:val>
                                        </p:tav>
                                      </p:tavLst>
                                    </p:anim>
                                    <p:anim calcmode="lin" valueType="num">
                                      <p:cBhvr>
                                        <p:cTn id="7" dur="1000"/>
                                        <p:tgtEl>
                                          <p:spTgt spid="5"/>
                                        </p:tgtEl>
                                        <p:attrNameLst>
                                          <p:attrName>ppt_h</p:attrName>
                                        </p:attrNameLst>
                                      </p:cBhvr>
                                      <p:tavLst>
                                        <p:tav tm="0">
                                          <p:val>
                                            <p:strVal val="ppt_h"/>
                                          </p:val>
                                        </p:tav>
                                        <p:tav tm="100000">
                                          <p:val>
                                            <p:fltVal val="0"/>
                                          </p:val>
                                        </p:tav>
                                      </p:tavLst>
                                    </p:anim>
                                    <p:anim calcmode="lin" valueType="num">
                                      <p:cBhvr>
                                        <p:cTn id="8" dur="1000"/>
                                        <p:tgtEl>
                                          <p:spTgt spid="5"/>
                                        </p:tgtEl>
                                        <p:attrNameLst>
                                          <p:attrName>style.rotation</p:attrName>
                                        </p:attrNameLst>
                                      </p:cBhvr>
                                      <p:tavLst>
                                        <p:tav tm="0">
                                          <p:val>
                                            <p:fltVal val="0"/>
                                          </p:val>
                                        </p:tav>
                                        <p:tav tm="100000">
                                          <p:val>
                                            <p:fltVal val="90"/>
                                          </p:val>
                                        </p:tav>
                                      </p:tavLst>
                                    </p:anim>
                                    <p:animEffect transition="out" filter="fade">
                                      <p:cBhvr>
                                        <p:cTn id="9" dur="1000"/>
                                        <p:tgtEl>
                                          <p:spTgt spid="5"/>
                                        </p:tgtEl>
                                      </p:cBhvr>
                                    </p:animEffect>
                                    <p:set>
                                      <p:cBhvr>
                                        <p:cTn id="10"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9923" y="276967"/>
            <a:ext cx="4525927" cy="3394445"/>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879" y="276967"/>
            <a:ext cx="4460287" cy="318087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444" y="3821550"/>
            <a:ext cx="5382883" cy="2838630"/>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5337" y="3818586"/>
            <a:ext cx="4546550" cy="2841594"/>
          </a:xfrm>
          <a:prstGeom prst="rect">
            <a:avLst/>
          </a:prstGeom>
        </p:spPr>
      </p:pic>
    </p:spTree>
    <p:extLst>
      <p:ext uri="{BB962C8B-B14F-4D97-AF65-F5344CB8AC3E}">
        <p14:creationId xmlns:p14="http://schemas.microsoft.com/office/powerpoint/2010/main" val="2080276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7"/>
                                        </p:tgtEl>
                                      </p:cBhvr>
                                    </p:animEffect>
                                    <p:set>
                                      <p:cBhvr>
                                        <p:cTn id="7"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4431" y="389785"/>
            <a:ext cx="10823426" cy="1507067"/>
          </a:xfrm>
        </p:spPr>
        <p:txBody>
          <a:bodyPr/>
          <a:lstStyle/>
          <a:p>
            <a:r>
              <a:rPr lang="ru-RU" dirty="0" smtClean="0"/>
              <a:t>Возьми сердечко – скажи словечко!</a:t>
            </a:r>
            <a:endParaRPr lang="ru-RU" dirty="0"/>
          </a:p>
        </p:txBody>
      </p:sp>
      <p:sp>
        <p:nvSpPr>
          <p:cNvPr id="3" name="Объект 2"/>
          <p:cNvSpPr>
            <a:spLocks noGrp="1"/>
          </p:cNvSpPr>
          <p:nvPr>
            <p:ph idx="1"/>
          </p:nvPr>
        </p:nvSpPr>
        <p:spPr>
          <a:xfrm>
            <a:off x="684212" y="685800"/>
            <a:ext cx="3152626" cy="2825151"/>
          </a:xfrm>
        </p:spPr>
        <p:txBody>
          <a:bodyPr/>
          <a:lstStyle/>
          <a:p>
            <a:r>
              <a:rPr lang="ru-RU" b="1" dirty="0" smtClean="0">
                <a:solidFill>
                  <a:schemeClr val="tx1"/>
                </a:solidFill>
              </a:rPr>
              <a:t>Почему ты любишь родной край?</a:t>
            </a:r>
            <a:endParaRPr lang="ru-RU" b="1" dirty="0">
              <a:solidFill>
                <a:schemeClr val="tx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6838" y="1422041"/>
            <a:ext cx="7670800" cy="5118100"/>
          </a:xfrm>
          <a:prstGeom prst="rect">
            <a:avLst/>
          </a:prstGeom>
        </p:spPr>
      </p:pic>
    </p:spTree>
    <p:extLst>
      <p:ext uri="{BB962C8B-B14F-4D97-AF65-F5344CB8AC3E}">
        <p14:creationId xmlns:p14="http://schemas.microsoft.com/office/powerpoint/2010/main" val="4039616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1215" y="217257"/>
            <a:ext cx="10391804" cy="1507067"/>
          </a:xfrm>
        </p:spPr>
        <p:txBody>
          <a:bodyPr/>
          <a:lstStyle/>
          <a:p>
            <a:r>
              <a:rPr lang="ru-RU" dirty="0" smtClean="0"/>
              <a:t>Люби и знай Родной Самарский край</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3592" y="1450269"/>
            <a:ext cx="8307049" cy="4670442"/>
          </a:xfrm>
        </p:spPr>
      </p:pic>
    </p:spTree>
    <p:extLst>
      <p:ext uri="{BB962C8B-B14F-4D97-AF65-F5344CB8AC3E}">
        <p14:creationId xmlns:p14="http://schemas.microsoft.com/office/powerpoint/2010/main" val="28756134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7623" y="910086"/>
            <a:ext cx="9124841" cy="5395823"/>
          </a:xfrm>
        </p:spPr>
      </p:pic>
      <p:sp>
        <p:nvSpPr>
          <p:cNvPr id="2" name="Заголовок 1"/>
          <p:cNvSpPr>
            <a:spLocks noGrp="1"/>
          </p:cNvSpPr>
          <p:nvPr>
            <p:ph type="title"/>
          </p:nvPr>
        </p:nvSpPr>
        <p:spPr>
          <a:xfrm>
            <a:off x="0" y="370937"/>
            <a:ext cx="3830129" cy="5762444"/>
          </a:xfrm>
        </p:spPr>
        <p:txBody>
          <a:bodyPr>
            <a:normAutofit/>
          </a:bodyPr>
          <a:lstStyle/>
          <a:p>
            <a:r>
              <a:rPr lang="ru-RU" sz="1600" b="1" dirty="0"/>
              <a:t>Много мам живет на свете,</a:t>
            </a:r>
            <a:br>
              <a:rPr lang="ru-RU" sz="1600" b="1" dirty="0"/>
            </a:br>
            <a:r>
              <a:rPr lang="ru-RU" sz="1600" b="1" dirty="0"/>
              <a:t>Всей душой их любят дети.</a:t>
            </a:r>
            <a:br>
              <a:rPr lang="ru-RU" sz="1600" b="1" dirty="0"/>
            </a:br>
            <a:r>
              <a:rPr lang="ru-RU" sz="1600" b="1" dirty="0"/>
              <a:t>Только мама есть одна,</a:t>
            </a:r>
            <a:br>
              <a:rPr lang="ru-RU" sz="1600" b="1" dirty="0"/>
            </a:br>
            <a:r>
              <a:rPr lang="ru-RU" sz="1600" b="1" dirty="0"/>
              <a:t>Всех дороже мне она!</a:t>
            </a:r>
            <a:br>
              <a:rPr lang="ru-RU" sz="1600" b="1" dirty="0"/>
            </a:br>
            <a:r>
              <a:rPr lang="ru-RU" sz="1600" b="1" dirty="0"/>
              <a:t>Кто она? Отвечу я-</a:t>
            </a:r>
            <a:br>
              <a:rPr lang="ru-RU" sz="1600" b="1" dirty="0"/>
            </a:br>
            <a:r>
              <a:rPr lang="ru-RU" sz="1600" b="1" dirty="0"/>
              <a:t>Родная мамочка моя!</a:t>
            </a:r>
            <a:br>
              <a:rPr lang="ru-RU" sz="1600" b="1" dirty="0"/>
            </a:br>
            <a:r>
              <a:rPr lang="ru-RU" sz="1600" b="1" dirty="0" smtClean="0"/>
              <a:t/>
            </a:r>
            <a:br>
              <a:rPr lang="ru-RU" sz="1600" b="1" dirty="0" smtClean="0"/>
            </a:br>
            <a:r>
              <a:rPr lang="ru-RU" sz="1600" b="1" dirty="0"/>
              <a:t/>
            </a:r>
            <a:br>
              <a:rPr lang="ru-RU" sz="1600" b="1" dirty="0"/>
            </a:br>
            <a:r>
              <a:rPr lang="ru-RU" sz="1600" b="1" dirty="0" smtClean="0"/>
              <a:t>Если </a:t>
            </a:r>
            <a:r>
              <a:rPr lang="ru-RU" sz="1600" b="1" dirty="0"/>
              <a:t>скажут слово </a:t>
            </a:r>
            <a:r>
              <a:rPr lang="ru-RU" sz="1600" b="1" i="1" dirty="0"/>
              <a:t>«РОДИНА»</a:t>
            </a:r>
            <a:r>
              <a:rPr lang="ru-RU" sz="1600" b="1" dirty="0"/>
              <a:t>,</a:t>
            </a:r>
            <a:br>
              <a:rPr lang="ru-RU" sz="1600" b="1" dirty="0"/>
            </a:br>
            <a:r>
              <a:rPr lang="ru-RU" sz="1600" b="1" dirty="0"/>
              <a:t>Сразу в памяти встаёт</a:t>
            </a:r>
            <a:br>
              <a:rPr lang="ru-RU" sz="1600" b="1" dirty="0"/>
            </a:br>
            <a:r>
              <a:rPr lang="ru-RU" sz="1600" b="1" dirty="0"/>
              <a:t>Старый дом, в саду смородина,</a:t>
            </a:r>
            <a:br>
              <a:rPr lang="ru-RU" sz="1600" b="1" dirty="0"/>
            </a:br>
            <a:r>
              <a:rPr lang="ru-RU" sz="1600" b="1" dirty="0"/>
              <a:t>Толстый тополь у ворот.</a:t>
            </a:r>
            <a:br>
              <a:rPr lang="ru-RU" sz="1600" b="1" dirty="0"/>
            </a:br>
            <a:r>
              <a:rPr lang="ru-RU" sz="1600" b="1" dirty="0"/>
              <a:t>Или степь от маков красная,</a:t>
            </a:r>
            <a:br>
              <a:rPr lang="ru-RU" sz="1600" b="1" dirty="0"/>
            </a:br>
            <a:r>
              <a:rPr lang="ru-RU" sz="1600" b="1" dirty="0"/>
              <a:t>Золотая целина…</a:t>
            </a:r>
            <a:br>
              <a:rPr lang="ru-RU" sz="1600" b="1" dirty="0"/>
            </a:br>
            <a:r>
              <a:rPr lang="ru-RU" sz="1600" b="1" dirty="0"/>
              <a:t>Родина бывает разная,</a:t>
            </a:r>
            <a:br>
              <a:rPr lang="ru-RU" sz="1600" b="1" dirty="0"/>
            </a:br>
            <a:r>
              <a:rPr lang="ru-RU" sz="1600" b="1" dirty="0"/>
              <a:t>Но у всех она одна</a:t>
            </a:r>
            <a:r>
              <a:rPr lang="ru-RU" sz="1600" b="1" dirty="0" smtClean="0"/>
              <a:t>!</a:t>
            </a:r>
            <a:br>
              <a:rPr lang="ru-RU" sz="1600" b="1" dirty="0" smtClean="0"/>
            </a:br>
            <a:r>
              <a:rPr lang="ru-RU" sz="1600" b="1" dirty="0"/>
              <a:t/>
            </a:r>
            <a:br>
              <a:rPr lang="ru-RU" sz="1600" b="1" dirty="0"/>
            </a:br>
            <a:r>
              <a:rPr lang="ru-RU" sz="1600" b="1" dirty="0" smtClean="0"/>
              <a:t>З. Александрова</a:t>
            </a:r>
            <a:r>
              <a:rPr lang="ru-RU" sz="1600" b="1" dirty="0"/>
              <a:t/>
            </a:r>
            <a:br>
              <a:rPr lang="ru-RU" sz="1600" b="1" dirty="0"/>
            </a:br>
            <a:endParaRPr lang="ru-RU" sz="1600" b="1" dirty="0"/>
          </a:p>
        </p:txBody>
      </p:sp>
    </p:spTree>
    <p:extLst>
      <p:ext uri="{BB962C8B-B14F-4D97-AF65-F5344CB8AC3E}">
        <p14:creationId xmlns:p14="http://schemas.microsoft.com/office/powerpoint/2010/main" val="3959548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16" y="665830"/>
            <a:ext cx="3292565" cy="1507067"/>
          </a:xfrm>
        </p:spPr>
        <p:txBody>
          <a:bodyPr>
            <a:normAutofit fontScale="90000"/>
          </a:bodyPr>
          <a:lstStyle/>
          <a:p>
            <a:r>
              <a:rPr lang="ru-RU" sz="2000" dirty="0"/>
              <a:t>Белый цвет – берёзка, синий – неба цвет.</a:t>
            </a:r>
            <a:br>
              <a:rPr lang="ru-RU" sz="2000" dirty="0"/>
            </a:br>
            <a:r>
              <a:rPr lang="ru-RU" sz="2000" dirty="0"/>
              <a:t>Красная полоска – солнечный рассвет.</a:t>
            </a:r>
            <a:br>
              <a:rPr lang="ru-RU" sz="2000" dirty="0"/>
            </a:br>
            <a:endParaRPr lang="ru-RU" sz="20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95291" y="665830"/>
            <a:ext cx="8395711" cy="5597141"/>
          </a:xfrm>
        </p:spPr>
      </p:pic>
    </p:spTree>
    <p:extLst>
      <p:ext uri="{BB962C8B-B14F-4D97-AF65-F5344CB8AC3E}">
        <p14:creationId xmlns:p14="http://schemas.microsoft.com/office/powerpoint/2010/main" val="4051738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5056" y="372532"/>
            <a:ext cx="6236898" cy="1507067"/>
          </a:xfrm>
        </p:spPr>
        <p:txBody>
          <a:bodyPr>
            <a:normAutofit fontScale="90000"/>
          </a:bodyPr>
          <a:lstStyle/>
          <a:p>
            <a:r>
              <a:rPr lang="ru-RU" sz="2000" dirty="0"/>
              <a:t>У России величавой на гербе орёл двуглавый.</a:t>
            </a:r>
            <a:br>
              <a:rPr lang="ru-RU" sz="2000" dirty="0"/>
            </a:br>
            <a:r>
              <a:rPr lang="ru-RU" sz="2000" dirty="0"/>
              <a:t>Чтоб на запад, на восток </a:t>
            </a:r>
            <a:br>
              <a:rPr lang="ru-RU" sz="2000" dirty="0"/>
            </a:br>
            <a:r>
              <a:rPr lang="ru-RU" sz="2000" dirty="0"/>
              <a:t>Он смотреть бы сразу мог.</a:t>
            </a:r>
            <a:br>
              <a:rPr lang="ru-RU" sz="2000" dirty="0"/>
            </a:br>
            <a:r>
              <a:rPr lang="ru-RU" sz="2000" dirty="0"/>
              <a:t>Сильный, мудрый он и гордый.</a:t>
            </a:r>
            <a:br>
              <a:rPr lang="ru-RU" sz="2000" dirty="0"/>
            </a:br>
            <a:r>
              <a:rPr lang="ru-RU" sz="2000" dirty="0"/>
              <a:t>Он – России дух свободный.</a:t>
            </a:r>
            <a:br>
              <a:rPr lang="ru-RU" sz="2000" dirty="0"/>
            </a:br>
            <a:endParaRPr lang="ru-RU" sz="20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4914" y="184287"/>
            <a:ext cx="5983870" cy="6574779"/>
          </a:xfrm>
        </p:spPr>
      </p:pic>
    </p:spTree>
    <p:extLst>
      <p:ext uri="{BB962C8B-B14F-4D97-AF65-F5344CB8AC3E}">
        <p14:creationId xmlns:p14="http://schemas.microsoft.com/office/powerpoint/2010/main" val="2052510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398807" y="38509"/>
            <a:ext cx="4964589" cy="6819491"/>
          </a:xfrm>
        </p:spPr>
      </p:pic>
      <p:pic>
        <p:nvPicPr>
          <p:cNvPr id="5" name="Гимн России - 1 куплет с колоколами (goodmp3.ru)">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402538" y="5750717"/>
            <a:ext cx="487363" cy="487363"/>
          </a:xfrm>
          <a:prstGeom prst="rect">
            <a:avLst/>
          </a:prstGeom>
        </p:spPr>
      </p:pic>
    </p:spTree>
    <p:extLst>
      <p:ext uri="{BB962C8B-B14F-4D97-AF65-F5344CB8AC3E}">
        <p14:creationId xmlns:p14="http://schemas.microsoft.com/office/powerpoint/2010/main" val="2974374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2381"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4754" y="0"/>
            <a:ext cx="8534400" cy="3174521"/>
          </a:xfrm>
        </p:spPr>
        <p:txBody>
          <a:bodyPr>
            <a:normAutofit/>
          </a:bodyPr>
          <a:lstStyle/>
          <a:p>
            <a:pPr algn="ctr"/>
            <a:r>
              <a:rPr lang="ru-RU" sz="2000" b="1" dirty="0" smtClean="0"/>
              <a:t>Стихи и пословицы о родном крае</a:t>
            </a:r>
            <a:r>
              <a:rPr lang="ru-RU" sz="2000" dirty="0" smtClean="0"/>
              <a:t/>
            </a:r>
            <a:br>
              <a:rPr lang="ru-RU" sz="2000" dirty="0" smtClean="0"/>
            </a:br>
            <a:r>
              <a:rPr lang="ru-RU" sz="1800" dirty="0" smtClean="0"/>
              <a:t>Родной </a:t>
            </a:r>
            <a:r>
              <a:rPr lang="ru-RU" sz="1800" dirty="0"/>
              <a:t>край – сердцу рай.</a:t>
            </a:r>
            <a:br>
              <a:rPr lang="ru-RU" sz="1800" dirty="0"/>
            </a:br>
            <a:r>
              <a:rPr lang="ru-RU" sz="1800" dirty="0"/>
              <a:t>Нет в мире краше Родины нашей.</a:t>
            </a:r>
            <a:br>
              <a:rPr lang="ru-RU" sz="1800" dirty="0"/>
            </a:br>
            <a:r>
              <a:rPr lang="ru-RU" sz="1800" dirty="0"/>
              <a:t>Человек без Родины, что человек без песни.</a:t>
            </a:r>
            <a:br>
              <a:rPr lang="ru-RU" sz="1800" dirty="0"/>
            </a:br>
            <a:r>
              <a:rPr lang="ru-RU" sz="1800" dirty="0"/>
              <a:t>Родину-мать учись защищать.</a:t>
            </a:r>
            <a:br>
              <a:rPr lang="ru-RU" sz="1800" dirty="0"/>
            </a:br>
            <a:r>
              <a:rPr lang="ru-RU" sz="1800" dirty="0"/>
              <a:t>Если дружба велика, будет Родина крепка.</a:t>
            </a:r>
            <a:br>
              <a:rPr lang="ru-RU" sz="1800" dirty="0"/>
            </a:br>
            <a:r>
              <a:rPr lang="ru-RU" sz="1800" dirty="0"/>
              <a:t>Жить – Родине служить.</a:t>
            </a:r>
            <a:br>
              <a:rPr lang="ru-RU" sz="1800" dirty="0"/>
            </a:br>
            <a:r>
              <a:rPr lang="ru-RU" sz="2000" dirty="0"/>
              <a:t>Береги Родину, как зеницу ока.</a:t>
            </a:r>
            <a:br>
              <a:rPr lang="ru-RU" sz="2000" dirty="0"/>
            </a:br>
            <a:endParaRPr lang="ru-RU" sz="20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661" y="2920822"/>
            <a:ext cx="6814868" cy="3831498"/>
          </a:xfrm>
          <a:prstGeom prst="rect">
            <a:avLst/>
          </a:prstGeom>
        </p:spPr>
      </p:pic>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33050" y="107831"/>
            <a:ext cx="6388782" cy="4259188"/>
          </a:xfrm>
        </p:spPr>
      </p:pic>
    </p:spTree>
    <p:extLst>
      <p:ext uri="{BB962C8B-B14F-4D97-AF65-F5344CB8AC3E}">
        <p14:creationId xmlns:p14="http://schemas.microsoft.com/office/powerpoint/2010/main" val="1839474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275" y="293298"/>
            <a:ext cx="9063337" cy="5701101"/>
          </a:xfrm>
        </p:spPr>
        <p:txBody>
          <a:bodyPr>
            <a:normAutofit/>
          </a:bodyPr>
          <a:lstStyle/>
          <a:p>
            <a:r>
              <a:rPr lang="ru-RU" sz="1800" dirty="0"/>
              <a:t>Я живу в лесной избушке, </a:t>
            </a:r>
            <a:br>
              <a:rPr lang="ru-RU" sz="1800" dirty="0"/>
            </a:br>
            <a:r>
              <a:rPr lang="ru-RU" sz="1800" dirty="0"/>
              <a:t>Очень милая старушка. </a:t>
            </a:r>
            <a:br>
              <a:rPr lang="ru-RU" sz="1800" dirty="0"/>
            </a:br>
            <a:r>
              <a:rPr lang="ru-RU" sz="1800" dirty="0"/>
              <a:t>Костяной стучу ногой. </a:t>
            </a:r>
            <a:br>
              <a:rPr lang="ru-RU" sz="1800" dirty="0"/>
            </a:br>
            <a:r>
              <a:rPr lang="ru-RU" sz="1800" dirty="0"/>
              <a:t>Все зовут меня </a:t>
            </a:r>
            <a:r>
              <a:rPr lang="ru-RU" sz="1800" b="1" dirty="0"/>
              <a:t>Ягой</a:t>
            </a:r>
            <a:r>
              <a:rPr lang="ru-RU" sz="1800" dirty="0"/>
              <a:t>. </a:t>
            </a:r>
            <a:r>
              <a:rPr lang="ru-RU" sz="1800" dirty="0" smtClean="0"/>
              <a:t/>
            </a:r>
            <a:br>
              <a:rPr lang="ru-RU" sz="1800" dirty="0" smtClean="0"/>
            </a:br>
            <a:r>
              <a:rPr lang="ru-RU" sz="1800" dirty="0"/>
              <a:t/>
            </a:r>
            <a:br>
              <a:rPr lang="ru-RU" sz="1800" dirty="0"/>
            </a:br>
            <a:r>
              <a:rPr lang="ru-RU" sz="2000" b="1" dirty="0"/>
              <a:t>В темном лесу есть избушка. (Дети шагают.)</a:t>
            </a:r>
            <a:br>
              <a:rPr lang="ru-RU" sz="2000" b="1" dirty="0"/>
            </a:br>
            <a:r>
              <a:rPr lang="ru-RU" sz="2000" b="1" dirty="0"/>
              <a:t>Стоит задом наперед. (Дети поворачиваются.)</a:t>
            </a:r>
            <a:br>
              <a:rPr lang="ru-RU" sz="2000" b="1" dirty="0"/>
            </a:br>
            <a:r>
              <a:rPr lang="ru-RU" sz="2000" b="1" dirty="0"/>
              <a:t>В той избушке есть старушка. (Грозят пальцем.)</a:t>
            </a:r>
            <a:br>
              <a:rPr lang="ru-RU" sz="2000" b="1" dirty="0"/>
            </a:br>
            <a:r>
              <a:rPr lang="ru-RU" sz="2000" b="1" dirty="0"/>
              <a:t>Бабушка Яга живет. (Грозят пальцем другой руки.)</a:t>
            </a:r>
            <a:br>
              <a:rPr lang="ru-RU" sz="2000" b="1" dirty="0"/>
            </a:br>
            <a:r>
              <a:rPr lang="ru-RU" sz="2000" b="1" dirty="0"/>
              <a:t>Нос крючком, (Показывают пальчиком.)</a:t>
            </a:r>
            <a:br>
              <a:rPr lang="ru-RU" sz="2000" b="1" dirty="0"/>
            </a:br>
            <a:r>
              <a:rPr lang="ru-RU" sz="2000" b="1" dirty="0"/>
              <a:t>Глаза большие, (Показывают.)</a:t>
            </a:r>
            <a:br>
              <a:rPr lang="ru-RU" sz="2000" b="1" dirty="0"/>
            </a:br>
            <a:r>
              <a:rPr lang="ru-RU" sz="2000" b="1" dirty="0"/>
              <a:t>Словно угольки горят. (Покачивают головой.)</a:t>
            </a:r>
            <a:br>
              <a:rPr lang="ru-RU" sz="2000" b="1" dirty="0"/>
            </a:br>
            <a:r>
              <a:rPr lang="ru-RU" sz="2000" b="1" dirty="0"/>
              <a:t>Ух, сердитая какая! (Бег на месте.)</a:t>
            </a:r>
            <a:br>
              <a:rPr lang="ru-RU" sz="2000" b="1" dirty="0"/>
            </a:br>
            <a:r>
              <a:rPr lang="ru-RU" sz="2000" b="1" dirty="0"/>
              <a:t>Дыбом волосы стоят. (Руки вверх.)</a:t>
            </a:r>
            <a:br>
              <a:rPr lang="ru-RU" sz="2000" b="1" dirty="0"/>
            </a:br>
            <a:endParaRPr lang="ru-RU" sz="2000" b="1" dirty="0"/>
          </a:p>
        </p:txBody>
      </p:sp>
      <p:sp>
        <p:nvSpPr>
          <p:cNvPr id="3" name="Объект 2"/>
          <p:cNvSpPr>
            <a:spLocks noGrp="1"/>
          </p:cNvSpPr>
          <p:nvPr>
            <p:ph idx="1"/>
          </p:nvPr>
        </p:nvSpPr>
        <p:spPr>
          <a:xfrm>
            <a:off x="4522967" y="293298"/>
            <a:ext cx="8534400" cy="3615267"/>
          </a:xfrm>
        </p:spPr>
        <p:txBody>
          <a:bodyPr/>
          <a:lstStyle/>
          <a:p>
            <a:endParaRPr lang="ru-RU" dirty="0" smtClean="0"/>
          </a:p>
          <a:p>
            <a:endParaRPr lang="ru-RU" dirty="0" smtClean="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8122" y="3908565"/>
            <a:ext cx="2610928" cy="257210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3827" y="293298"/>
            <a:ext cx="4405222" cy="3303917"/>
          </a:xfrm>
          <a:prstGeom prst="rect">
            <a:avLst/>
          </a:prstGeom>
        </p:spPr>
      </p:pic>
    </p:spTree>
    <p:extLst>
      <p:ext uri="{BB962C8B-B14F-4D97-AF65-F5344CB8AC3E}">
        <p14:creationId xmlns:p14="http://schemas.microsoft.com/office/powerpoint/2010/main" val="28611287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9126" y="329401"/>
            <a:ext cx="9963508" cy="1533906"/>
          </a:xfrm>
        </p:spPr>
        <p:txBody>
          <a:bodyPr>
            <a:normAutofit fontScale="90000"/>
          </a:bodyPr>
          <a:lstStyle/>
          <a:p>
            <a:pPr algn="ctr"/>
            <a:r>
              <a:rPr lang="ru-RU" b="1" dirty="0" smtClean="0"/>
              <a:t>Поиграем!</a:t>
            </a:r>
            <a:br>
              <a:rPr lang="ru-RU" b="1" dirty="0" smtClean="0"/>
            </a:br>
            <a:r>
              <a:rPr lang="ru-RU" b="1" dirty="0"/>
              <a:t/>
            </a:r>
            <a:br>
              <a:rPr lang="ru-RU" b="1" dirty="0"/>
            </a:br>
            <a:r>
              <a:rPr lang="ru-RU" b="1" dirty="0" smtClean="0"/>
              <a:t>«Русские сказки. Найди пару»</a:t>
            </a:r>
            <a:br>
              <a:rPr lang="ru-RU" b="1" dirty="0" smtClean="0"/>
            </a:b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47645" y="1723820"/>
            <a:ext cx="8315863" cy="4845466"/>
          </a:xfrm>
        </p:spPr>
      </p:pic>
    </p:spTree>
    <p:extLst>
      <p:ext uri="{BB962C8B-B14F-4D97-AF65-F5344CB8AC3E}">
        <p14:creationId xmlns:p14="http://schemas.microsoft.com/office/powerpoint/2010/main" val="2476787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172529"/>
            <a:ext cx="11185735" cy="1328468"/>
          </a:xfrm>
        </p:spPr>
        <p:txBody>
          <a:bodyPr>
            <a:normAutofit/>
          </a:bodyPr>
          <a:lstStyle/>
          <a:p>
            <a:pPr algn="ctr"/>
            <a:r>
              <a:rPr lang="ru-RU" sz="3200" b="1" dirty="0" smtClean="0"/>
              <a:t>«Моё родное…. Четвёртый лишний»</a:t>
            </a:r>
            <a:endParaRPr lang="ru-RU" sz="3200" b="1"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088" y="2512173"/>
            <a:ext cx="2508189" cy="3187730"/>
          </a:xfr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1624" y="2512173"/>
            <a:ext cx="2747533" cy="3187731"/>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7078" y="2512172"/>
            <a:ext cx="2544074" cy="3187731"/>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12769" y="2512172"/>
            <a:ext cx="2357177" cy="3187732"/>
          </a:xfrm>
          <a:prstGeom prst="rect">
            <a:avLst/>
          </a:prstGeom>
        </p:spPr>
      </p:pic>
    </p:spTree>
    <p:extLst>
      <p:ext uri="{BB962C8B-B14F-4D97-AF65-F5344CB8AC3E}">
        <p14:creationId xmlns:p14="http://schemas.microsoft.com/office/powerpoint/2010/main" val="314355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ppt_x"/>
                                          </p:val>
                                        </p:tav>
                                      </p:tavLst>
                                    </p:anim>
                                    <p:anim calcmode="lin" valueType="num">
                                      <p:cBhvr additive="base">
                                        <p:cTn id="7" dur="500"/>
                                        <p:tgtEl>
                                          <p:spTgt spid="8"/>
                                        </p:tgtEl>
                                        <p:attrNameLst>
                                          <p:attrName>ppt_y</p:attrName>
                                        </p:attrNameLst>
                                      </p:cBhvr>
                                      <p:tavLst>
                                        <p:tav tm="0">
                                          <p:val>
                                            <p:strVal val="ppt_y"/>
                                          </p:val>
                                        </p:tav>
                                        <p:tav tm="100000">
                                          <p:val>
                                            <p:strVal val="1+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Сектор">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184</TotalTime>
  <Words>94</Words>
  <Application>Microsoft Office PowerPoint</Application>
  <PresentationFormat>Широкоэкранный</PresentationFormat>
  <Paragraphs>17</Paragraphs>
  <Slides>14</Slides>
  <Notes>0</Notes>
  <HiddenSlides>0</HiddenSlides>
  <MMClips>1</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Century Gothic</vt:lpstr>
      <vt:lpstr>Wingdings 3</vt:lpstr>
      <vt:lpstr>Сектор</vt:lpstr>
      <vt:lpstr>Моя Родина</vt:lpstr>
      <vt:lpstr>Много мам живет на свете, Всей душой их любят дети. Только мама есть одна, Всех дороже мне она! Кто она? Отвечу я- Родная мамочка моя!   Если скажут слово «РОДИНА», Сразу в памяти встаёт Старый дом, в саду смородина, Толстый тополь у ворот. Или степь от маков красная, Золотая целина… Родина бывает разная, Но у всех она одна!  З. Александрова </vt:lpstr>
      <vt:lpstr>Белый цвет – берёзка, синий – неба цвет. Красная полоска – солнечный рассвет. </vt:lpstr>
      <vt:lpstr>У России величавой на гербе орёл двуглавый. Чтоб на запад, на восток  Он смотреть бы сразу мог. Сильный, мудрый он и гордый. Он – России дух свободный. </vt:lpstr>
      <vt:lpstr>Презентация PowerPoint</vt:lpstr>
      <vt:lpstr>Стихи и пословицы о родном крае Родной край – сердцу рай. Нет в мире краше Родины нашей. Человек без Родины, что человек без песни. Родину-мать учись защищать. Если дружба велика, будет Родина крепка. Жить – Родине служить. Береги Родину, как зеницу ока. </vt:lpstr>
      <vt:lpstr>Я живу в лесной избушке,  Очень милая старушка.  Костяной стучу ногой.  Все зовут меня Ягой.   В темном лесу есть избушка. (Дети шагают.) Стоит задом наперед. (Дети поворачиваются.) В той избушке есть старушка. (Грозят пальцем.) Бабушка Яга живет. (Грозят пальцем другой руки.) Нос крючком, (Показывают пальчиком.) Глаза большие, (Показывают.) Словно угольки горят. (Покачивают головой.) Ух, сердитая какая! (Бег на месте.) Дыбом волосы стоят. (Руки вверх.) </vt:lpstr>
      <vt:lpstr>Поиграем!  «Русские сказки. Найди пару» </vt:lpstr>
      <vt:lpstr>«Моё родное…. Четвёртый лишний»</vt:lpstr>
      <vt:lpstr>Презентация PowerPoint</vt:lpstr>
      <vt:lpstr>Презентация PowerPoint</vt:lpstr>
      <vt:lpstr>Презентация PowerPoint</vt:lpstr>
      <vt:lpstr>Возьми сердечко – скажи словечко!</vt:lpstr>
      <vt:lpstr>Люби и знай Родной Самарский край</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Моя Родина</dc:title>
  <dc:creator>79033</dc:creator>
  <cp:lastModifiedBy>79033</cp:lastModifiedBy>
  <cp:revision>12</cp:revision>
  <dcterms:created xsi:type="dcterms:W3CDTF">2021-02-15T10:55:29Z</dcterms:created>
  <dcterms:modified xsi:type="dcterms:W3CDTF">2021-09-15T06:56:31Z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2654899</vt:lpwstr>
  </property>
  <property fmtid="{D5CDD505-2E9C-101B-9397-08002B2CF9AE}" name="NXPowerLiteSettings" pid="3">
    <vt:lpwstr>F7000400038000</vt:lpwstr>
  </property>
  <property fmtid="{D5CDD505-2E9C-101B-9397-08002B2CF9AE}" name="NXPowerLiteVersion" pid="4">
    <vt:lpwstr>S9.1.2</vt:lpwstr>
  </property>
</Properties>
</file>