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1" r:id="rId1"/>
  </p:sldMasterIdLst>
  <p:notesMasterIdLst>
    <p:notesMasterId r:id="rId19"/>
  </p:notesMasterIdLst>
  <p:sldIdLst>
    <p:sldId id="256" r:id="rId2"/>
    <p:sldId id="257" r:id="rId3"/>
    <p:sldId id="258" r:id="rId4"/>
    <p:sldId id="291" r:id="rId5"/>
    <p:sldId id="259" r:id="rId6"/>
    <p:sldId id="262" r:id="rId7"/>
    <p:sldId id="263" r:id="rId8"/>
    <p:sldId id="264" r:id="rId9"/>
    <p:sldId id="265" r:id="rId10"/>
    <p:sldId id="266" r:id="rId11"/>
    <p:sldId id="282" r:id="rId12"/>
    <p:sldId id="283" r:id="rId13"/>
    <p:sldId id="267" r:id="rId14"/>
    <p:sldId id="270" r:id="rId15"/>
    <p:sldId id="286" r:id="rId16"/>
    <p:sldId id="268" r:id="rId17"/>
    <p:sldId id="293" r:id="rId18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4BE3"/>
    <a:srgbClr val="4F7FDF"/>
    <a:srgbClr val="E5ECFF"/>
    <a:srgbClr val="C2C8FE"/>
    <a:srgbClr val="91A5E7"/>
    <a:srgbClr val="EFF2C4"/>
    <a:srgbClr val="A0BAEE"/>
    <a:srgbClr val="D9D9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294" autoAdjust="0"/>
    <p:restoredTop sz="94624" autoAdjust="0"/>
  </p:normalViewPr>
  <p:slideViewPr>
    <p:cSldViewPr>
      <p:cViewPr>
        <p:scale>
          <a:sx n="75" d="100"/>
          <a:sy n="75" d="100"/>
        </p:scale>
        <p:origin x="-2628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 smtClean="0">
                <a:cs typeface="+mn-cs"/>
              </a:defRPr>
            </a:lvl1pPr>
          </a:lstStyle>
          <a:p>
            <a:pPr>
              <a:defRPr/>
            </a:pPr>
            <a:fld id="{9A98E29A-A7A2-4264-B876-66B2006DDEBC}" type="datetimeFigureOut">
              <a:rPr lang="ru-RU"/>
              <a:pPr>
                <a:defRPr/>
              </a:pPr>
              <a:t>13.03.2020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 smtClean="0">
                <a:cs typeface="+mn-cs"/>
              </a:defRPr>
            </a:lvl1pPr>
          </a:lstStyle>
          <a:p>
            <a:pPr>
              <a:defRPr/>
            </a:pPr>
            <a:fld id="{CBA89538-ED88-45F1-8F99-AA0A3A42EC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61F35-70E4-49A8-9E16-A9A39EBE35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C148D-30C3-44C7-AB9E-ACE10C9889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67BE0-5464-4A50-8061-90E15E10AE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1C33D-B2EA-4908-B002-5A32BEED23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6A5E-4717-4715-87AC-47B2A97E04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A8952-C58A-4E58-B750-10FC6BF1B3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2CFE0-6EDD-4813-B32B-17A900032C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867A7-8999-41A6-A8D8-269CDBF82C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45927-E02C-492A-AF5B-F252728F5D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99FD1-B1E7-4E64-BCE4-67E7610276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81F4D-9898-45EA-90E8-6654DBA893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45ABF3B-160D-4576-9ADF-79FE02DF87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98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198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198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198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  <p:sp>
            <p:nvSpPr>
              <p:cNvPr id="1198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198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1198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198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198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98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198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198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63" y="317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73" y="167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12" y="882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1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1198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62" y="127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</p:grpSp>
        <p:sp>
          <p:nvSpPr>
            <p:cNvPr id="1198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8" descr="282782--47311546-m750x740-ua6d2e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6"/>
          <p:cNvSpPr>
            <a:spLocks noGrp="1" noChangeArrowheads="1"/>
          </p:cNvSpPr>
          <p:nvPr>
            <p:ph type="title"/>
          </p:nvPr>
        </p:nvSpPr>
        <p:spPr>
          <a:xfrm>
            <a:off x="1258888" y="2060575"/>
            <a:ext cx="6870700" cy="2232025"/>
          </a:xfrm>
        </p:spPr>
        <p:txBody>
          <a:bodyPr/>
          <a:lstStyle/>
          <a:p>
            <a:pPr eaLnBrk="1" hangingPunct="1"/>
            <a:r>
              <a:rPr lang="ru-RU" sz="4000" b="1" i="1" u="sng" smtClean="0">
                <a:solidFill>
                  <a:schemeClr val="bg1"/>
                </a:solidFill>
              </a:rPr>
              <a:t>Нетрадиционная техника рисования  -  Граттаж.</a:t>
            </a:r>
            <a:br>
              <a:rPr lang="ru-RU" sz="4000" b="1" i="1" u="sng" smtClean="0">
                <a:solidFill>
                  <a:schemeClr val="bg1"/>
                </a:solidFill>
              </a:rPr>
            </a:br>
            <a:r>
              <a:rPr lang="ru-RU" sz="4000" b="1" i="1" u="sng" smtClean="0">
                <a:solidFill>
                  <a:schemeClr val="bg1"/>
                </a:solidFill>
              </a:rPr>
              <a:t/>
            </a:r>
            <a:br>
              <a:rPr lang="ru-RU" sz="4000" b="1" i="1" u="sng" smtClean="0">
                <a:solidFill>
                  <a:schemeClr val="bg1"/>
                </a:solidFill>
              </a:rPr>
            </a:br>
            <a:r>
              <a:rPr lang="ru-RU" sz="4000" b="1" i="1" u="sng" smtClean="0">
                <a:solidFill>
                  <a:schemeClr val="bg1"/>
                </a:solidFill>
              </a:rPr>
              <a:t>Техника «Цап-царапки».</a:t>
            </a:r>
          </a:p>
        </p:txBody>
      </p:sp>
      <p:sp>
        <p:nvSpPr>
          <p:cNvPr id="3076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286250" y="4941888"/>
            <a:ext cx="4857750" cy="19161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7E4BE3"/>
                </a:solidFill>
              </a:rPr>
              <a:t>Презентацию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7E4BE3"/>
                </a:solidFill>
              </a:rPr>
              <a:t>подготовила: Зуйкова М.А.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078" name="Rectangle 2"/>
          <p:cNvSpPr>
            <a:spLocks noChangeArrowheads="1"/>
          </p:cNvSpPr>
          <p:nvPr/>
        </p:nvSpPr>
        <p:spPr bwMode="auto">
          <a:xfrm>
            <a:off x="1547813" y="692150"/>
            <a:ext cx="6478587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   </a:t>
            </a:r>
            <a:endParaRPr lang="ru-RU" sz="2000" b="1" dirty="0">
              <a:solidFill>
                <a:srgbClr val="7E4BE3"/>
              </a:solidFill>
              <a:latin typeface="+mn-lt"/>
              <a:cs typeface="+mn-cs"/>
            </a:endParaRPr>
          </a:p>
        </p:txBody>
      </p:sp>
      <p:sp>
        <p:nvSpPr>
          <p:cNvPr id="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9AF0A5-8E58-4EF6-85F0-1E88DFD6AB7B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067175" y="692150"/>
            <a:ext cx="5238750" cy="178435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После чего натрите бумагу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свечей, избегая пропусков.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sz="2400" kern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Получается разноцветный лист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бумаги, покрытый толстым слоем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парафина.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  <p:pic>
        <p:nvPicPr>
          <p:cNvPr id="12292" name="Picture 4" descr="SAM_1901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95536" y="1196752"/>
            <a:ext cx="3499232" cy="2325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3" name="Picture 5" descr="SAM_190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076056" y="3861048"/>
            <a:ext cx="3678834" cy="2383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8313" y="3533775"/>
            <a:ext cx="4608512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Затем берем черную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тушь или гуашь и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добавляем немного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жидкого мыла, и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покрываем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подготовленный лист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ровным слоем.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Даем хорошо просохнуть. 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22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38E5CE-1A4F-4BCC-AC69-6E78513EF48B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E7F2"/>
            </a:gs>
            <a:gs pos="17999">
              <a:srgbClr val="FBD49C"/>
            </a:gs>
            <a:gs pos="39000">
              <a:srgbClr val="FBA97D"/>
            </a:gs>
            <a:gs pos="64000">
              <a:srgbClr val="FAC77D"/>
            </a:gs>
            <a:gs pos="82001">
              <a:srgbClr val="FEE7F2"/>
            </a:gs>
            <a:gs pos="100000">
              <a:srgbClr val="FBEAC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5" descr="C:\Users\Acer\Desktop\конкурс\IMG_024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995917" y="2420888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213" y="188913"/>
            <a:ext cx="7696200" cy="18002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5400" b="1" i="1" u="sng" dirty="0" smtClean="0">
                <a:solidFill>
                  <a:srgbClr val="7E4BE3"/>
                </a:solidFill>
                <a:latin typeface="Times New Roman" pitchFamily="18" charset="0"/>
                <a:cs typeface="Times New Roman" pitchFamily="18" charset="0"/>
              </a:rPr>
              <a:t>А теперь самое главное!</a:t>
            </a:r>
          </a:p>
          <a:p>
            <a:pPr>
              <a:buFontTx/>
              <a:buNone/>
              <a:defRPr/>
            </a:pPr>
            <a:endParaRPr lang="ru-RU" dirty="0" smtClean="0"/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Процарапываем любым острым предметом рисунок или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задуманную композицию. </a:t>
            </a:r>
            <a:endParaRPr lang="ru-RU" sz="2400" kern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Users\Acer\Desktop\конкурс\IMG_0242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596003" y="3789040"/>
            <a:ext cx="3638119" cy="2728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BCC397-5FC1-4024-A9DA-EBE13BBB48A2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cer\Desktop\конкурс\IMG_0245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55576" y="260648"/>
            <a:ext cx="3817382" cy="3090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9" name="Picture 3" descr="C:\Users\Acer\Desktop\конкурс\IMG_02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11960" y="3573016"/>
            <a:ext cx="4171950" cy="3128963"/>
          </a:xfr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F2B85F-79AC-438B-A977-1D19DFE2790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D5F31"/>
            </a:gs>
            <a:gs pos="50000">
              <a:srgbClr val="83CD69"/>
            </a:gs>
            <a:gs pos="100000">
              <a:srgbClr val="3D5F3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50042fc6b76ee8107adb3899136786fe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95536" y="404664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611188" y="4365625"/>
            <a:ext cx="36306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Даже на этапе подготовки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дети принимали активное участие.</a:t>
            </a:r>
          </a:p>
        </p:txBody>
      </p:sp>
      <p:pic>
        <p:nvPicPr>
          <p:cNvPr id="7" name="Picture 2" descr="50042fc6b76ee8107adb3899136786fe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644008" y="3645024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5076825" y="765175"/>
            <a:ext cx="33115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Дети с огромным интересом пробовали себя в данной технике нетрадиционного рисования. </a:t>
            </a:r>
          </a:p>
          <a:p>
            <a:endParaRPr lang="ru-RU"/>
          </a:p>
        </p:txBody>
      </p:sp>
      <p:sp>
        <p:nvSpPr>
          <p:cNvPr id="15366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188494-13FE-45E8-A0B9-7BB53EA0E950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D5F31"/>
            </a:gs>
            <a:gs pos="50000">
              <a:srgbClr val="83CD69"/>
            </a:gs>
            <a:gs pos="100000">
              <a:srgbClr val="3D5F3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32ы-240x300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355975" y="476672"/>
            <a:ext cx="4320481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11188" y="188913"/>
            <a:ext cx="31686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Взяв в руки ручку, зубочистку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 лист бумаги непростой,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Ты словно фокусник - царапкой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Рисунок сможешь сделать свой.</a:t>
            </a:r>
          </a:p>
        </p:txBody>
      </p:sp>
      <p:pic>
        <p:nvPicPr>
          <p:cNvPr id="6" name="Picture 3" descr="32ы-240x300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23528" y="3356992"/>
            <a:ext cx="432048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5003800" y="4005263"/>
            <a:ext cx="345598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Здесь равнодушием не пахнет,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Простор для творчества такой,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Что иногда не веришь даже,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Что это  сделано тобой.</a:t>
            </a:r>
          </a:p>
        </p:txBody>
      </p:sp>
      <p:sp>
        <p:nvSpPr>
          <p:cNvPr id="16390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BA309D-F093-448A-85C9-484502AFB677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24476"/>
            </a:gs>
            <a:gs pos="50000">
              <a:srgbClr val="D393FF"/>
            </a:gs>
            <a:gs pos="100000">
              <a:srgbClr val="62447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 descr="C:\Users\Acer\Desktop\111\Изображение 019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715900" y="332656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7" name="Picture 3" descr="C:\Users\Acer\Desktop\111\Изображение 02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39552" y="3429000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250825" y="908050"/>
            <a:ext cx="44640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руках волшебные листки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Детишки – маленькие маги.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Но столько вложено души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их мир прекрасный на бумаге!</a:t>
            </a:r>
          </a:p>
        </p:txBody>
      </p:sp>
      <p:sp>
        <p:nvSpPr>
          <p:cNvPr id="1741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33151D-79D5-44A4-BB36-F5A82F2B55CC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Users\Acer\Desktop\конкурс\paintbrushes-750x421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916238" y="357188"/>
            <a:ext cx="6227762" cy="2927350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mtClean="0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39750" y="188913"/>
            <a:ext cx="83883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техника очень необычная и занимательная. Эта техника подходит для детей старшего возраста, когда у них сформированы художественные навыки.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 какой открывается простор для фантазии! Рисовать можно на любую тему – космос, Новый Год, цветы, игрушки… Да все, что угодно! Можно аккуратно перевести через копирку рисунок, и потом «процарапать» его, например, стекой, или… зубочисткой. А Вы пробовали рисовать вилкой? Волны получатся как настоящие! Я советую Вам попробовать сделать что-нибудь в технике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И уверена, что на одном рисунке Вы не остановитесь!</a:t>
            </a:r>
          </a:p>
        </p:txBody>
      </p:sp>
      <p:sp>
        <p:nvSpPr>
          <p:cNvPr id="18437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55619B-7322-4428-BF31-4B3C75587B5C}" type="slidenum">
              <a:rPr lang="ru-RU" smtClean="0"/>
              <a:pPr/>
              <a:t>16</a:t>
            </a:fld>
            <a:endParaRPr lang="ru-RU" smtClean="0"/>
          </a:p>
        </p:txBody>
      </p:sp>
      <p:pic>
        <p:nvPicPr>
          <p:cNvPr id="1026" name="Picture 2" descr="C:\Users\Kashtan\Desktop\Новая папка (8)\DSCN11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4005064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Фото\граттаж\DSCN11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978950"/>
            <a:ext cx="3964045" cy="2973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76962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latin typeface="Times New Roman" pitchFamily="18" charset="0"/>
              </a:rPr>
              <a:t>  </a:t>
            </a:r>
            <a:r>
              <a:rPr lang="ru-RU" sz="5400" b="1" smtClean="0">
                <a:latin typeface="Times New Roman" pitchFamily="18" charset="0"/>
              </a:rPr>
              <a:t>Благодарю </a:t>
            </a:r>
          </a:p>
          <a:p>
            <a:pPr algn="ctr"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 за внимание!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31C750-7CBB-4C4B-84C7-20C07DDF32E7}" type="slidenum">
              <a:rPr lang="ru-RU" smtClean="0"/>
              <a:pPr/>
              <a:t>17</a:t>
            </a:fld>
            <a:endParaRPr lang="ru-RU" smtClean="0"/>
          </a:p>
        </p:txBody>
      </p:sp>
      <p:pic>
        <p:nvPicPr>
          <p:cNvPr id="6" name="Рисунок 5" descr="IMG_20200310_1418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071810"/>
            <a:ext cx="4214842" cy="3161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2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196975"/>
            <a:ext cx="6478587" cy="1620838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</a:rPr>
              <a:t>Далеко не все дети любят рисовать карандашами, красками и другими обычными инструментами. Куда интересней попробовать себя в нестандартном подходе к рисованию.</a:t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</a:rPr>
              <a:t>Ничто так не увлекает ребенка, как рисование, казалось бы, совершенно не предназначенными для этого предметами, такими как, например, ватные палочки, зубочистки, парафиновая свеча и много другое.</a:t>
            </a:r>
          </a:p>
        </p:txBody>
      </p:sp>
      <p:sp>
        <p:nvSpPr>
          <p:cNvPr id="40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3E9099-51B5-4C24-B0EA-5765CD8EA56D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100" name="Содержимое 5"/>
          <p:cNvSpPr>
            <a:spLocks noGrp="1"/>
          </p:cNvSpPr>
          <p:nvPr>
            <p:ph idx="1"/>
          </p:nvPr>
        </p:nvSpPr>
        <p:spPr>
          <a:xfrm>
            <a:off x="685800" y="4643446"/>
            <a:ext cx="1028680" cy="842954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2052" name="Picture 4" descr="H:\Фото\граттаж\DSCN10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924944"/>
            <a:ext cx="4248125" cy="3186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A566E"/>
            </a:gs>
            <a:gs pos="50000">
              <a:srgbClr val="A0BAEE"/>
            </a:gs>
            <a:gs pos="100000">
              <a:srgbClr val="4A566E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3573463"/>
            <a:ext cx="7631113" cy="351313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 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908050"/>
            <a:ext cx="3995737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</a:rPr>
              <a:t>  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Дети с самого раннего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возраста пытаются отразить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свои впечатления об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окружающем мире в своем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изобразительном творчестве.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нетрадиционными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способами,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увлекательная,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завораживающая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деятельность, которая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удивляет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и восхищает детей.</a:t>
            </a:r>
          </a:p>
        </p:txBody>
      </p:sp>
      <p:pic>
        <p:nvPicPr>
          <p:cNvPr id="5124" name="Picture 4" descr="SAM_1927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79653" y="1125538"/>
            <a:ext cx="4887382" cy="3665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F7F464-E3F3-4F9F-9144-29700B93B3D5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6F2F"/>
            </a:gs>
            <a:gs pos="50000">
              <a:schemeClr val="accent1"/>
            </a:gs>
            <a:gs pos="100000">
              <a:srgbClr val="766F2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333375"/>
            <a:ext cx="4025900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2400" u="sng" kern="1200" dirty="0" smtClean="0">
                <a:latin typeface="Times New Roman" pitchFamily="18" charset="0"/>
                <a:cs typeface="Times New Roman" pitchFamily="18" charset="0"/>
              </a:rPr>
              <a:t>Проведение занятий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400" u="sng" kern="1200" dirty="0" smtClean="0">
                <a:latin typeface="Times New Roman" pitchFamily="18" charset="0"/>
                <a:cs typeface="Times New Roman" pitchFamily="18" charset="0"/>
              </a:rPr>
              <a:t>с использованием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400" u="sng" kern="1200" dirty="0" smtClean="0">
                <a:latin typeface="Times New Roman" pitchFamily="18" charset="0"/>
                <a:cs typeface="Times New Roman" pitchFamily="18" charset="0"/>
              </a:rPr>
              <a:t>нетрадиционных техник: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-Способствует  снятию детских страхов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-Развивает уверенность в своих силах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-Развивает пространственное мышление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-Учит детей свободно выражать свой замысел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-Учит детей работать с разнообразным материалом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-Развивает  чувство композиции, ритма, колорита, </a:t>
            </a:r>
            <a:r>
              <a:rPr lang="ru-RU" sz="2000" dirty="0" err="1" smtClean="0">
                <a:latin typeface="Times New Roman" pitchFamily="18" charset="0"/>
                <a:ea typeface="+mj-ea"/>
                <a:cs typeface="+mj-cs"/>
              </a:rPr>
              <a:t>цветовосприятия</a:t>
            </a: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, объема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-Развивает мелкую моторику рук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-Развивает творческие способности, воображение и полет фантазии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ea typeface="+mj-ea"/>
                <a:cs typeface="+mj-cs"/>
              </a:rPr>
              <a:t>-Во время работы дети получают эстетическое удовольствие</a:t>
            </a:r>
          </a:p>
        </p:txBody>
      </p:sp>
      <p:pic>
        <p:nvPicPr>
          <p:cNvPr id="48133" name="Picture 5" descr="1316415621_deti_igri[1]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827088" y="1718270"/>
            <a:ext cx="3313112" cy="2484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6A56AA-73B6-41B1-8397-A4D33DC1D3B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8913"/>
            <a:ext cx="7988300" cy="1042987"/>
          </a:xfrm>
        </p:spPr>
        <p:txBody>
          <a:bodyPr>
            <a:noAutofit/>
          </a:bodyPr>
          <a:lstStyle/>
          <a:p>
            <a:pPr marL="342900" indent="-342900" eaLnBrk="1" hangingPunct="1">
              <a:spcBef>
                <a:spcPct val="0"/>
              </a:spcBef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В своей работе я достаточно часто использовала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нетрадиционные техники рисования, такие как </a:t>
            </a:r>
            <a:r>
              <a:rPr lang="ru-RU" sz="2400" kern="1200" dirty="0" err="1" smtClean="0"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ru-RU" sz="2400" kern="1200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, монотипия.</a:t>
            </a:r>
            <a:endParaRPr lang="ru-RU" sz="2400" kern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8" descr="C:\Users\Acer\Desktop\конкурс\IMG_0257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79512" y="1340768"/>
            <a:ext cx="3312367" cy="2484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68ADCB-5382-45AD-B177-14810D58618C}" type="slidenum">
              <a:rPr lang="ru-RU" smtClean="0"/>
              <a:pPr/>
              <a:t>5</a:t>
            </a:fld>
            <a:endParaRPr lang="ru-RU" smtClean="0"/>
          </a:p>
        </p:txBody>
      </p:sp>
      <p:pic>
        <p:nvPicPr>
          <p:cNvPr id="6" name="Picture 8" descr="C:\Users\Acer\Desktop\конкурс\IMG_025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788024" y="1340768"/>
            <a:ext cx="3312366" cy="2484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395288" y="4221163"/>
            <a:ext cx="83534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необходимость состоит в том, что они позволяют детям</a:t>
            </a:r>
          </a:p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быстро достичь желаемого результата. Существует множество</a:t>
            </a:r>
          </a:p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интересных техник рисования, одной из которых является   </a:t>
            </a:r>
          </a:p>
          <a:p>
            <a:pPr marL="342900" indent="-34290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u="sng" dirty="0" err="1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И сегодня я Вас с ней познакомлю.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6"/>
          <p:cNvSpPr>
            <a:spLocks noGrp="1"/>
          </p:cNvSpPr>
          <p:nvPr>
            <p:ph idx="1"/>
          </p:nvPr>
        </p:nvSpPr>
        <p:spPr>
          <a:xfrm>
            <a:off x="431800" y="4365625"/>
            <a:ext cx="8712200" cy="11985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2400" kern="1200" dirty="0" err="1" smtClean="0"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» произошло от французского (глагол </a:t>
            </a:r>
            <a:r>
              <a:rPr lang="en-US" sz="2400" kern="1200" dirty="0" err="1" smtClean="0">
                <a:latin typeface="Times New Roman" pitchFamily="18" charset="0"/>
                <a:cs typeface="Times New Roman" pitchFamily="18" charset="0"/>
              </a:rPr>
              <a:t>gratter</a:t>
            </a: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) – скрести, царапать. Поэтому другое название техники  - «техника царапанья».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	             Рисунки в «технике царапанья» выполняются при   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          помощи различных острых предметов на подготовленной  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           заранее поверхности.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4525" y="908050"/>
            <a:ext cx="2844800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Итак, граттаж. 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Вам поподробней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нем сейчас я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расскажу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чтобы быть не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голословной,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это делать –</a:t>
            </a:r>
          </a:p>
          <a:p>
            <a:pPr marL="342900" indent="-342900" algn="ctr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покажу.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819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D60EB7-730B-4C2F-9E2C-C954B64376C6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7" name="Рисунок 6" descr="IMG_20200310_135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571480"/>
            <a:ext cx="3786214" cy="3762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9D979"/>
            </a:gs>
            <a:gs pos="50000">
              <a:srgbClr val="FFF08C"/>
            </a:gs>
            <a:gs pos="100000">
              <a:srgbClr val="D9D97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C:\Users\Kashtan\Desktop\141797_799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052736"/>
            <a:ext cx="8208912" cy="5400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19" name="Заголовок 5"/>
          <p:cNvSpPr>
            <a:spLocks noGrp="1"/>
          </p:cNvSpPr>
          <p:nvPr>
            <p:ph type="title"/>
          </p:nvPr>
        </p:nvSpPr>
        <p:spPr>
          <a:xfrm>
            <a:off x="323850" y="260350"/>
            <a:ext cx="7848600" cy="665163"/>
          </a:xfrm>
        </p:spPr>
        <p:txBody>
          <a:bodyPr/>
          <a:lstStyle/>
          <a:p>
            <a:pPr marL="342900" indent="-342900" algn="l" eaLnBrk="1" hangingPunct="1"/>
            <a:r>
              <a:rPr lang="ru-RU" sz="4000" b="1" i="1" smtClean="0">
                <a:solidFill>
                  <a:schemeClr val="tx2"/>
                </a:solidFill>
                <a:latin typeface="Times New Roman" pitchFamily="18" charset="0"/>
              </a:rPr>
              <a:t>Для работы нам потребуются: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8313" y="1773238"/>
            <a:ext cx="8402637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FFFF00"/>
                </a:solidFill>
                <a:cs typeface="+mn-cs"/>
              </a:rPr>
              <a:t> </a:t>
            </a: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плотная бумага или картон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акварельные краски или восковые метки, </a:t>
            </a:r>
          </a:p>
          <a:p>
            <a:pPr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 свеча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кисточка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гуашевая краска черного цвета или тушь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любое жидкое моющее средство (шампунь)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ea typeface="+mj-ea"/>
                <a:cs typeface="+mj-cs"/>
              </a:rPr>
              <a:t> зубочистка, либо перо или ручка без чернил</a:t>
            </a:r>
          </a:p>
          <a:p>
            <a:pPr>
              <a:buFont typeface="Arial" pitchFamily="34" charset="0"/>
              <a:buChar char="•"/>
              <a:defRPr/>
            </a:pPr>
            <a:endParaRPr lang="ru-RU" sz="2800" dirty="0">
              <a:solidFill>
                <a:srgbClr val="FF0000"/>
              </a:solidFill>
              <a:cs typeface="+mn-cs"/>
            </a:endParaRPr>
          </a:p>
          <a:p>
            <a:pPr>
              <a:defRPr/>
            </a:pPr>
            <a:endParaRPr lang="ru-RU" sz="28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922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BDB9D7-F392-4520-BBA4-0AF0D6A6D377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E7F2"/>
            </a:gs>
            <a:gs pos="17999">
              <a:srgbClr val="FBD49C"/>
            </a:gs>
            <a:gs pos="39000">
              <a:srgbClr val="FBA97D"/>
            </a:gs>
            <a:gs pos="64000">
              <a:srgbClr val="FAC77D"/>
            </a:gs>
            <a:gs pos="82001">
              <a:srgbClr val="FEE7F2"/>
            </a:gs>
            <a:gs pos="100000">
              <a:srgbClr val="FBEAC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00113" y="404813"/>
            <a:ext cx="7696200" cy="7207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sz="2800" b="1" i="1" u="sng" dirty="0" smtClean="0">
                <a:latin typeface="Times New Roman" pitchFamily="18" charset="0"/>
                <a:ea typeface="+mj-ea"/>
                <a:cs typeface="+mj-cs"/>
              </a:rPr>
              <a:t>Последовательность выполнения работы:</a:t>
            </a:r>
          </a:p>
          <a:p>
            <a:pPr>
              <a:buFontTx/>
              <a:buNone/>
              <a:defRPr/>
            </a:pPr>
            <a:endParaRPr lang="ru-RU" sz="2400" dirty="0" smtClean="0"/>
          </a:p>
          <a:p>
            <a:pPr>
              <a:buFontTx/>
              <a:buNone/>
              <a:defRPr/>
            </a:pPr>
            <a:endParaRPr lang="ru-RU" sz="2400" dirty="0"/>
          </a:p>
        </p:txBody>
      </p:sp>
      <p:pic>
        <p:nvPicPr>
          <p:cNvPr id="10245" name="Picture 5" descr="H:\Фото\граттаж\DSCN10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7" y="1268761"/>
            <a:ext cx="4032448" cy="2413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219700" y="1268413"/>
            <a:ext cx="2881313" cy="1846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Раскрашиваем лист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бумаги или картона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разноцветными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восковыми мелками.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pic>
        <p:nvPicPr>
          <p:cNvPr id="10246" name="Picture 6" descr="H:\Фото\граттаж\DSCN1060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981908" y="3847362"/>
            <a:ext cx="3645474" cy="2734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042988" y="3933825"/>
            <a:ext cx="3889375" cy="184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жалеем восковые мелки. 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Они должны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покрыть  бумагу толстым</a:t>
            </a:r>
          </a:p>
          <a:p>
            <a:pPr marL="342900" indent="-342900" eaLnBrk="0" hangingPunct="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слоем.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024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27217A-DA2B-4564-8E9C-D854F9E009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714375" y="214313"/>
            <a:ext cx="7696200" cy="36576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Желательно использовать теплые тона. Единственный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цвет, который нельзя использовать – черный. 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3959225"/>
            <a:ext cx="5795963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Если у Вас нет восковых мелков                       </a:t>
            </a:r>
          </a:p>
          <a:p>
            <a:pPr marL="342900" indent="-342900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используйте акварельную краску.</a:t>
            </a:r>
          </a:p>
          <a:p>
            <a:pPr marL="342900" indent="-342900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Покройте бумагу акварельной </a:t>
            </a:r>
          </a:p>
          <a:p>
            <a:pPr marL="342900" indent="-342900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      краской, дайте просохнуть.</a:t>
            </a:r>
          </a:p>
          <a:p>
            <a:pPr marL="342900" indent="-342900">
              <a:spcBef>
                <a:spcPct val="20000"/>
              </a:spcBef>
            </a:pPr>
            <a:endParaRPr lang="ru-RU"/>
          </a:p>
          <a:p>
            <a:pPr marL="342900" indent="-342900">
              <a:spcBef>
                <a:spcPct val="20000"/>
              </a:spcBef>
            </a:pPr>
            <a:endParaRPr lang="ru-RU"/>
          </a:p>
          <a:p>
            <a:pPr marL="342900" indent="-342900">
              <a:spcBef>
                <a:spcPct val="20000"/>
              </a:spcBef>
            </a:pPr>
            <a:endParaRPr lang="ru-RU"/>
          </a:p>
          <a:p>
            <a:pPr marL="342900" indent="-342900">
              <a:spcBef>
                <a:spcPct val="20000"/>
              </a:spcBef>
            </a:pPr>
            <a:r>
              <a:rPr lang="ru-RU"/>
              <a:t> </a:t>
            </a:r>
          </a:p>
        </p:txBody>
      </p:sp>
      <p:pic>
        <p:nvPicPr>
          <p:cNvPr id="11270" name="Picture 6" descr="H:\Фото\граттаж\DSCN10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196752"/>
            <a:ext cx="3955157" cy="2629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1" name="Picture 7" descr="C:\Users\Kashtan\Desktop\рисунок-в-технике-граттаж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4077072"/>
            <a:ext cx="3791173" cy="2521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E4BE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DD0D83-1808-47B0-88C6-59D4B5BCB794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1373</TotalTime>
  <Words>493</Words>
  <Application>Microsoft Office PowerPoint</Application>
  <PresentationFormat>Экран (4:3)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Пастель</vt:lpstr>
      <vt:lpstr>Нетрадиционная техника рисования  -  Граттаж.  Техника «Цап-царапки».</vt:lpstr>
      <vt:lpstr>Далеко не все дети любят рисовать карандашами, красками и другими обычными инструментами. Куда интересней попробовать себя в нестандартном подходе к рисованию. Ничто так не увлекает ребенка, как рисование, казалось бы, совершенно не предназначенными для этого предметами, такими как, например, ватные палочки, зубочистки, парафиновая свеча и много другое.</vt:lpstr>
      <vt:lpstr>Слайд 3</vt:lpstr>
      <vt:lpstr>Слайд 4</vt:lpstr>
      <vt:lpstr>Слайд 5</vt:lpstr>
      <vt:lpstr>Слайд 6</vt:lpstr>
      <vt:lpstr>Для работы нам потребуются: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Граттаж</dc:title>
  <dc:creator>Никиткова МА</dc:creator>
  <cp:keywords>Граттаж</cp:keywords>
  <cp:lastModifiedBy>Пользователь Windows</cp:lastModifiedBy>
  <cp:revision>192</cp:revision>
  <dcterms:created xsi:type="dcterms:W3CDTF">2013-03-11T08:43:37Z</dcterms:created>
  <dcterms:modified xsi:type="dcterms:W3CDTF">2020-03-13T06:28:18Z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000800c8870100000000010262c00207f2e001e0013c00</vt:lpwstr>
  </property>
</Properties>
</file>