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64" r:id="rId4"/>
    <p:sldId id="265" r:id="rId5"/>
    <p:sldId id="258" r:id="rId6"/>
    <p:sldId id="261" r:id="rId7"/>
    <p:sldId id="262" r:id="rId8"/>
    <p:sldId id="259" r:id="rId9"/>
    <p:sldId id="260" r:id="rId10"/>
    <p:sldId id="263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12210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3482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3196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7852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284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95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794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6454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2820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267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7107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3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44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p!!Rectangle">
            <a:extLst>
              <a:ext uri="{FF2B5EF4-FFF2-40B4-BE49-F238E27FC236}">
                <a16:creationId xmlns:a16="http://schemas.microsoft.com/office/drawing/2014/main" id="{C7B352FC-1F44-4AB9-A2BD-FBF231C6B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3" descr="Начало представления книг в круге">
            <a:extLst>
              <a:ext uri="{FF2B5EF4-FFF2-40B4-BE49-F238E27FC236}">
                <a16:creationId xmlns:a16="http://schemas.microsoft.com/office/drawing/2014/main" id="{87C0E2B4-D798-4133-A495-6681D03C10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1"/>
            <a:ext cx="12192001" cy="6858000"/>
          </a:xfrm>
          <a:prstGeom prst="rect">
            <a:avLst/>
          </a:prstGeom>
        </p:spPr>
      </p:pic>
      <p:sp>
        <p:nvSpPr>
          <p:cNvPr id="27" name="m!!text rectangle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4716089"/>
            <a:ext cx="6288261" cy="1573149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3292E9-3AA1-4BFB-9C4A-733826D2B5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801" y="4909985"/>
            <a:ext cx="3587494" cy="1185353"/>
          </a:xfrm>
        </p:spPr>
        <p:txBody>
          <a:bodyPr anchor="ctr">
            <a:normAutofit fontScale="90000"/>
          </a:bodyPr>
          <a:lstStyle/>
          <a:p>
            <a:r>
              <a:rPr lang="ru-RU" sz="2600" dirty="0">
                <a:latin typeface="+mn-lt"/>
              </a:rPr>
              <a:t>Определение умственной работоспособности</a:t>
            </a:r>
            <a:br>
              <a:rPr lang="ru-RU" sz="2600" dirty="0">
                <a:latin typeface="+mn-lt"/>
              </a:rPr>
            </a:br>
            <a:r>
              <a:rPr lang="ru-RU" sz="2600" dirty="0">
                <a:latin typeface="+mn-lt"/>
              </a:rPr>
              <a:t>Кратковременная память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BDBEA7-38DF-46C7-8D1E-44B4200D0C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10734" y="4909984"/>
            <a:ext cx="2228641" cy="1185353"/>
          </a:xfrm>
        </p:spPr>
        <p:txBody>
          <a:bodyPr anchor="ctr">
            <a:normAutofit/>
          </a:bodyPr>
          <a:lstStyle/>
          <a:p>
            <a:r>
              <a:rPr lang="ru-RU" sz="1700" dirty="0"/>
              <a:t>Подготовила: Резанова Анастасия </a:t>
            </a:r>
            <a:br>
              <a:rPr lang="ru-RU" sz="1700" dirty="0"/>
            </a:br>
            <a:r>
              <a:rPr lang="ru-RU" sz="1700" dirty="0"/>
              <a:t>БХ-17-1</a:t>
            </a:r>
          </a:p>
        </p:txBody>
      </p:sp>
      <p:sp>
        <p:nvSpPr>
          <p:cNvPr id="28" name="m!!accent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5175711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14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28936" y="5498088"/>
            <a:ext cx="1021458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79188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556AE-07B1-4055-94E3-AB9A241A1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смысловой (словесно-логической) памяти</a:t>
            </a:r>
            <a:endParaRPr lang="ru-RU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124BA031-5F1E-4963-8891-0C0CE8320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16423" y="2505060"/>
            <a:ext cx="10168128" cy="4095055"/>
          </a:xfrm>
        </p:spPr>
        <p:txBody>
          <a:bodyPr numCol="2"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Рука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Светофор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Нитка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Луна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Вода</a:t>
            </a:r>
          </a:p>
          <a:p>
            <a:pPr marL="0" indent="0" algn="r">
              <a:buNone/>
            </a:pPr>
            <a:endParaRPr lang="ru-RU" b="1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marL="0" indent="0" algn="r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Пчела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Рельсы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Номер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Земля</a:t>
            </a:r>
          </a:p>
          <a:p>
            <a:pPr marL="0" indent="0" algn="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Космос</a:t>
            </a:r>
          </a:p>
          <a:p>
            <a:pPr marL="0" indent="0" algn="r">
              <a:buNone/>
            </a:pPr>
            <a:endParaRPr lang="ru-RU" b="1" dirty="0">
              <a:latin typeface="Century Gothic" panose="020B0502020202020204" pitchFamily="34" charset="0"/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5806EF33-BBEE-40AD-B7B6-FB1D7F2A115C}"/>
              </a:ext>
            </a:extLst>
          </p:cNvPr>
          <p:cNvSpPr txBox="1">
            <a:spLocks/>
          </p:cNvSpPr>
          <p:nvPr/>
        </p:nvSpPr>
        <p:spPr>
          <a:xfrm>
            <a:off x="3667641" y="2505061"/>
            <a:ext cx="10168128" cy="4095055"/>
          </a:xfrm>
          <a:prstGeom prst="rect">
            <a:avLst/>
          </a:prstGeom>
        </p:spPr>
        <p:txBody>
          <a:bodyPr vert="horz" lIns="91440" tIns="45720" rIns="91440" bIns="45720" numCol="2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перчатка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пешеход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иголка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солнце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рыба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нектар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поезд</a:t>
            </a:r>
          </a:p>
          <a:p>
            <a:pPr marL="0" indent="0"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телефон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трава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</a:rPr>
              <a:t>– планета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20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7F389-1215-4A75-8656-6E5097F9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Ответьте на 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F06646-40CB-440A-BF8E-2DFBDC93D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Почему человек устает после длительного учебного процесса?</a:t>
            </a:r>
          </a:p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Истощаются ресурсы медиаторов.</a:t>
            </a:r>
          </a:p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Почему л</a:t>
            </a:r>
            <a:r>
              <a:rPr lang="ru-RU" b="1" i="0" dirty="0">
                <a:effectLst/>
                <a:latin typeface="Century Gothic" panose="020B0502020202020204" pitchFamily="34" charset="0"/>
              </a:rPr>
              <a:t>учший отдых – смена деятельности?</a:t>
            </a:r>
          </a:p>
          <a:p>
            <a:pPr marL="0" indent="0">
              <a:buNone/>
            </a:pPr>
            <a:r>
              <a:rPr lang="ru-RU" i="0" dirty="0">
                <a:effectLst/>
                <a:latin typeface="Century Gothic" panose="020B0502020202020204" pitchFamily="34" charset="0"/>
              </a:rPr>
              <a:t>Чередование умственного и физического труда поочередно задействует одни органы и системы в работу, давая другим передышку для восстановления.</a:t>
            </a:r>
          </a:p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Может ли кратковременная память переходить в долговременную?</a:t>
            </a:r>
          </a:p>
          <a:p>
            <a:pPr marL="0" indent="0">
              <a:buNone/>
            </a:pPr>
            <a:r>
              <a:rPr lang="ru-RU" i="0" dirty="0">
                <a:effectLst/>
                <a:latin typeface="Century Gothic" panose="020B0502020202020204" pitchFamily="34" charset="0"/>
              </a:rPr>
              <a:t>Без хорошей кратковременной памяти (КП) невозможно нормальное функционирование долговременной памяти (ДП). В последнюю может проникнуть и на долго отложиться лишь то, что когда-то было в КП. Иначе говоря КП выступает в роли обязательного промежуточного хранилища и фильтра, который пропускает нужную, уже отобранную информацию в ДП.</a:t>
            </a:r>
          </a:p>
          <a:p>
            <a:pPr marL="0" indent="0">
              <a:buNone/>
            </a:pPr>
            <a:endParaRPr 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269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75A2FF-BCD5-4CA9-ACAA-2A0C7B12C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Память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832344-807B-4F53-9F05-583410A69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3"/>
            <a:ext cx="10168128" cy="41613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Цель: </a:t>
            </a: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оценить общее состояние памяти.</a:t>
            </a:r>
          </a:p>
          <a:p>
            <a:pPr marL="0" indent="0">
              <a:buNone/>
            </a:pP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Индивидуальные особенности памяти являются важным свойством личности, определяющим пригодность человека ко многим видам профессиональной и спортивной деятельности (Иванов В. И. и </a:t>
            </a:r>
            <a:r>
              <a:rPr lang="ru-RU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соавт</a:t>
            </a: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., 2002).</a:t>
            </a:r>
          </a:p>
          <a:p>
            <a:pPr marL="0" indent="0">
              <a:buNone/>
            </a:pP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Для оценки различных видов памяти (механической, смысловой, образной) используют следующие упражнения:</a:t>
            </a:r>
          </a:p>
          <a:p>
            <a:pPr marL="0" indent="0">
              <a:buNone/>
            </a:pPr>
            <a:r>
              <a:rPr lang="ru-RU" b="1" i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Определение уровня краткосрочной механической памяти и Определение уровня краткосрочной смысловой (словесно-логической) памяти.</a:t>
            </a:r>
            <a:endParaRPr lang="ru-RU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47538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9296C-3B2E-43D7-B8B8-A94190243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497028"/>
            <a:ext cx="10168128" cy="1179576"/>
          </a:xfrm>
        </p:spPr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Память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857368-E56B-4E8D-9B6B-59CB989ED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43799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ПАМЯТЬ</a:t>
            </a:r>
            <a:r>
              <a:rPr lang="ru-RU" dirty="0">
                <a:latin typeface="Century Gothic" panose="020B0502020202020204" pitchFamily="34" charset="0"/>
              </a:rPr>
              <a:t> – форма психического отражения действительности, способность организма закреплять, сохранять и воспроизводить информацию о внешнем мире и о своем внутреннем состоянии для дальнейшего ее использования в процессе жизнедеятельности.</a:t>
            </a:r>
          </a:p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Умственная работоспособность </a:t>
            </a:r>
            <a:r>
              <a:rPr lang="ru-RU" dirty="0">
                <a:latin typeface="Century Gothic" panose="020B0502020202020204" pitchFamily="34" charset="0"/>
              </a:rPr>
              <a:t>— это способность воспринимать и перерабатывать информацию, потенциальная способность человека выполнить в течение заданного времени с максимальной эффективностью, определенной количество работы, требующей значительной активации нервно-психической сферы субъекта.</a:t>
            </a:r>
          </a:p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Умственное переутомление </a:t>
            </a:r>
            <a:r>
              <a:rPr lang="ru-RU" dirty="0">
                <a:latin typeface="Century Gothic" panose="020B0502020202020204" pitchFamily="34" charset="0"/>
              </a:rPr>
              <a:t>характеризуется нарушением памяти, появлением недочетов в работе, сложностью с концентрацией внимания, расстройствами процесса засыпания, нарушением аппетита, плохим настроением.</a:t>
            </a:r>
          </a:p>
        </p:txBody>
      </p:sp>
    </p:spTree>
    <p:extLst>
      <p:ext uri="{BB962C8B-B14F-4D97-AF65-F5344CB8AC3E}">
        <p14:creationId xmlns:p14="http://schemas.microsoft.com/office/powerpoint/2010/main" val="245928425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51459C1-612B-49BF-A3BD-EC69822727E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509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7178E-27A9-4A3A-B833-DB5176A60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Century Gothic" panose="020B0502020202020204" pitchFamily="34" charset="0"/>
              </a:rPr>
              <a:t>Кратковременная память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4E8C3A-84FD-4382-AB37-928856B9D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42010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Кратковременная память </a:t>
            </a:r>
            <a:r>
              <a:rPr lang="ru-RU" dirty="0">
                <a:latin typeface="Century Gothic" panose="020B0502020202020204" pitchFamily="34" charset="0"/>
              </a:rPr>
              <a:t>— это вид памяти, характеризующийся очень кратким сохранением воспринимаемой информации. Воспроизведение при этом характеризуется высокой точностью, однако после непродолжительного времени впечатления исчезают.</a:t>
            </a:r>
          </a:p>
          <a:p>
            <a:pPr marL="0" indent="0">
              <a:buNone/>
            </a:pPr>
            <a:r>
              <a:rPr lang="ru-RU" b="1" dirty="0">
                <a:latin typeface="Century Gothic" panose="020B0502020202020204" pitchFamily="34" charset="0"/>
              </a:rPr>
              <a:t>Теменная доля. </a:t>
            </a:r>
            <a:br>
              <a:rPr lang="ru-RU" b="1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Помогает направить </a:t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внимание на поставленную </a:t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задачу, а также поддерживает </a:t>
            </a:r>
            <a:br>
              <a:rPr lang="ru-RU" dirty="0">
                <a:latin typeface="Century Gothic" panose="020B0502020202020204" pitchFamily="34" charset="0"/>
              </a:rPr>
            </a:br>
            <a:r>
              <a:rPr lang="ru-RU" dirty="0">
                <a:latin typeface="Century Gothic" panose="020B0502020202020204" pitchFamily="34" charset="0"/>
              </a:rPr>
              <a:t>вербальную кратковременную память.</a:t>
            </a:r>
          </a:p>
        </p:txBody>
      </p:sp>
    </p:spTree>
    <p:extLst>
      <p:ext uri="{BB962C8B-B14F-4D97-AF65-F5344CB8AC3E}">
        <p14:creationId xmlns:p14="http://schemas.microsoft.com/office/powerpoint/2010/main" val="2847239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6E2B2-F36D-4892-A9E0-2D3BAE52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механической памяти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025E9E-56F6-4C4F-80F9-329694C7B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В компьютерном варианте методик (</a:t>
            </a:r>
            <a:r>
              <a:rPr lang="ru-RU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Айзман</a:t>
            </a: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Р. И. и др., 2012, 2013) на экране монитора последовательно с интервалом в 1-2 сек высвечивается 10 двузначных чисел. </a:t>
            </a:r>
          </a:p>
          <a:p>
            <a:pPr marL="0" indent="0">
              <a:buNone/>
            </a:pPr>
            <a:r>
              <a:rPr lang="ru-RU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Например:</a:t>
            </a: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64 26 97 57 73 67 91 43 54 93. </a:t>
            </a:r>
          </a:p>
          <a:p>
            <a:pPr marL="0" indent="0">
              <a:buNone/>
            </a:pP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Испытуемый должен внимательно их прочесть и постараться запомнить как можно больше. </a:t>
            </a:r>
          </a:p>
          <a:p>
            <a:pPr marL="0" indent="0">
              <a:buNone/>
            </a:pPr>
            <a:r>
              <a:rPr lang="ru-RU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Затем набрать в любом порядке числа, которые запомнил.</a:t>
            </a:r>
          </a:p>
          <a:p>
            <a:pPr marL="0" indent="0">
              <a:buNone/>
            </a:pPr>
            <a:r>
              <a:rPr lang="ru-RU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Показателем уровня механической памяти является количество правильно воспроизводимых чисел. Средний уровень составляет 6 ± 1 балла.</a:t>
            </a:r>
          </a:p>
          <a:p>
            <a:pPr marL="0" indent="0">
              <a:buNone/>
            </a:pPr>
            <a:endParaRPr lang="ru-RU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7811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C5719-B627-4EC0-9AFC-2641D8328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механической памяти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0BCD0-2F60-4C17-908D-4CA197F3A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8777" y="2135874"/>
            <a:ext cx="5421709" cy="4722126"/>
          </a:xfrm>
        </p:spPr>
        <p:txBody>
          <a:bodyPr numCol="2">
            <a:noAutofit/>
          </a:bodyPr>
          <a:lstStyle/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31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24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59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77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92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61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83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16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48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dirty="0">
                <a:latin typeface="Century Gothic" panose="020B0502020202020204" pitchFamily="34" charset="0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508223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A25314B-F853-4595-B631-53451D3B5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597" y="2218632"/>
            <a:ext cx="6892119" cy="459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9EEA89-44D2-4AAB-A06F-3FF1C9BF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механической памяти</a:t>
            </a:r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5972AE81-6CEB-4FD4-A4B3-21416EA45E05}"/>
              </a:ext>
            </a:extLst>
          </p:cNvPr>
          <p:cNvSpPr txBox="1">
            <a:spLocks/>
          </p:cNvSpPr>
          <p:nvPr/>
        </p:nvSpPr>
        <p:spPr>
          <a:xfrm>
            <a:off x="2722728" y="2086765"/>
            <a:ext cx="6359856" cy="472212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31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24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59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77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92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61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83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16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48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dirty="0">
              <a:latin typeface="Century Gothic" panose="020B0502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latin typeface="Century Gothic" panose="020B0502020202020204" pitchFamily="34" charset="0"/>
              </a:rPr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472303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7450BE-4387-4639-982F-E9F7C0D28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смысловой (словесно-логической) памяти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EB68D6-B521-4F39-942C-18EA8A03C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Инструкция:</a:t>
            </a:r>
            <a:r>
              <a:rPr lang="ru-RU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На экране монитора с интервалом 1-2 сек высвечивается десять логически связанных пар слов.</a:t>
            </a:r>
          </a:p>
          <a:p>
            <a:pPr marL="0" indent="0">
              <a:buNone/>
            </a:pPr>
            <a:r>
              <a:rPr lang="ru-RU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Например: </a:t>
            </a:r>
            <a:r>
              <a:rPr lang="ru-RU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замок - дверь; день - сутки; пруд - плотина; зверь - лиса; глаз - ухо; ночь - звезда; путь - дорога; сад - цветы; пуля - война; дождь - зонтик.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Вы должны внимательно прочесть их и постараться запомнить как можно больше. Затем на экране появятся только первые слова из пар, и испытуемый должен дописать к ним те, которые были в первом варианте. Показателем уровня памяти является количество правильно воспроизводимых слов.</a:t>
            </a:r>
          </a:p>
          <a:p>
            <a:pPr marL="0" indent="0">
              <a:buNone/>
            </a:pPr>
            <a:endParaRPr lang="ru-RU" sz="18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Средний уровень составляет 7 ± 1 балла.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54636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7F64B-C9E1-45A1-99C2-68305265D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Определение уровня краткосрочной смысловой (словесно-логической) памяти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98DA31-08CB-4988-B5DE-5E09A4A33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214305"/>
            <a:ext cx="10168128" cy="4095055"/>
          </a:xfrm>
        </p:spPr>
        <p:txBody>
          <a:bodyPr numCol="2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Рука – перчатка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Светофор – пешеход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Нитка – иголка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Луна – солнце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Вода – рыба</a:t>
            </a:r>
          </a:p>
          <a:p>
            <a:pPr marL="0" indent="0" algn="ctr">
              <a:buNone/>
            </a:pPr>
            <a:endParaRPr lang="ru-RU" b="1" i="0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Пчела – нектар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Рельсы – поезд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Номер- телефон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Земля – трава</a:t>
            </a:r>
          </a:p>
          <a:p>
            <a:pPr marL="0" indent="0" algn="ctr">
              <a:buNone/>
            </a:pPr>
            <a:b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</a:br>
            <a:r>
              <a:rPr lang="ru-RU" b="1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Космос – планета</a:t>
            </a:r>
          </a:p>
          <a:p>
            <a:pPr marL="0" indent="0" algn="ctr">
              <a:buNone/>
            </a:pPr>
            <a:endParaRPr 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147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LeftStep">
      <a:dk1>
        <a:srgbClr val="000000"/>
      </a:dk1>
      <a:lt1>
        <a:srgbClr val="FFFFFF"/>
      </a:lt1>
      <a:dk2>
        <a:srgbClr val="242F41"/>
      </a:dk2>
      <a:lt2>
        <a:srgbClr val="E2E3E8"/>
      </a:lt2>
      <a:accent1>
        <a:srgbClr val="A8A17F"/>
      </a:accent1>
      <a:accent2>
        <a:srgbClr val="BA987F"/>
      </a:accent2>
      <a:accent3>
        <a:srgbClr val="C49393"/>
      </a:accent3>
      <a:accent4>
        <a:srgbClr val="BA7F97"/>
      </a:accent4>
      <a:accent5>
        <a:srgbClr val="C390BA"/>
      </a:accent5>
      <a:accent6>
        <a:srgbClr val="AC7FBA"/>
      </a:accent6>
      <a:hlink>
        <a:srgbClr val="6974AE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663</Words>
  <Application>Microsoft Office PowerPoint</Application>
  <PresentationFormat>Широкоэкранный</PresentationFormat>
  <Paragraphs>108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Neue Haas Grotesk Text Pro</vt:lpstr>
      <vt:lpstr>AccentBoxVTI</vt:lpstr>
      <vt:lpstr>Определение умственной работоспособности Кратковременная память</vt:lpstr>
      <vt:lpstr>Память</vt:lpstr>
      <vt:lpstr>Память</vt:lpstr>
      <vt:lpstr>Кратковременная память</vt:lpstr>
      <vt:lpstr>Определение уровня краткосрочной механической памяти</vt:lpstr>
      <vt:lpstr>Определение уровня краткосрочной механической памяти</vt:lpstr>
      <vt:lpstr>Определение уровня краткосрочной механической памяти</vt:lpstr>
      <vt:lpstr>Определение уровня краткосрочной смысловой (словесно-логической) памяти</vt:lpstr>
      <vt:lpstr>Определение уровня краткосрочной смысловой (словесно-логической) памяти</vt:lpstr>
      <vt:lpstr>Определение уровня краткосрочной смысловой (словесно-логической) памяти</vt:lpstr>
      <vt:lpstr>Ответьте на вопросы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умственной работоспособности</dc:title>
  <dc:creator>Настя</dc:creator>
  <cp:lastModifiedBy>Настя</cp:lastModifiedBy>
  <cp:revision>39</cp:revision>
  <dcterms:created xsi:type="dcterms:W3CDTF">2021-03-20T14:40:27Z</dcterms:created>
  <dcterms:modified xsi:type="dcterms:W3CDTF">2021-11-02T12:36:05Z</dcterms:modified>
</cp:coreProperties>
</file>