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8" d="100"/>
          <a:sy n="48" d="100"/>
        </p:scale>
        <p:origin x="-6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549111" y="646372"/>
            <a:ext cx="438710" cy="40760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0481035" y="442572"/>
            <a:ext cx="438710" cy="40760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0401" y="6123585"/>
            <a:ext cx="438710" cy="40760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4342202" y="8624644"/>
            <a:ext cx="438710" cy="40760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259300" y="2124901"/>
            <a:ext cx="438710" cy="40760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973395" y="7111089"/>
            <a:ext cx="438710" cy="40760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597802" y="9258300"/>
            <a:ext cx="438710" cy="40760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780912" y="-102215"/>
            <a:ext cx="438710" cy="4076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136480" y="2894745"/>
            <a:ext cx="438710" cy="40760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4912591" y="101585"/>
            <a:ext cx="438710" cy="40760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633065" y="4735899"/>
            <a:ext cx="438710" cy="40760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473837" y="10083199"/>
            <a:ext cx="438710" cy="40760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09345" y="9730746"/>
            <a:ext cx="438710" cy="407601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2375454" y="2800804"/>
            <a:ext cx="13537093" cy="4198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759"/>
              </a:lnSpc>
            </a:pPr>
            <a:r>
              <a:rPr lang="en-US" sz="11955" spc="227">
                <a:solidFill>
                  <a:srgbClr val="DB7558"/>
                </a:solidFill>
                <a:latin typeface="Malik"/>
              </a:rPr>
              <a:t>ОРГАНЫ СЛУХА И СЛУХОВОЙ АНАЛИЗАТОР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21965" y="514350"/>
            <a:ext cx="15337335" cy="9258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87002" y="1373675"/>
            <a:ext cx="12697027" cy="6050741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3623566" y="274675"/>
            <a:ext cx="11423898" cy="7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>
                <a:solidFill>
                  <a:srgbClr val="FFFFFF"/>
                </a:solidFill>
                <a:latin typeface="Malik"/>
              </a:rPr>
              <a:t>Орган равновесия (вестибулярный аппарат)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7668319"/>
            <a:ext cx="18288000" cy="19710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53"/>
              </a:lnSpc>
              <a:spcBef>
                <a:spcPct val="0"/>
              </a:spcBef>
            </a:pPr>
            <a:r>
              <a:rPr lang="en-US" sz="3752" spc="71">
                <a:solidFill>
                  <a:srgbClr val="FFFFFF"/>
                </a:solidFill>
                <a:latin typeface="Malik"/>
              </a:rPr>
              <a:t>Вестибулярный аппарат воспринимает положения тела в пространстве. Он располагается во внутреннем ухе и представлен тремя полукружными каналами и преддверием, состоящим из двух мешочков.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2078" y="1944641"/>
            <a:ext cx="18123844" cy="5398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28834" lvl="1" indent="-414417">
              <a:lnSpc>
                <a:spcPts val="5374"/>
              </a:lnSpc>
              <a:buFont typeface="Arial"/>
              <a:buChar char="•"/>
            </a:pPr>
            <a:r>
              <a:rPr lang="en-US" sz="3838" spc="72">
                <a:solidFill>
                  <a:srgbClr val="000000"/>
                </a:solidFill>
                <a:latin typeface="Malik"/>
              </a:rPr>
              <a:t>Нельзя извлекать серу из уха острыми предметами - это может привести к повреждению барабанной перепонки. </a:t>
            </a:r>
          </a:p>
          <a:p>
            <a:pPr marL="828834" lvl="1" indent="-414417">
              <a:lnSpc>
                <a:spcPts val="5374"/>
              </a:lnSpc>
              <a:buFont typeface="Arial"/>
              <a:buChar char="•"/>
            </a:pPr>
            <a:r>
              <a:rPr lang="en-US" sz="3838" spc="72">
                <a:solidFill>
                  <a:srgbClr val="000000"/>
                </a:solidFill>
                <a:latin typeface="Malik"/>
              </a:rPr>
              <a:t>При заболеваниях носа не следует усердствовать с высмаркиванием: при резком, сильном движении воздуха микробы могут попасть в евстахиеву трубу, и затем - в полость среднего уха, приведя к отиту - воспалению уха.</a:t>
            </a:r>
          </a:p>
          <a:p>
            <a:pPr marL="828834" lvl="1" indent="-414417">
              <a:lnSpc>
                <a:spcPts val="5374"/>
              </a:lnSpc>
              <a:buFont typeface="Arial"/>
              <a:buChar char="•"/>
            </a:pPr>
            <a:r>
              <a:rPr lang="en-US" sz="3838" spc="72">
                <a:solidFill>
                  <a:srgbClr val="000000"/>
                </a:solidFill>
                <a:latin typeface="Malik"/>
              </a:rPr>
              <a:t> Следует избегать прослушивания громкой музыки в наушниках, особенно вакуумных - сильные раздражения переутомляют барабанную перепонку, ее эластичность снижается - слух притупляется.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3064779" y="0"/>
            <a:ext cx="1939734" cy="1939734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387543" y="409339"/>
            <a:ext cx="8957221" cy="9972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34"/>
              </a:lnSpc>
              <a:spcBef>
                <a:spcPct val="0"/>
              </a:spcBef>
            </a:pPr>
            <a:r>
              <a:rPr lang="en-US" sz="5738" spc="109">
                <a:solidFill>
                  <a:srgbClr val="000000"/>
                </a:solidFill>
                <a:latin typeface="Malik"/>
              </a:rPr>
              <a:t>Гигиена и заболевания уха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32371" y="2234464"/>
            <a:ext cx="10423258" cy="58180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-722297" y="-549468"/>
            <a:ext cx="7139674" cy="1392236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66675" y="2532502"/>
            <a:ext cx="438710" cy="40760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459075" y="1491516"/>
            <a:ext cx="438710" cy="40760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179983" y="-57150"/>
            <a:ext cx="438710" cy="40760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1427765" y="-57150"/>
            <a:ext cx="438710" cy="40760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182540" y="694934"/>
            <a:ext cx="11805618" cy="885421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0" y="718944"/>
            <a:ext cx="6311748" cy="7982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91"/>
              </a:lnSpc>
              <a:spcBef>
                <a:spcPct val="0"/>
              </a:spcBef>
            </a:pPr>
            <a:r>
              <a:rPr lang="en-US" sz="6065" spc="115">
                <a:solidFill>
                  <a:srgbClr val="000000"/>
                </a:solidFill>
                <a:latin typeface="Malik"/>
              </a:rPr>
              <a:t>Состоит из трех отделов:</a:t>
            </a:r>
          </a:p>
          <a:p>
            <a:pPr algn="ctr">
              <a:lnSpc>
                <a:spcPts val="5131"/>
              </a:lnSpc>
              <a:spcBef>
                <a:spcPct val="0"/>
              </a:spcBef>
            </a:pPr>
            <a:endParaRPr/>
          </a:p>
          <a:p>
            <a:pPr marL="791363" lvl="1" indent="-395682">
              <a:lnSpc>
                <a:spcPts val="5131"/>
              </a:lnSpc>
              <a:buFont typeface="Arial"/>
              <a:buChar char="•"/>
            </a:pPr>
            <a:r>
              <a:rPr lang="en-US" sz="3665" spc="69">
                <a:solidFill>
                  <a:srgbClr val="000000"/>
                </a:solidFill>
                <a:latin typeface="Malik"/>
              </a:rPr>
              <a:t>Периферического - слуховые рецепторы внутреннего уха</a:t>
            </a:r>
          </a:p>
          <a:p>
            <a:pPr marL="791363" lvl="1" indent="-395682">
              <a:lnSpc>
                <a:spcPts val="5131"/>
              </a:lnSpc>
              <a:buFont typeface="Arial"/>
              <a:buChar char="•"/>
            </a:pPr>
            <a:r>
              <a:rPr lang="en-US" sz="3665" spc="69">
                <a:solidFill>
                  <a:srgbClr val="000000"/>
                </a:solidFill>
                <a:latin typeface="Malik"/>
              </a:rPr>
              <a:t>Проводникового - слухового нерва</a:t>
            </a:r>
          </a:p>
          <a:p>
            <a:pPr marL="791363" lvl="1" indent="-395682">
              <a:lnSpc>
                <a:spcPts val="5131"/>
              </a:lnSpc>
              <a:buFont typeface="Arial"/>
              <a:buChar char="•"/>
            </a:pPr>
            <a:r>
              <a:rPr lang="en-US" sz="3665" spc="69">
                <a:solidFill>
                  <a:srgbClr val="000000"/>
                </a:solidFill>
                <a:latin typeface="Malik"/>
              </a:rPr>
              <a:t>Центрального - височной доли коры больших полушарий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0481035" y="442572"/>
            <a:ext cx="438710" cy="40760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259300" y="2124901"/>
            <a:ext cx="438710" cy="40760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973395" y="7111089"/>
            <a:ext cx="438710" cy="40760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597802" y="9258300"/>
            <a:ext cx="438710" cy="40760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4912591" y="101585"/>
            <a:ext cx="438710" cy="40760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948062" y="4804524"/>
            <a:ext cx="438710" cy="40760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633065" y="9730746"/>
            <a:ext cx="438710" cy="407601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10401" y="-102215"/>
            <a:ext cx="5109220" cy="10240562"/>
            <a:chOff x="0" y="0"/>
            <a:chExt cx="6812294" cy="13654083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584946" y="998117"/>
              <a:ext cx="584946" cy="543468"/>
            </a:xfrm>
            <a:prstGeom prst="rect">
              <a:avLst/>
            </a:prstGeom>
          </p:spPr>
        </p:pic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8301067"/>
              <a:ext cx="584946" cy="543468"/>
            </a:xfrm>
            <a:prstGeom prst="rect">
              <a:avLst/>
            </a:prstGeom>
          </p:spPr>
        </p:pic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5642401" y="11635813"/>
              <a:ext cx="584946" cy="543468"/>
            </a:xfrm>
            <a:prstGeom prst="rect">
              <a:avLst/>
            </a:prstGeom>
          </p:spPr>
        </p:pic>
        <p:pic>
          <p:nvPicPr>
            <p:cNvPr id="13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6227347" y="0"/>
              <a:ext cx="584946" cy="543468"/>
            </a:xfrm>
            <a:prstGeom prst="rect">
              <a:avLst/>
            </a:prstGeom>
          </p:spPr>
        </p:pic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2701438" y="3995948"/>
              <a:ext cx="584946" cy="543468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931925" y="13110615"/>
              <a:ext cx="584946" cy="543468"/>
            </a:xfrm>
            <a:prstGeom prst="rect">
              <a:avLst/>
            </a:prstGeom>
          </p:spPr>
        </p:pic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375154" y="-26760"/>
            <a:ext cx="13572908" cy="103137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0481035" y="442572"/>
            <a:ext cx="438710" cy="40760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259300" y="2124901"/>
            <a:ext cx="438710" cy="40760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7973395" y="7111089"/>
            <a:ext cx="438710" cy="40760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597802" y="9258300"/>
            <a:ext cx="438710" cy="40760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4912591" y="101585"/>
            <a:ext cx="438710" cy="40760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948062" y="4804524"/>
            <a:ext cx="438710" cy="407601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633065" y="9730746"/>
            <a:ext cx="438710" cy="40760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549111" y="646372"/>
            <a:ext cx="438710" cy="4076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10401" y="6123585"/>
            <a:ext cx="438710" cy="40760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4342202" y="8624644"/>
            <a:ext cx="438710" cy="40760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780912" y="-102215"/>
            <a:ext cx="438710" cy="40760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136480" y="2894745"/>
            <a:ext cx="438710" cy="40760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09345" y="9730746"/>
            <a:ext cx="438710" cy="40760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918735" y="3239675"/>
            <a:ext cx="12432565" cy="6755027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194644" y="128638"/>
            <a:ext cx="17778752" cy="1535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>
                <a:solidFill>
                  <a:srgbClr val="000000"/>
                </a:solidFill>
                <a:latin typeface="Malik"/>
              </a:rPr>
              <a:t>Ухо человека состоит из 3 отделов: наружного, среднего и внутреннего.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0079"/>
            <a:ext cx="17898713" cy="1509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43"/>
              </a:lnSpc>
              <a:spcBef>
                <a:spcPct val="0"/>
              </a:spcBef>
            </a:pPr>
            <a:r>
              <a:rPr lang="en-US" sz="4317" spc="82">
                <a:solidFill>
                  <a:srgbClr val="000000"/>
                </a:solidFill>
                <a:latin typeface="Malik"/>
              </a:rPr>
              <a:t>Наружное ухо состоит из ушной раковины, наружного слухового прохода и барабанной перепонки.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64156"/>
            <a:ext cx="18288000" cy="2607285"/>
            <a:chOff x="0" y="0"/>
            <a:chExt cx="11812938" cy="168414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812939" cy="1684148"/>
            </a:xfrm>
            <a:custGeom>
              <a:avLst/>
              <a:gdLst/>
              <a:ahLst/>
              <a:cxnLst/>
              <a:rect l="l" t="t" r="r" b="b"/>
              <a:pathLst>
                <a:path w="11812939" h="1684148">
                  <a:moveTo>
                    <a:pt x="0" y="0"/>
                  </a:moveTo>
                  <a:lnTo>
                    <a:pt x="11812939" y="0"/>
                  </a:lnTo>
                  <a:lnTo>
                    <a:pt x="11812939" y="1684148"/>
                  </a:lnTo>
                  <a:lnTo>
                    <a:pt x="0" y="1684148"/>
                  </a:lnTo>
                  <a:close/>
                </a:path>
              </a:pathLst>
            </a:custGeom>
            <a:solidFill>
              <a:srgbClr val="DB7558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0" y="3299511"/>
            <a:ext cx="18288000" cy="2484168"/>
            <a:chOff x="0" y="0"/>
            <a:chExt cx="6186311" cy="84032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186311" cy="840324"/>
            </a:xfrm>
            <a:custGeom>
              <a:avLst/>
              <a:gdLst/>
              <a:ahLst/>
              <a:cxnLst/>
              <a:rect l="l" t="t" r="r" b="b"/>
              <a:pathLst>
                <a:path w="6186311" h="840324">
                  <a:moveTo>
                    <a:pt x="0" y="0"/>
                  </a:moveTo>
                  <a:lnTo>
                    <a:pt x="6186311" y="0"/>
                  </a:lnTo>
                  <a:lnTo>
                    <a:pt x="6186311" y="840324"/>
                  </a:lnTo>
                  <a:lnTo>
                    <a:pt x="0" y="840324"/>
                  </a:lnTo>
                  <a:close/>
                </a:path>
              </a:pathLst>
            </a:custGeom>
            <a:solidFill>
              <a:srgbClr val="FFB19B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0" y="6391101"/>
            <a:ext cx="18288000" cy="2549056"/>
            <a:chOff x="0" y="0"/>
            <a:chExt cx="6186311" cy="86227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186311" cy="862273"/>
            </a:xfrm>
            <a:custGeom>
              <a:avLst/>
              <a:gdLst/>
              <a:ahLst/>
              <a:cxnLst/>
              <a:rect l="l" t="t" r="r" b="b"/>
              <a:pathLst>
                <a:path w="6186311" h="862273">
                  <a:moveTo>
                    <a:pt x="0" y="0"/>
                  </a:moveTo>
                  <a:lnTo>
                    <a:pt x="6186311" y="0"/>
                  </a:lnTo>
                  <a:lnTo>
                    <a:pt x="6186311" y="862273"/>
                  </a:lnTo>
                  <a:lnTo>
                    <a:pt x="0" y="862273"/>
                  </a:lnTo>
                  <a:close/>
                </a:path>
              </a:pathLst>
            </a:custGeom>
            <a:solidFill>
              <a:srgbClr val="F2D4BC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0" y="304185"/>
            <a:ext cx="18288000" cy="84718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74"/>
              </a:lnSpc>
              <a:spcBef>
                <a:spcPct val="0"/>
              </a:spcBef>
            </a:pPr>
            <a:r>
              <a:rPr lang="en-US" sz="4338" spc="82">
                <a:solidFill>
                  <a:srgbClr val="000000"/>
                </a:solidFill>
                <a:latin typeface="Malik Bold"/>
              </a:rPr>
              <a:t>Ушная раковина</a:t>
            </a:r>
            <a:r>
              <a:rPr lang="en-US" sz="4338" spc="82">
                <a:solidFill>
                  <a:srgbClr val="000000"/>
                </a:solidFill>
                <a:latin typeface="Malik"/>
              </a:rPr>
              <a:t> помогает улавливать звук - колебания воздуха, и направлять их в наружный слуховой проход, служащий резонатором, который усиливает звуковую волну.</a:t>
            </a:r>
          </a:p>
          <a:p>
            <a:pPr algn="ctr">
              <a:lnSpc>
                <a:spcPts val="60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6074"/>
              </a:lnSpc>
              <a:spcBef>
                <a:spcPct val="0"/>
              </a:spcBef>
            </a:pPr>
            <a:r>
              <a:rPr lang="en-US" sz="4338" spc="82">
                <a:solidFill>
                  <a:srgbClr val="000000"/>
                </a:solidFill>
                <a:latin typeface="Malik"/>
              </a:rPr>
              <a:t>В просвет наружного слухового прохода открываются протоки серных желез, вырабатывающих особый секрет - </a:t>
            </a:r>
            <a:r>
              <a:rPr lang="en-US" sz="4338" spc="82">
                <a:solidFill>
                  <a:srgbClr val="000000"/>
                </a:solidFill>
                <a:latin typeface="Malik Bold"/>
              </a:rPr>
              <a:t>серу</a:t>
            </a:r>
            <a:r>
              <a:rPr lang="en-US" sz="4338" spc="82">
                <a:solidFill>
                  <a:srgbClr val="000000"/>
                </a:solidFill>
                <a:latin typeface="Malik"/>
              </a:rPr>
              <a:t>. Она необходима для защиты слухового прохода от грибов, бактерий и мелких насекомых.</a:t>
            </a:r>
          </a:p>
          <a:p>
            <a:pPr algn="ctr">
              <a:lnSpc>
                <a:spcPts val="6074"/>
              </a:lnSpc>
              <a:spcBef>
                <a:spcPct val="0"/>
              </a:spcBef>
            </a:pPr>
            <a:endParaRPr/>
          </a:p>
          <a:p>
            <a:pPr algn="ctr">
              <a:lnSpc>
                <a:spcPts val="6074"/>
              </a:lnSpc>
              <a:spcBef>
                <a:spcPct val="0"/>
              </a:spcBef>
            </a:pPr>
            <a:r>
              <a:rPr lang="en-US" sz="4338" spc="82">
                <a:solidFill>
                  <a:srgbClr val="000000"/>
                </a:solidFill>
                <a:latin typeface="Malik Bold"/>
              </a:rPr>
              <a:t>Барабанная перепонка</a:t>
            </a:r>
            <a:r>
              <a:rPr lang="en-US" sz="4338" spc="82">
                <a:solidFill>
                  <a:srgbClr val="000000"/>
                </a:solidFill>
                <a:latin typeface="Malik"/>
              </a:rPr>
              <a:t> — тонкая мембрана, отделяющая наружное ухо от среднего, которая воспринимает звуковые колебания и передаёт их в среднее ухо.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836992" y="300953"/>
            <a:ext cx="8451008" cy="925985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0" y="215228"/>
            <a:ext cx="9500206" cy="7783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>
                <a:solidFill>
                  <a:srgbClr val="000000"/>
                </a:solidFill>
                <a:latin typeface="Malik"/>
              </a:rPr>
              <a:t>Средний отдел уха представлен барабанной перепонкой, барабанной полостью, продолжающейся в евстахиеву трубу, которая соединяет барабанную полость и носоглотку. В барабанной полости находятся три самые маленькие косточки нашего организма: молоточек, наковальня и стремечко.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A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2247900"/>
            <a:ext cx="18288000" cy="387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Слуховые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косточки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усиливают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слуховые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колебания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и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передают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их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на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мембрану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овального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окна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внутреннего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уха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. </a:t>
            </a:r>
          </a:p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Среднее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ухо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соединено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слуховой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(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евстахиевой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)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трубой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с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полостью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носоглотки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.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Функция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слуховой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трубы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заключается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в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уравновешивании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давления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на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барабанную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000000"/>
                </a:solidFill>
                <a:latin typeface="Malik"/>
              </a:rPr>
              <a:t>перепонку</a:t>
            </a:r>
            <a:r>
              <a:rPr lang="en-US" sz="4438" spc="84" dirty="0">
                <a:solidFill>
                  <a:srgbClr val="000000"/>
                </a:solidFill>
                <a:latin typeface="Malik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04800" y="325907"/>
            <a:ext cx="17678400" cy="87459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Внутреннее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ухо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представляет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собой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костный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лабиринт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,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внутри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которого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располагается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перепончатый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лабиринт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.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Пространство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между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костным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и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перепончатым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лабиринтом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заполнено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перилимфой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, а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полость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внутри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перепончатого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лабиринта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-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эндолимфой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.</a:t>
            </a:r>
          </a:p>
          <a:p>
            <a:pPr algn="ctr">
              <a:lnSpc>
                <a:spcPts val="6214"/>
              </a:lnSpc>
              <a:spcBef>
                <a:spcPct val="0"/>
              </a:spcBef>
            </a:pPr>
            <a:endParaRPr dirty="0"/>
          </a:p>
          <a:p>
            <a:pPr algn="ctr">
              <a:lnSpc>
                <a:spcPts val="6214"/>
              </a:lnSpc>
              <a:spcBef>
                <a:spcPct val="0"/>
              </a:spcBef>
            </a:pP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Костный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лабиринт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включает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в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себя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три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отдела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:</a:t>
            </a:r>
          </a:p>
          <a:p>
            <a:pPr algn="ctr">
              <a:lnSpc>
                <a:spcPts val="6214"/>
              </a:lnSpc>
              <a:spcBef>
                <a:spcPct val="0"/>
              </a:spcBef>
            </a:pPr>
            <a:endParaRPr dirty="0"/>
          </a:p>
          <a:p>
            <a:pPr marL="958371" lvl="1" indent="-479185">
              <a:lnSpc>
                <a:spcPts val="6214"/>
              </a:lnSpc>
              <a:buFont typeface="Arial"/>
              <a:buChar char="•"/>
            </a:pP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Преддверие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-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орган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равновесия</a:t>
            </a:r>
            <a:endParaRPr lang="en-US" sz="4438" spc="84" dirty="0">
              <a:solidFill>
                <a:srgbClr val="FFFFFF"/>
              </a:solidFill>
              <a:latin typeface="Malik"/>
            </a:endParaRPr>
          </a:p>
          <a:p>
            <a:pPr marL="958371" lvl="1" indent="-479185">
              <a:lnSpc>
                <a:spcPts val="6214"/>
              </a:lnSpc>
              <a:buFont typeface="Arial"/>
              <a:buChar char="•"/>
            </a:pP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Улитку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-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орган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слуха</a:t>
            </a:r>
            <a:endParaRPr lang="en-US" sz="4438" spc="84" dirty="0">
              <a:solidFill>
                <a:srgbClr val="FFFFFF"/>
              </a:solidFill>
              <a:latin typeface="Malik"/>
            </a:endParaRPr>
          </a:p>
          <a:p>
            <a:pPr marL="958371" lvl="1" indent="-479185">
              <a:lnSpc>
                <a:spcPts val="6214"/>
              </a:lnSpc>
              <a:buFont typeface="Arial"/>
              <a:buChar char="•"/>
            </a:pP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Трех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полукружных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канальцев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-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орган</a:t>
            </a:r>
            <a:r>
              <a:rPr lang="en-US" sz="4438" spc="84" dirty="0">
                <a:solidFill>
                  <a:srgbClr val="FFFFFF"/>
                </a:solidFill>
                <a:latin typeface="Malik"/>
              </a:rPr>
              <a:t> </a:t>
            </a:r>
            <a:r>
              <a:rPr lang="en-US" sz="4438" spc="84" dirty="0" err="1">
                <a:solidFill>
                  <a:srgbClr val="FFFFFF"/>
                </a:solidFill>
                <a:latin typeface="Malik"/>
              </a:rPr>
              <a:t>равновесия</a:t>
            </a:r>
            <a:endParaRPr lang="en-US" sz="4438" spc="84" dirty="0">
              <a:solidFill>
                <a:srgbClr val="FFFFFF"/>
              </a:solidFill>
              <a:latin typeface="Mali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23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0"/>
            <a:ext cx="14287500" cy="10287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375</Words>
  <Application>Microsoft Office PowerPoint</Application>
  <PresentationFormat>Произвольный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Malik</vt:lpstr>
      <vt:lpstr>Calibri</vt:lpstr>
      <vt:lpstr>Malik Bold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слуха и слуховой анализатор</dc:title>
  <cp:lastModifiedBy>User</cp:lastModifiedBy>
  <cp:revision>2</cp:revision>
  <dcterms:created xsi:type="dcterms:W3CDTF">2006-08-16T00:00:00Z</dcterms:created>
  <dcterms:modified xsi:type="dcterms:W3CDTF">2021-10-20T11:08:04Z</dcterms:modified>
  <dc:identifier>DAEtWbjvtkA</dc:identifier>
</cp:coreProperties>
</file>