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2" r:id="rId5"/>
    <p:sldId id="259" r:id="rId6"/>
    <p:sldId id="260" r:id="rId7"/>
    <p:sldId id="261" r:id="rId8"/>
    <p:sldId id="273" r:id="rId9"/>
    <p:sldId id="262" r:id="rId10"/>
    <p:sldId id="263" r:id="rId11"/>
    <p:sldId id="264" r:id="rId12"/>
    <p:sldId id="265" r:id="rId13"/>
    <p:sldId id="266" r:id="rId14"/>
    <p:sldId id="267" r:id="rId15"/>
    <p:sldId id="268" r:id="rId16"/>
    <p:sldId id="269"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33BC77E-C757-4B82-B042-3B4BEC7D2284}"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F5C4DC-3332-4C2B-9B70-CB9F3F6235E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33BC77E-C757-4B82-B042-3B4BEC7D2284}"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F5C4DC-3332-4C2B-9B70-CB9F3F6235E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33BC77E-C757-4B82-B042-3B4BEC7D2284}"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F5C4DC-3332-4C2B-9B70-CB9F3F6235E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33BC77E-C757-4B82-B042-3B4BEC7D2284}"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F5C4DC-3332-4C2B-9B70-CB9F3F6235E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33BC77E-C757-4B82-B042-3B4BEC7D2284}"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F5C4DC-3332-4C2B-9B70-CB9F3F6235E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33BC77E-C757-4B82-B042-3B4BEC7D2284}" type="datetimeFigureOut">
              <a:rPr lang="ru-RU" smtClean="0"/>
              <a:pPr/>
              <a:t>02.11.2021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F5C4DC-3332-4C2B-9B70-CB9F3F6235E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33BC77E-C757-4B82-B042-3B4BEC7D2284}" type="datetimeFigureOut">
              <a:rPr lang="ru-RU" smtClean="0"/>
              <a:pPr/>
              <a:t>02.11.2021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BF5C4DC-3332-4C2B-9B70-CB9F3F6235E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33BC77E-C757-4B82-B042-3B4BEC7D2284}" type="datetimeFigureOut">
              <a:rPr lang="ru-RU" smtClean="0"/>
              <a:pPr/>
              <a:t>02.11.2021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BF5C4DC-3332-4C2B-9B70-CB9F3F6235E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33BC77E-C757-4B82-B042-3B4BEC7D2284}" type="datetimeFigureOut">
              <a:rPr lang="ru-RU" smtClean="0"/>
              <a:pPr/>
              <a:t>02.11.2021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BF5C4DC-3332-4C2B-9B70-CB9F3F6235E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33BC77E-C757-4B82-B042-3B4BEC7D2284}" type="datetimeFigureOut">
              <a:rPr lang="ru-RU" smtClean="0"/>
              <a:pPr/>
              <a:t>02.11.2021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F5C4DC-3332-4C2B-9B70-CB9F3F6235E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33BC77E-C757-4B82-B042-3B4BEC7D2284}" type="datetimeFigureOut">
              <a:rPr lang="ru-RU" smtClean="0"/>
              <a:pPr/>
              <a:t>02.11.2021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F5C4DC-3332-4C2B-9B70-CB9F3F6235E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3BC77E-C757-4B82-B042-3B4BEC7D2284}" type="datetimeFigureOut">
              <a:rPr lang="ru-RU" smtClean="0"/>
              <a:pPr/>
              <a:t>02.11.2021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F5C4DC-3332-4C2B-9B70-CB9F3F6235E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692696"/>
            <a:ext cx="7772400" cy="1470025"/>
          </a:xfrm>
        </p:spPr>
        <p:txBody>
          <a:bodyPr/>
          <a:lstStyle/>
          <a:p>
            <a:r>
              <a:rPr lang="ru-RU" b="1" i="1" dirty="0" smtClean="0"/>
              <a:t>Письменность Древнего Египта.</a:t>
            </a:r>
            <a:endParaRPr lang="ru-RU" b="1" i="1" dirty="0"/>
          </a:p>
        </p:txBody>
      </p:sp>
      <p:sp>
        <p:nvSpPr>
          <p:cNvPr id="18434" name="AutoShape 2" descr="https://st03.kakprosto.ru/images/article/2014/7/12/1_53cfab832b98b53cfab832b9c9.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36" name="AutoShape 4" descr="https://archeonews.ru/wp-content/uploads/2021/04/lqtkg44el-w.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38" name="AutoShape 6" descr="https://www.memotest.ru/ImageUpload/5d2a1aeb-61e3-4ad2-903e-b460ac0ecba0/pyshpysh.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40" name="AutoShape 8" descr="https://sun9-8.userapi.com/Zo1N_n9DQs1PLPNLQNv_ADACTcC1vKpG1FEiNQ/oirSbhckGOg.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8442" name="Picture 10" descr="https://im0-tub-ru.yandex.net/i?id=118511602eb3c177041db94b6bebd093-l&amp;n=13"/>
          <p:cNvPicPr>
            <a:picLocks noChangeAspect="1" noChangeArrowheads="1"/>
          </p:cNvPicPr>
          <p:nvPr/>
        </p:nvPicPr>
        <p:blipFill>
          <a:blip r:embed="rId2" cstate="print"/>
          <a:srcRect/>
          <a:stretch>
            <a:fillRect/>
          </a:stretch>
        </p:blipFill>
        <p:spPr bwMode="auto">
          <a:xfrm>
            <a:off x="1979712" y="2348880"/>
            <a:ext cx="5215932" cy="397280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ttps://u.foxford.ngcdn.ru/uploads/tinymce_file/file/22449/ea478af666ce6ac1.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7" name="Содержимое 6"/>
          <p:cNvSpPr>
            <a:spLocks noGrp="1"/>
          </p:cNvSpPr>
          <p:nvPr>
            <p:ph idx="1"/>
          </p:nvPr>
        </p:nvSpPr>
        <p:spPr>
          <a:xfrm>
            <a:off x="457200" y="548680"/>
            <a:ext cx="8229600" cy="5577483"/>
          </a:xfrm>
        </p:spPr>
        <p:txBody>
          <a:bodyPr>
            <a:normAutofit fontScale="85000" lnSpcReduction="10000"/>
          </a:bodyPr>
          <a:lstStyle/>
          <a:p>
            <a:r>
              <a:rPr lang="ru-RU" b="1" i="1" dirty="0" smtClean="0"/>
              <a:t>Школы располагались при храмах и посещать их могли дети из знатных родов, начиная с </a:t>
            </a:r>
            <a:r>
              <a:rPr lang="ru-RU" b="1" i="1" dirty="0" err="1" smtClean="0"/>
              <a:t>шести-семилетнего</a:t>
            </a:r>
            <a:r>
              <a:rPr lang="ru-RU" b="1" i="1" dirty="0" smtClean="0"/>
              <a:t> возраста. Жрецы обучали учеников письму, чтению и устному счёту. Сначала дети учились писать на глиняных черепках, затем им выдавался старый папирус, где перед нанесением иероглифов нужно было предварительно очистить материал от предыдущих надписей. Новый папирус вручали только самым лучшим учащимся. Школьное обучение было тяжёлым занятием — чтобы уметь читать сказки и поучительные тексты, дети должны были запомнить сотни иероглифов.</a:t>
            </a:r>
            <a:endParaRPr lang="ru-RU" b="1"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19256" cy="3600400"/>
          </a:xfrm>
        </p:spPr>
        <p:txBody>
          <a:bodyPr>
            <a:noAutofit/>
          </a:bodyPr>
          <a:lstStyle/>
          <a:p>
            <a:r>
              <a:rPr lang="ru-RU" sz="2400" b="1" i="1" dirty="0" smtClean="0"/>
              <a:t>Кроме умения читать и писать будущим чиновникам и писцам нужно было изучить много специальных дисциплин — историю, географию, математику, медицину, астрономию, строительное дело. </a:t>
            </a:r>
          </a:p>
          <a:p>
            <a:r>
              <a:rPr lang="ru-RU" sz="2400" b="1" i="1" dirty="0" smtClean="0"/>
              <a:t>Дисциплина была строгой: учителя могли наказывать нерадивых учеников плетью. Отсюда появилась поговорка: </a:t>
            </a:r>
            <a:r>
              <a:rPr lang="ru-RU" sz="2400" b="1" i="1" u="sng" dirty="0" smtClean="0">
                <a:solidFill>
                  <a:srgbClr val="7030A0"/>
                </a:solidFill>
              </a:rPr>
              <a:t>«Ухо мальчика — на его спине».</a:t>
            </a:r>
            <a:endParaRPr lang="ru-RU" sz="2400" b="1" i="1" u="sng" dirty="0">
              <a:solidFill>
                <a:srgbClr val="7030A0"/>
              </a:solidFill>
            </a:endParaRPr>
          </a:p>
        </p:txBody>
      </p:sp>
      <p:sp>
        <p:nvSpPr>
          <p:cNvPr id="26626" name="AutoShape 2" descr="https://pbs.twimg.com/media/DTfobi5X4AAYJjB.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6628" name="Picture 4" descr="https://avatars.mds.yandex.net/get-zen_doc/1528313/pub_5ca22539d677b400b3b88a06_5ca227b5f4bebc00b35a37e7/scale_1200"/>
          <p:cNvPicPr>
            <a:picLocks noChangeAspect="1" noChangeArrowheads="1"/>
          </p:cNvPicPr>
          <p:nvPr/>
        </p:nvPicPr>
        <p:blipFill>
          <a:blip r:embed="rId2" cstate="print"/>
          <a:srcRect/>
          <a:stretch>
            <a:fillRect/>
          </a:stretch>
        </p:blipFill>
        <p:spPr bwMode="auto">
          <a:xfrm>
            <a:off x="1547663" y="3212976"/>
            <a:ext cx="5914943" cy="331236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Научные знания в Древнем Египте</a:t>
            </a:r>
            <a:endParaRPr lang="ru-RU" b="1" i="1" dirty="0"/>
          </a:p>
        </p:txBody>
      </p:sp>
      <p:sp>
        <p:nvSpPr>
          <p:cNvPr id="3" name="Содержимое 2"/>
          <p:cNvSpPr>
            <a:spLocks noGrp="1"/>
          </p:cNvSpPr>
          <p:nvPr>
            <p:ph idx="1"/>
          </p:nvPr>
        </p:nvSpPr>
        <p:spPr>
          <a:xfrm>
            <a:off x="323528" y="1268760"/>
            <a:ext cx="4896544" cy="5184576"/>
          </a:xfrm>
        </p:spPr>
        <p:txBody>
          <a:bodyPr>
            <a:normAutofit fontScale="85000" lnSpcReduction="20000"/>
          </a:bodyPr>
          <a:lstStyle/>
          <a:p>
            <a:r>
              <a:rPr lang="ru-RU" b="1" i="1" dirty="0" smtClean="0"/>
              <a:t>Развитие научных знаний древних египтян было связано с хозяйственной деятельностью, в частности — с потребностью вести земледельческие работы. Чтобы правильно рассчитать начало сельскохозяйственного сезона, жрецы занимались астрономией — вели постоянное наблюдение за планетами и звёздами.</a:t>
            </a:r>
            <a:endParaRPr lang="ru-RU" b="1" i="1" dirty="0"/>
          </a:p>
        </p:txBody>
      </p:sp>
      <p:pic>
        <p:nvPicPr>
          <p:cNvPr id="6" name="Picture 4" descr="https://avatars.mds.yandex.net/get-zen_doc/4979934/pub_6079c5691b83785a82edd02a_6079c63254617a67e706778e/scale_1200"/>
          <p:cNvPicPr>
            <a:picLocks noChangeAspect="1" noChangeArrowheads="1"/>
          </p:cNvPicPr>
          <p:nvPr/>
        </p:nvPicPr>
        <p:blipFill>
          <a:blip r:embed="rId2" cstate="print"/>
          <a:srcRect/>
          <a:stretch>
            <a:fillRect/>
          </a:stretch>
        </p:blipFill>
        <p:spPr bwMode="auto">
          <a:xfrm>
            <a:off x="5508104" y="1340768"/>
            <a:ext cx="3137540" cy="499593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260648"/>
            <a:ext cx="8064896" cy="2520281"/>
          </a:xfrm>
        </p:spPr>
        <p:txBody>
          <a:bodyPr>
            <a:normAutofit fontScale="85000" lnSpcReduction="10000"/>
          </a:bodyPr>
          <a:lstStyle/>
          <a:p>
            <a:r>
              <a:rPr lang="ru-RU" b="1" i="1" dirty="0" smtClean="0"/>
              <a:t>Опытным путём было установлено, что Нил разливается тогда, когда в небе появляется звезда Сириус. С этого момента египтяне стали отсчитывать начало нового года: они создали календарь продолжительностью как и современный — в 365 дней.</a:t>
            </a:r>
            <a:endParaRPr lang="ru-RU" b="1" i="1" dirty="0"/>
          </a:p>
        </p:txBody>
      </p:sp>
      <p:pic>
        <p:nvPicPr>
          <p:cNvPr id="24578" name="Picture 2" descr="https://i.ytimg.com/vi/tdN6A65-MdI/maxresdefault.jpg"/>
          <p:cNvPicPr>
            <a:picLocks noChangeAspect="1" noChangeArrowheads="1"/>
          </p:cNvPicPr>
          <p:nvPr/>
        </p:nvPicPr>
        <p:blipFill>
          <a:blip r:embed="rId2" cstate="print"/>
          <a:srcRect/>
          <a:stretch>
            <a:fillRect/>
          </a:stretch>
        </p:blipFill>
        <p:spPr bwMode="auto">
          <a:xfrm>
            <a:off x="971600" y="2780928"/>
            <a:ext cx="6912767" cy="388843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900igr.net/up/datai/126460/0006-009-.png"/>
          <p:cNvPicPr>
            <a:picLocks noChangeAspect="1" noChangeArrowheads="1"/>
          </p:cNvPicPr>
          <p:nvPr/>
        </p:nvPicPr>
        <p:blipFill>
          <a:blip r:embed="rId2" cstate="print"/>
          <a:srcRect/>
          <a:stretch>
            <a:fillRect/>
          </a:stretch>
        </p:blipFill>
        <p:spPr bwMode="auto">
          <a:xfrm>
            <a:off x="3779912" y="476672"/>
            <a:ext cx="5112568" cy="5599098"/>
          </a:xfrm>
          <a:prstGeom prst="rect">
            <a:avLst/>
          </a:prstGeom>
          <a:noFill/>
        </p:spPr>
      </p:pic>
      <p:sp>
        <p:nvSpPr>
          <p:cNvPr id="3" name="Содержимое 2"/>
          <p:cNvSpPr>
            <a:spLocks noGrp="1"/>
          </p:cNvSpPr>
          <p:nvPr>
            <p:ph idx="1"/>
          </p:nvPr>
        </p:nvSpPr>
        <p:spPr>
          <a:xfrm>
            <a:off x="395536" y="548680"/>
            <a:ext cx="3826768" cy="5649491"/>
          </a:xfrm>
        </p:spPr>
        <p:txBody>
          <a:bodyPr>
            <a:normAutofit fontScale="77500" lnSpcReduction="20000"/>
          </a:bodyPr>
          <a:lstStyle/>
          <a:p>
            <a:r>
              <a:rPr lang="ru-RU" b="1" i="1" dirty="0" smtClean="0"/>
              <a:t>Египетские учёные научились предсказывать солнечные и лунные затмения, а в процессе наблюдения за звёздами они изобрели сначала солнечные, а потом водяные часы. Время определялось в солнечных часах по движению тени, а в водяных по количеству вытекшей из сосуда жидкости.</a:t>
            </a:r>
            <a:endParaRPr lang="ru-RU" b="1" i="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4402832" cy="5865515"/>
          </a:xfrm>
        </p:spPr>
        <p:txBody>
          <a:bodyPr>
            <a:normAutofit fontScale="85000" lnSpcReduction="20000"/>
          </a:bodyPr>
          <a:lstStyle/>
          <a:p>
            <a:r>
              <a:rPr lang="ru-RU" b="1" i="1" dirty="0" smtClean="0"/>
              <a:t>Значительных успехов древние египтяне достигли в медицине. Жрецы прекрасно знали расположение внутренних органов в человеческом теле, так как им приходилось проводить процедуру мумификации умерших людей. Значимым достижением древнеегипетской анатомии было знание о кровообращении и роли сердца в этом процессе.</a:t>
            </a:r>
            <a:endParaRPr lang="ru-RU" b="1" i="1" dirty="0"/>
          </a:p>
        </p:txBody>
      </p:sp>
      <p:sp>
        <p:nvSpPr>
          <p:cNvPr id="22530" name="AutoShape 2" descr="https://hsto.org/getpro/geektimes/post_images/2dc/244/b67/2dc244b67eb17c9387adc8090a58b2d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2532" name="AutoShape 4" descr="https://fb.ru/media/i/6/3/3/9/6/i/6339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2534" name="AutoShape 6" descr="https://topkvestov.ru/storage/app/uploads/public/5ae/1e2/3fa/5ae1e23fa555823246892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2536" name="AutoShape 8" descr="https://topkvestov.ru/storage/app/uploads/public/5ae/1e2/3fa/5ae1e23fa555823246892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2538" name="AutoShape 10" descr="https://topkvestov.ru/storage/app/uploads/public/5ae/1e2/3fa/5ae1e23fa555823246892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2540" name="AutoShape 12" descr="https://topkvestov.ru/storage/app/uploads/public/5ae/1e2/3fa/5ae1e23fa5558232468925.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2542" name="Picture 14" descr="http://www.ancientresource.com/images/egyptian/sarcophagus/sarcophagus-2010A/sarcophagus-3a.jpg"/>
          <p:cNvPicPr>
            <a:picLocks noChangeAspect="1" noChangeArrowheads="1"/>
          </p:cNvPicPr>
          <p:nvPr/>
        </p:nvPicPr>
        <p:blipFill>
          <a:blip r:embed="rId2" cstate="print"/>
          <a:srcRect/>
          <a:stretch>
            <a:fillRect/>
          </a:stretch>
        </p:blipFill>
        <p:spPr bwMode="auto">
          <a:xfrm>
            <a:off x="5436096" y="908720"/>
            <a:ext cx="3337615" cy="499268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075240" cy="5721499"/>
          </a:xfrm>
        </p:spPr>
        <p:txBody>
          <a:bodyPr>
            <a:normAutofit/>
          </a:bodyPr>
          <a:lstStyle/>
          <a:p>
            <a:r>
              <a:rPr lang="ru-RU" b="1" i="1" dirty="0" smtClean="0"/>
              <a:t>Древние египтяне умели не только складывать и вычитать, умножать и делить, но и имели представление о дробях. Кроме того, именно в Древнем Египте возникла география — наука, изучающая Землю. </a:t>
            </a:r>
          </a:p>
          <a:p>
            <a:r>
              <a:rPr lang="ru-RU" b="1" i="1" dirty="0" smtClean="0"/>
              <a:t>Всеми научными знаниями в Древнем Египте обладал узкий круг жрецов. Они тщательно оберегали свои тайны от посторонних и передавали их из поколения в поколение.</a:t>
            </a:r>
            <a:endParaRPr lang="ru-RU" b="1"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79512" y="692696"/>
            <a:ext cx="4186808" cy="5577483"/>
          </a:xfrm>
        </p:spPr>
        <p:txBody>
          <a:bodyPr>
            <a:normAutofit lnSpcReduction="10000"/>
          </a:bodyPr>
          <a:lstStyle/>
          <a:p>
            <a:r>
              <a:rPr lang="ru-RU" b="1" i="1" dirty="0" smtClean="0"/>
              <a:t>Современные жители Египта разговаривают на арабском языке, а язык древних египтян остался только в письменных знаках — иероглифах — на многочисленных памятниках культуры: росписях в храмах и гробницах фараонов, скульптурах.</a:t>
            </a:r>
            <a:endParaRPr lang="ru-RU" b="1" i="1" dirty="0"/>
          </a:p>
        </p:txBody>
      </p:sp>
      <p:sp>
        <p:nvSpPr>
          <p:cNvPr id="16388" name="AutoShape 4" descr="https://cf2.ppt-online.org/files2/slide/s/Ss9nU6GRrCwZaFM8QD1dIBVkihlPT5eojXvxEc/slide-2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0" name="AutoShape 6" descr="https://foto.haberler.com/galeri/2013/05/21/zavalli-adam-bu-halde-bulundu_45486_b.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4" name="AutoShape 10" descr="https://egyptmanchester.files.wordpress.com/2014/12/g2-06_guide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6396" name="Picture 12" descr="https://www.publicdomainpictures.net/pictures/180000/velka/hieroglyphs-1464194700cW9.jpg"/>
          <p:cNvPicPr>
            <a:picLocks noChangeAspect="1" noChangeArrowheads="1"/>
          </p:cNvPicPr>
          <p:nvPr/>
        </p:nvPicPr>
        <p:blipFill>
          <a:blip r:embed="rId2" cstate="print"/>
          <a:srcRect/>
          <a:stretch>
            <a:fillRect/>
          </a:stretch>
        </p:blipFill>
        <p:spPr bwMode="auto">
          <a:xfrm>
            <a:off x="4572000" y="692696"/>
            <a:ext cx="4286988" cy="576063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95536" y="548680"/>
            <a:ext cx="8064896" cy="5649491"/>
          </a:xfrm>
        </p:spPr>
        <p:txBody>
          <a:bodyPr>
            <a:normAutofit/>
          </a:bodyPr>
          <a:lstStyle/>
          <a:p>
            <a:r>
              <a:rPr lang="ru-RU" b="1" i="1" dirty="0" smtClean="0"/>
              <a:t>Долгое время никто не знал, как расшифровать иероглифические письмо, многие исследователи брались за эту задачу, но у них ничего не получалось. Лишь в XIX в. удалось разгадать тайну древнеегипетской письменности. Это удалось сделать французскому учёному </a:t>
            </a:r>
            <a:r>
              <a:rPr lang="ru-RU" sz="4200" b="1" i="1" u="sng" dirty="0" smtClean="0">
                <a:solidFill>
                  <a:srgbClr val="7030A0"/>
                </a:solidFill>
              </a:rPr>
              <a:t>Жан-Франсуа Шампольону</a:t>
            </a:r>
            <a:endParaRPr lang="ru-RU" sz="4200" b="1" i="1" u="sng" dirty="0">
              <a:solidFill>
                <a:srgbClr val="7030A0"/>
              </a:solidFill>
            </a:endParaRPr>
          </a:p>
        </p:txBody>
      </p:sp>
      <p:sp>
        <p:nvSpPr>
          <p:cNvPr id="6146" name="AutoShape 2" descr="https://socketmira.ru/wp-content/uploads/2018/08/1-0-1536x1061.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148" name="AutoShape 4" descr="https://pbs.twimg.com/media/DKvP60WWsAYCxzT.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150" name="AutoShape 6" descr="https://socketmira.ru/wp-content/uploads/2018/08/1-0-1536x1061.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154" name="AutoShape 10" descr="https://traveltimes.ru/wp-content/uploads/2021/06/%D0%BA%D0%B0%D0%BC%D0%B5%D0%BD-670x102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156" name="AutoShape 12" descr="https://set-travel.com/images/Afrika/1.48.%D0%B0%D1%84.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158" name="AutoShape 14" descr="https://images.fineartamerica.com/images/artworkimages/mediumlarge/1/the-rosetta-stone-basalt-slab-everett.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160" name="AutoShape 16" descr="https://cdn.theimperfective.com/wp-content/uploads/2018/07/PaJYFTw-700x84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162" name="AutoShape 18" descr="https://upload.wikimedia.org/wikipedia/commons/thumb/2/23/Rosetta_Stone.JPG/250px-Rosetta_Ston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https://avatars.mds.yandex.net/get-zen_doc/1579004/pub_5dfa11efe6e8ef00ad68d489_5dfa120578125e00ae85ec24/scale_1200"/>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404665"/>
            <a:ext cx="8363272" cy="6120679"/>
          </a:xfrm>
        </p:spPr>
        <p:txBody>
          <a:bodyPr>
            <a:normAutofit/>
          </a:bodyPr>
          <a:lstStyle/>
          <a:p>
            <a:r>
              <a:rPr lang="ru-RU" b="1" i="1" dirty="0" smtClean="0"/>
              <a:t>Письменность у египтян возникла в конце </a:t>
            </a:r>
            <a:r>
              <a:rPr lang="ru-RU" b="1" i="1" u="sng" dirty="0" smtClean="0">
                <a:solidFill>
                  <a:srgbClr val="7030A0"/>
                </a:solidFill>
              </a:rPr>
              <a:t>четвёртого тысячелетия до н. э. </a:t>
            </a:r>
            <a:r>
              <a:rPr lang="ru-RU" b="1" i="1" dirty="0" smtClean="0"/>
              <a:t>из-за необходимости фиксировать и запоминать различные явления хозяйственной деятельности. В её основу было положено пиктографическое письмо, где понятия и слова изображались в виде </a:t>
            </a:r>
            <a:r>
              <a:rPr lang="ru-RU" b="1" i="1" u="sng" dirty="0" smtClean="0">
                <a:solidFill>
                  <a:srgbClr val="7030A0"/>
                </a:solidFill>
              </a:rPr>
              <a:t>пиктограмм — маленьких рисунков,</a:t>
            </a:r>
            <a:r>
              <a:rPr lang="ru-RU" b="1" i="1" dirty="0" smtClean="0"/>
              <a:t> означающих изображённый на них предмет или явление. Например, нарисованные ноги означали «ходить». Такие знаки-пиктограммы также называются </a:t>
            </a:r>
            <a:r>
              <a:rPr lang="ru-RU" b="1" i="1" u="sng" dirty="0" smtClean="0">
                <a:solidFill>
                  <a:srgbClr val="7030A0"/>
                </a:solidFill>
              </a:rPr>
              <a:t>иероглифами</a:t>
            </a:r>
            <a:endParaRPr lang="ru-RU" b="1" i="1" u="sng" dirty="0">
              <a:solidFill>
                <a:srgbClr val="7030A0"/>
              </a:solidFill>
            </a:endParaRPr>
          </a:p>
        </p:txBody>
      </p:sp>
      <p:sp>
        <p:nvSpPr>
          <p:cNvPr id="5122" name="AutoShape 2" descr="https://upload.wikimedia.org/wikipedia/commons/thumb/1/1a/Egyptian_-_Scarab_with_Cartouche_of_Thutmosis_IV_%281397-1388_BC%29_-_Walters_4247_-_Impression_Detail.jpg/177px-Egyptian_-_Scarab_with_Cartouche_of_Thutmosis_IV_%281397-1388_BC%29_-_Walters_4247_-_Impression_Detail.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124" name="AutoShape 4" descr="https://egyptskahlinka.eu/storage/111ocikleo.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126" name="AutoShape 6" descr="https://egyptskahlinka.eu/storage/111ocikleo.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404664"/>
            <a:ext cx="4038600" cy="5721499"/>
          </a:xfrm>
        </p:spPr>
        <p:txBody>
          <a:bodyPr>
            <a:normAutofit fontScale="92500" lnSpcReduction="20000"/>
          </a:bodyPr>
          <a:lstStyle/>
          <a:p>
            <a:r>
              <a:rPr lang="ru-RU" b="1" i="1" dirty="0" smtClean="0"/>
              <a:t>Постепенно рисунки стали изображать не только отдельные понятия (например, «крокодил», «солнце», «дом»), но и согласные звуки. Один знак обозначал несколько звуков, поэтому египтяне создали знаки-определители, с помощью которых можно было прочитать слова с одинаковыми согласными, такие как «дом» и «дым».</a:t>
            </a:r>
            <a:endParaRPr lang="ru-RU" b="1" i="1" dirty="0"/>
          </a:p>
        </p:txBody>
      </p:sp>
      <p:pic>
        <p:nvPicPr>
          <p:cNvPr id="4098" name="Picture 2" descr="http://ru-sled.ru/wp-content/uploads/2018/10/00-ieroglif.jpg"/>
          <p:cNvPicPr>
            <a:picLocks noChangeAspect="1" noChangeArrowheads="1"/>
          </p:cNvPicPr>
          <p:nvPr/>
        </p:nvPicPr>
        <p:blipFill>
          <a:blip r:embed="rId2" cstate="print"/>
          <a:srcRect/>
          <a:stretch>
            <a:fillRect/>
          </a:stretch>
        </p:blipFill>
        <p:spPr bwMode="auto">
          <a:xfrm>
            <a:off x="4716016" y="260648"/>
            <a:ext cx="4105649" cy="619268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23528" y="404664"/>
            <a:ext cx="4172272" cy="6048672"/>
          </a:xfrm>
        </p:spPr>
        <p:txBody>
          <a:bodyPr>
            <a:normAutofit/>
          </a:bodyPr>
          <a:lstStyle/>
          <a:p>
            <a:r>
              <a:rPr lang="ru-RU" b="1" i="1" dirty="0"/>
              <a:t>Е</a:t>
            </a:r>
            <a:r>
              <a:rPr lang="ru-RU" b="1" i="1" dirty="0" smtClean="0"/>
              <a:t>гиптяне не знали бумаги и оставляли записи палочкой с заострённым концом на коже, гипсовых дощечках или специальном материале из </a:t>
            </a:r>
            <a:r>
              <a:rPr lang="ru-RU" b="1" i="1" u="sng" dirty="0" smtClean="0">
                <a:solidFill>
                  <a:srgbClr val="7030A0"/>
                </a:solidFill>
              </a:rPr>
              <a:t>болотного тростника — папируса</a:t>
            </a:r>
            <a:r>
              <a:rPr lang="ru-RU" b="1" i="1" dirty="0" smtClean="0"/>
              <a:t>, который сворачивали в свитки.</a:t>
            </a:r>
            <a:endParaRPr lang="ru-RU" b="1" i="1" dirty="0"/>
          </a:p>
        </p:txBody>
      </p:sp>
      <p:sp>
        <p:nvSpPr>
          <p:cNvPr id="3074" name="AutoShape 2" descr="https://www.dia.org/sites/default/files/tms-collections-objects/1988.10.13-d1_o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6" name="AutoShape 4" descr="https://www.vash-otdyh.by/images/Blog/Egypt/Souvenirs/%D0%95%D0%B3%D0%B8%D0%BF%D0%B5%D1%82%D1%81%D0%BA%D0%B8%D0%B9_%D0%BF%D0%B0%D0%BF%D0%B8%D1%80%D1%83%D1%8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 name="Picture 12" descr="https://avatars.mds.yandex.net/get-zen_doc/51081/pub_5be52cbf1989d400a9b17ce1_5be537930b9cad00aa1067f9/scale_1200"/>
          <p:cNvPicPr>
            <a:picLocks noChangeAspect="1" noChangeArrowheads="1"/>
          </p:cNvPicPr>
          <p:nvPr/>
        </p:nvPicPr>
        <p:blipFill>
          <a:blip r:embed="rId2" cstate="print"/>
          <a:srcRect/>
          <a:stretch>
            <a:fillRect/>
          </a:stretch>
        </p:blipFill>
        <p:spPr bwMode="auto">
          <a:xfrm>
            <a:off x="4716016" y="404664"/>
            <a:ext cx="4021440" cy="594928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s://1.bp.blogspot.com/-orKOQvtrbc0/YNU95XEuZ0I/AAAAAAAAVFU/RnauH4JsGuExd2sthBrpwyfcZm4umihyACLcBGAsYHQ/s1422/Scroll.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24" name="AutoShape 4" descr="https://thumbs.dreamstime.com/b/old-roll-egiytian-papyrus-705927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26" name="AutoShape 6" descr="https://ic.pics.livejournal.com/raina_rai/69861440/3911852/3911852_original.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28" name="AutoShape 8" descr="https://thumbs.dreamstime.com/b/%D0%BF%D0%B5%D1%80%D0%B5%D1%87%D0%B5%D0%BD%D1%8C-%D0%BF%D0%B0%D0%BF%D0%B8%D1%80%D1%83%D1%81%D0%B0-%D0%B4%D1%80%D0%B5%D0%B2%D0%BD%D0%B5%D0%B3%D0%BE-%D0%B5%D0%B3%D0%B8%D0%BF%D0%B5%D1%82%D0%B0-%D1%81-%D0%B4%D0%B5%D1%80%D0%B5%D0%B2%D1%8F%D0%BD%D0%BD%D1%8B%D0%BC%D0%B8-%D1%88%D1%82%D0%B0%D0%BD%D0%B3%D0%B0%D0%BC%D0%B8-%D0%B4%D0%B5%D1%80%D0%B5%D0%B2%D1%8F%D0%BD%D0%BD%D1%8B%D0%BC-15398081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0" name="AutoShape 10" descr="https://www.aonoprienko.ru/wp-content/uploads/2017/03/egip_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4" name="AutoShape 14" descr="https://ds05.infourok.ru/uploads/ex/1219/0015d080-e9cbb212/img1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6" name="AutoShape 16" descr="https://documents.infourok.ru/cc70527d-1324-4c28-a85d-b9317e8640a6/0/slide_0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40" name="AutoShape 20" descr="https://ds05.infourok.ru/uploads/ex/065d/000cb08c-e1c15adb/img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742" name="Picture 22" descr="https://i.ytimg.com/vi/YQ-wPrbJovg/maxresdefault.jpg"/>
          <p:cNvPicPr>
            <a:picLocks noChangeAspect="1" noChangeArrowheads="1"/>
          </p:cNvPicPr>
          <p:nvPr/>
        </p:nvPicPr>
        <p:blipFill>
          <a:blip r:embed="rId2" cstate="print"/>
          <a:srcRect/>
          <a:stretch>
            <a:fillRect/>
          </a:stretch>
        </p:blipFill>
        <p:spPr bwMode="auto">
          <a:xfrm>
            <a:off x="487040" y="1916832"/>
            <a:ext cx="8400932" cy="4725524"/>
          </a:xfrm>
          <a:prstGeom prst="rect">
            <a:avLst/>
          </a:prstGeom>
          <a:noFill/>
        </p:spPr>
      </p:pic>
      <p:sp>
        <p:nvSpPr>
          <p:cNvPr id="17" name="Заголовок 16"/>
          <p:cNvSpPr>
            <a:spLocks noGrp="1"/>
          </p:cNvSpPr>
          <p:nvPr>
            <p:ph type="title"/>
          </p:nvPr>
        </p:nvSpPr>
        <p:spPr>
          <a:xfrm>
            <a:off x="179512" y="274638"/>
            <a:ext cx="8640960" cy="1570186"/>
          </a:xfrm>
        </p:spPr>
        <p:txBody>
          <a:bodyPr>
            <a:noAutofit/>
          </a:bodyPr>
          <a:lstStyle/>
          <a:p>
            <a:r>
              <a:rPr lang="ru-RU" sz="5400" b="1" i="1" dirty="0" smtClean="0"/>
              <a:t>Как изготавливали папирус</a:t>
            </a:r>
            <a:endParaRPr lang="ru-RU" sz="5400" b="1"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Древнеегипетская школа</a:t>
            </a:r>
            <a:endParaRPr lang="ru-RU" b="1" i="1" dirty="0"/>
          </a:p>
        </p:txBody>
      </p:sp>
      <p:sp>
        <p:nvSpPr>
          <p:cNvPr id="3" name="Содержимое 2"/>
          <p:cNvSpPr>
            <a:spLocks noGrp="1"/>
          </p:cNvSpPr>
          <p:nvPr>
            <p:ph sz="half" idx="1"/>
          </p:nvPr>
        </p:nvSpPr>
        <p:spPr>
          <a:xfrm>
            <a:off x="457200" y="1600200"/>
            <a:ext cx="4038600" cy="4925144"/>
          </a:xfrm>
        </p:spPr>
        <p:txBody>
          <a:bodyPr/>
          <a:lstStyle/>
          <a:p>
            <a:r>
              <a:rPr lang="ru-RU" b="1" i="1" dirty="0" smtClean="0"/>
              <a:t>Как правило, в школах Древнего Египта могли учиться только мальчики, а девочки в лучшем случае получали только домашнее образование.</a:t>
            </a:r>
            <a:endParaRPr lang="ru-RU" b="1" i="1" dirty="0"/>
          </a:p>
        </p:txBody>
      </p:sp>
      <p:sp>
        <p:nvSpPr>
          <p:cNvPr id="2050" name="AutoShape 2" descr="https://kb-shop.ru/wp-content/uploads/piscy-jpg.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54" name="AutoShape 6" descr="https://ageiron.ru/wp-content/uploads/2017/08/1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56" name="AutoShape 8" descr="https://1.bp.blogspot.com/-ZkzbfHXIOww/YDwkRMYVb0I/AAAAAAAB8gQ/pLoFDYLUJMg-zqFXjv9f2BYAlBcdS1iBgCLcBGAsYHQ/s762/0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060" name="Picture 12" descr="https://avatars.mds.yandex.net/get-zen_doc/3001030/pub_5ffc7f3bcb7df1535d413893_5ffc7f9caeef3c7829766ada/scale_1200"/>
          <p:cNvPicPr>
            <a:picLocks noChangeAspect="1" noChangeArrowheads="1"/>
          </p:cNvPicPr>
          <p:nvPr/>
        </p:nvPicPr>
        <p:blipFill>
          <a:blip r:embed="rId2" cstate="print"/>
          <a:srcRect/>
          <a:stretch>
            <a:fillRect/>
          </a:stretch>
        </p:blipFill>
        <p:spPr bwMode="auto">
          <a:xfrm>
            <a:off x="4572000" y="1628800"/>
            <a:ext cx="3400835" cy="432048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TotalTime>
  <Words>625</Words>
  <Application>Microsoft Office PowerPoint</Application>
  <PresentationFormat>Экран (4:3)</PresentationFormat>
  <Paragraphs>19</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Письменность Древнего Египта.</vt:lpstr>
      <vt:lpstr>Слайд 2</vt:lpstr>
      <vt:lpstr>Слайд 3</vt:lpstr>
      <vt:lpstr>Слайд 4</vt:lpstr>
      <vt:lpstr>Слайд 5</vt:lpstr>
      <vt:lpstr>Слайд 6</vt:lpstr>
      <vt:lpstr>Слайд 7</vt:lpstr>
      <vt:lpstr>Как изготавливали папирус</vt:lpstr>
      <vt:lpstr>Древнеегипетская школа</vt:lpstr>
      <vt:lpstr>Слайд 10</vt:lpstr>
      <vt:lpstr>Слайд 11</vt:lpstr>
      <vt:lpstr>Научные знания в Древнем Египте</vt:lpstr>
      <vt:lpstr>Слайд 13</vt:lpstr>
      <vt:lpstr>Слайд 14</vt:lpstr>
      <vt:lpstr>Слайд 15</vt:lpstr>
      <vt:lpstr>Слайд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Письменность Древнего Египта.</dc:title>
  <dc:creator>777</dc:creator>
  <cp:lastModifiedBy>777</cp:lastModifiedBy>
  <cp:revision>15</cp:revision>
  <dcterms:created xsi:type="dcterms:W3CDTF">2021-11-01T18:33:04Z</dcterms:created>
  <dcterms:modified xsi:type="dcterms:W3CDTF">2021-11-01T20:30:15Z</dcterms:modified>
</cp:coreProperties>
</file>