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28" r:id="rId2"/>
    <p:sldId id="337" r:id="rId3"/>
    <p:sldId id="333" r:id="rId4"/>
    <p:sldId id="340" r:id="rId5"/>
    <p:sldId id="341" r:id="rId6"/>
    <p:sldId id="307" r:id="rId7"/>
    <p:sldId id="355" r:id="rId8"/>
    <p:sldId id="367" r:id="rId9"/>
    <p:sldId id="358" r:id="rId10"/>
    <p:sldId id="364" r:id="rId11"/>
    <p:sldId id="29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285"/>
    <a:srgbClr val="6666FF"/>
    <a:srgbClr val="01FDD9"/>
    <a:srgbClr val="FFFF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ACC83-6EC6-4E1C-8EF7-BC268DAD7C42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AD55-8C7D-4404-B6B2-26AFE60724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854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/>
            </a:gs>
            <a:gs pos="25000">
              <a:srgbClr val="FFA285"/>
            </a:gs>
            <a:gs pos="50000">
              <a:srgbClr val="FFFF99"/>
            </a:gs>
            <a:gs pos="75000">
              <a:srgbClr val="01FDD9"/>
            </a:gs>
            <a:gs pos="100000">
              <a:srgbClr val="66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49.jpeg"/><Relationship Id="rId18" Type="http://schemas.openxmlformats.org/officeDocument/2006/relationships/image" Target="../media/image54.jpeg"/><Relationship Id="rId3" Type="http://schemas.openxmlformats.org/officeDocument/2006/relationships/slide" Target="slide7.xml"/><Relationship Id="rId7" Type="http://schemas.openxmlformats.org/officeDocument/2006/relationships/image" Target="../media/image45.jpeg"/><Relationship Id="rId12" Type="http://schemas.openxmlformats.org/officeDocument/2006/relationships/image" Target="../media/image48.jpeg"/><Relationship Id="rId17" Type="http://schemas.openxmlformats.org/officeDocument/2006/relationships/image" Target="../media/image53.jpeg"/><Relationship Id="rId2" Type="http://schemas.openxmlformats.org/officeDocument/2006/relationships/image" Target="../media/image42.jpeg"/><Relationship Id="rId16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11" Type="http://schemas.openxmlformats.org/officeDocument/2006/relationships/image" Target="../media/image47.jpeg"/><Relationship Id="rId5" Type="http://schemas.openxmlformats.org/officeDocument/2006/relationships/image" Target="../media/image43.jpeg"/><Relationship Id="rId15" Type="http://schemas.openxmlformats.org/officeDocument/2006/relationships/image" Target="../media/image51.jpeg"/><Relationship Id="rId10" Type="http://schemas.openxmlformats.org/officeDocument/2006/relationships/image" Target="../media/image46.jpeg"/><Relationship Id="rId4" Type="http://schemas.openxmlformats.org/officeDocument/2006/relationships/audio" Target="../media/audio1.wav"/><Relationship Id="rId9" Type="http://schemas.openxmlformats.org/officeDocument/2006/relationships/audio" Target="../media/audio2.wav"/><Relationship Id="rId14" Type="http://schemas.openxmlformats.org/officeDocument/2006/relationships/image" Target="../media/image5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3252" name="Picture 4" descr="https://static6.depositphotos.com/1001418/614/v/950/depositphotos_6144724-stock-illustration-card-with-coffee-pot-cu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14348" y="2214554"/>
            <a:ext cx="72866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</a:rPr>
              <a:t>Лексическая тема «Посуда»</a:t>
            </a:r>
          </a:p>
          <a:p>
            <a:pPr algn="ctr"/>
            <a:endParaRPr lang="ru-RU" sz="4800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4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4429132"/>
            <a:ext cx="4572000" cy="92333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Презентацию подготовила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учитель-логопед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Милюдина Ольга Юрьевна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8" name="Лента лицом вверх 7"/>
          <p:cNvSpPr/>
          <p:nvPr/>
        </p:nvSpPr>
        <p:spPr>
          <a:xfrm>
            <a:off x="7215206" y="142852"/>
            <a:ext cx="1571604" cy="612648"/>
          </a:xfrm>
          <a:prstGeom prst="ribbon2">
            <a:avLst/>
          </a:prstGeom>
          <a:solidFill>
            <a:srgbClr val="FFA28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№113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kolesnikovalud.ucoz.ru/_ph/4/8080955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0"/>
            <a:ext cx="8715404" cy="14509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>           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>«Чего не стало?»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Bookman Old Style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Times New Roman" panose="02020603050405020304" pitchFamily="18" charset="0"/>
              </a:rPr>
              <a:t>Назови и запомни предметы посуды. Потом закрой глаза, логопед «убирает» один предмет. Открой глаза, скажи, чего не стало? Важно, чтобы ребенок называл исчезнувшие предметы в родительном падеже. Например: «Не стало чайника…» 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man Old Style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9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572008"/>
            <a:ext cx="3067339" cy="166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www.playcast.ru/uploads/2017/07/21/2306177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71678"/>
            <a:ext cx="2428892" cy="154477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5" name="Picture 6" descr="C:\Users\Best\Desktop\посуда\x_0ce257e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857364"/>
            <a:ext cx="1819269" cy="1819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6" name="Picture 2" descr="C:\Users\Best\Desktop\посуда\L C Indiv cass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4214818"/>
            <a:ext cx="2857500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8" name="Picture 6" descr="http://s1.pic4you.ru/allimage/y2012/08-22/12216/236246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4857760"/>
            <a:ext cx="2057375" cy="128585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9" name="Picture 4" descr="C:\Users\Best\Desktop\посуда\5543_2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357298"/>
            <a:ext cx="2457477" cy="245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qiqru.org/media/npict/1212/original/cveta_radugi_157294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928662" y="0"/>
            <a:ext cx="9144000" cy="2376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Молодец!!!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https://vy-afisha.ru/upload/22273_svsamostalnost01-foto-Shutterstock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928662" y="1285860"/>
            <a:ext cx="7715304" cy="5373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de5d4f240297a3a5b73ff6d1337d2d5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87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428728" y="142852"/>
            <a:ext cx="63642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«Какая бывает посуда?»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10" name="Picture 16" descr="http://cdn-nus-1.pinme.ru/tumb/600/photo/d3/1316/d313161c3414c3b64955f658ce89f6b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125376"/>
            <a:ext cx="3810000" cy="216217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5" name="Прямоугольник 14"/>
          <p:cNvSpPr/>
          <p:nvPr/>
        </p:nvSpPr>
        <p:spPr>
          <a:xfrm>
            <a:off x="666664" y="3114114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Для чая – чайная..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2" name="Picture 2" descr="http://fasadstroy-company.ru/maintenance/files/2014/05/kuhonnyj-nabo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8292" y="1081256"/>
            <a:ext cx="4008508" cy="2222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678292" y="3429000"/>
            <a:ext cx="6215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Для кухни - кухонная</a:t>
            </a:r>
            <a:endParaRPr lang="ru-RU" dirty="0"/>
          </a:p>
        </p:txBody>
      </p:sp>
      <p:pic>
        <p:nvPicPr>
          <p:cNvPr id="14" name="Picture 2" descr="http://static.newauction.ru/offer_images/2016/02/19/06/big/C/CRjTOBB7Zou/starinnyj_antikvarnyj_stolovyj_serviz_kuznecova_35_predmetov_tarelka_supnica_bljudo_fajans_buket_roz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58123" y="3613666"/>
            <a:ext cx="3357016" cy="2517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298865" y="6006607"/>
            <a:ext cx="2991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Для стола – столовая. 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de5d4f240297a3a5b73ff6d1337d2d5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87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00100" y="142852"/>
            <a:ext cx="684033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itchFamily="18" charset="0"/>
              </a:rPr>
              <a:t>Массаж Су Джок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Bookman Old Style" pitchFamily="18" charset="0"/>
              </a:rPr>
              <a:t>«Помощники».</a:t>
            </a:r>
          </a:p>
          <a:p>
            <a:pPr algn="ctr"/>
            <a:endParaRPr lang="ru-RU" sz="3200" dirty="0" smtClean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500174"/>
            <a:ext cx="5357850" cy="258532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Раз, два, три, четыре, пять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Будем маме помогать.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Быстро чашки мы помыли,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Про тарелки не забыли,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Всю посуду мы убрали,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Очень сильно мы устали.</a:t>
            </a: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1" name="Picture 7" descr="http://www.playcast.ru/uploads/2015/06/30/1416482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643306" y="2500306"/>
            <a:ext cx="5000628" cy="40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im0-tub-ru.yandex.net/i?id=de5d4f240297a3a5b73ff6d1337d2d5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87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s57.radikal.ru/i158/1406/9d/d4e268392a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357298"/>
            <a:ext cx="7816271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-285784" y="0"/>
            <a:ext cx="9144000" cy="76944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>Звуковая распевка</a:t>
            </a:r>
            <a:endParaRPr lang="ru-RU" sz="4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8" name="Picture 2" descr="http://img-fotki.yandex.ru/get/6620/37366204.6e/0_9167b_7d1dc768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429000"/>
            <a:ext cx="2603915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286248" y="642918"/>
            <a:ext cx="4384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  <a:cs typeface="Times New Roman" panose="02020603050405020304" pitchFamily="18" charset="0"/>
              </a:rPr>
              <a:t>(Включаем музыкальную </a:t>
            </a:r>
            <a:r>
              <a:rPr lang="ru-RU" dirty="0" err="1" smtClean="0">
                <a:solidFill>
                  <a:srgbClr val="7030A0"/>
                </a:solidFill>
                <a:latin typeface="Bookman Old Style" pitchFamily="18" charset="0"/>
                <a:cs typeface="Times New Roman" panose="02020603050405020304" pitchFamily="18" charset="0"/>
              </a:rPr>
              <a:t>голосилку</a:t>
            </a: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de5d4f240297a3a5b73ff6d1337d2d5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87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dg53.mycdn.me/image?t=0&amp;bid=816706215205&amp;id=816706215205&amp;plc=WEB&amp;tkn=*NnsvJ5QckBUrUcVoSmRzPdFOvS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500174"/>
            <a:ext cx="6143668" cy="4612556"/>
          </a:xfrm>
          <a:prstGeom prst="rect">
            <a:avLst/>
          </a:prstGeom>
          <a:ln w="88900" cap="sq" cmpd="thickThin">
            <a:solidFill>
              <a:srgbClr val="633EEA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2" descr="http://dg53.mycdn.me/image?t=0&amp;bid=816706214437&amp;id=816706214437&amp;plc=WEB&amp;tkn=*zl8NSOThfqoRcSyC-YVpjoyLSg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428736"/>
            <a:ext cx="6222120" cy="4643470"/>
          </a:xfrm>
          <a:prstGeom prst="rect">
            <a:avLst/>
          </a:prstGeom>
          <a:ln w="88900" cap="sq" cmpd="thickThin">
            <a:solidFill>
              <a:srgbClr val="633EEA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http://vashlogoped-online.ru/wp-content/uploads/2013/05/truboch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1348948"/>
            <a:ext cx="6286544" cy="4723257"/>
          </a:xfrm>
          <a:prstGeom prst="rect">
            <a:avLst/>
          </a:prstGeom>
          <a:ln w="88900" cap="sq" cmpd="thickThin">
            <a:solidFill>
              <a:srgbClr val="633EEA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>Артикуляционная гимнастика</a:t>
            </a:r>
            <a:endParaRPr lang="ru-RU" sz="4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3" name="Picture 2" descr="http://dg53.mycdn.me/image?t=0&amp;bid=816706215717&amp;id=816706215717&amp;plc=WEB&amp;tkn=*sC_v6b7bKkXD5qDmKhJFbZvIH6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1214422"/>
            <a:ext cx="6327366" cy="4857784"/>
          </a:xfrm>
          <a:prstGeom prst="rect">
            <a:avLst/>
          </a:prstGeom>
          <a:ln w="88900" cap="sq" cmpd="thickThin">
            <a:solidFill>
              <a:srgbClr val="6666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Picture 2" descr="http://dg53.mycdn.me/image?t=0&amp;bid=816706216485&amp;id=816706216485&amp;plc=WEB&amp;tkn=*qy0XeKuCKDiDFRun8fBz0XdyN0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728" y="1214422"/>
            <a:ext cx="6286544" cy="4893504"/>
          </a:xfrm>
          <a:prstGeom prst="rect">
            <a:avLst/>
          </a:prstGeom>
          <a:ln w="88900" cap="sq" cmpd="thickThin">
            <a:solidFill>
              <a:srgbClr val="633EEA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" name="Picture 2" descr="http://dg53.mycdn.me/image?t=0&amp;bid=816706214181&amp;id=816706214181&amp;plc=WEB&amp;tkn=*3E8b0R9YYe9A3HrPJ6p_DLzAEO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728" y="1142984"/>
            <a:ext cx="6347772" cy="4929222"/>
          </a:xfrm>
          <a:prstGeom prst="rect">
            <a:avLst/>
          </a:prstGeom>
          <a:ln w="88900" cap="sq" cmpd="thickThin">
            <a:solidFill>
              <a:srgbClr val="6666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" name="Picture 2" descr="http://dg53.mycdn.me/image?t=0&amp;bid=816706215461&amp;id=816706215461&amp;plc=WEB&amp;tkn=*oNdwgh6YFv3xoQ3e5gg-2LN7cQw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728" y="1071546"/>
            <a:ext cx="6357982" cy="5072098"/>
          </a:xfrm>
          <a:prstGeom prst="rect">
            <a:avLst/>
          </a:prstGeom>
          <a:ln w="88900" cap="sq" cmpd="thickThin">
            <a:solidFill>
              <a:srgbClr val="6666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im0-tub-ru.yandex.net/i?id=de5d4f240297a3a5b73ff6d1337d2d5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875" y="0"/>
            <a:ext cx="919187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55650" y="44450"/>
            <a:ext cx="7632700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Bookman Old Style" pitchFamily="18" charset="0"/>
                <a:ea typeface="+mj-ea"/>
                <a:cs typeface="Times New Roman" pitchFamily="18" charset="0"/>
              </a:rPr>
              <a:t>«Чего не хватает у посуды??»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uLnTx/>
              <a:uFillTx/>
              <a:latin typeface="Bookman Old Style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11" descr="C:\Users\Best\Desktop\посуда\p_k_4,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258" t="20033" r="15326" b="21075"/>
          <a:stretch>
            <a:fillRect/>
          </a:stretch>
        </p:blipFill>
        <p:spPr bwMode="auto">
          <a:xfrm>
            <a:off x="415925" y="1119188"/>
            <a:ext cx="3392488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Best\Desktop\посуда\05142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1511300"/>
            <a:ext cx="2516188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Users\Best\Desktop\посуда\iab69a5be4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6063" y="836613"/>
            <a:ext cx="2797175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C:\Users\Best\Desktop\посуда\p_k_4,5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59605">
            <a:off x="5013325" y="2041525"/>
            <a:ext cx="625475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C:\Users\Best\Desktop\посуда\p_k_4,5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07618">
            <a:off x="7950200" y="2039938"/>
            <a:ext cx="590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Best\Desktop\посуда\2257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613150"/>
            <a:ext cx="302418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C:\Users\Best\Desktop\посуда\2257 - копия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4838" y="4941888"/>
            <a:ext cx="2471737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C:\Users\Best\Desktop\посуда\2257 - копия (2)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68875" y="4941888"/>
            <a:ext cx="795338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3" descr="C:\Users\Best\Desktop\посуда\2257 - копия - копия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9175" y="4143375"/>
            <a:ext cx="1644650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7" descr="C:\Users\Best\Desktop\посуда\18470_18470_big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14239">
            <a:off x="5603908" y="3441036"/>
            <a:ext cx="269081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kolesnikovalud.ucoz.ru/_ph/4/8080955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00232" y="0"/>
            <a:ext cx="52864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«Назови ласково»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6" name="Picture 3" descr="C:\Users\Best\Desktop\посуда\750938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642918"/>
            <a:ext cx="29464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Picture 4" descr="C:\Users\Best\Desktop\посуда\800102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1142984"/>
            <a:ext cx="1665277" cy="102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5" descr="C:\Users\Best\Desktop\посуда\ist2_2890967_spoon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07" t="4346"/>
          <a:stretch>
            <a:fillRect/>
          </a:stretch>
        </p:blipFill>
        <p:spPr bwMode="auto">
          <a:xfrm rot="2408280">
            <a:off x="1421101" y="2562879"/>
            <a:ext cx="24717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9" name="Picture 6" descr="C:\Users\Best\Desktop\посуда\ist2_2890967_spoon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40" t="8337" r="2631" b="4092"/>
          <a:stretch>
            <a:fillRect/>
          </a:stretch>
        </p:blipFill>
        <p:spPr bwMode="auto">
          <a:xfrm rot="2326673">
            <a:off x="6146358" y="2997997"/>
            <a:ext cx="1571625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Picture 8" descr="C:\Users\Best\Desktop\посуда\40765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071942"/>
            <a:ext cx="24479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1" name="Picture 7" descr="C:\Users\Best\Desktop\посуда\40765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72025"/>
            <a:ext cx="1401762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Picture 2" descr="https://vy-afisha.ru/upload/22273_svsamostalnost01-foto-Shutterstock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0" y="3786190"/>
            <a:ext cx="280917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de5d4f240297a3a5b73ff6d1337d2d5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87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85786" y="0"/>
            <a:ext cx="7715304" cy="850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Bookman Old Style" pitchFamily="18" charset="0"/>
                <a:ea typeface="+mj-ea"/>
                <a:cs typeface="Times New Roman" pitchFamily="18" charset="0"/>
              </a:rPr>
              <a:t>«Назови одним словом» </a:t>
            </a:r>
          </a:p>
        </p:txBody>
      </p:sp>
      <p:pic>
        <p:nvPicPr>
          <p:cNvPr id="6" name="Picture 15" descr="http://www.coollady.ru/pic/0004/057/05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250" y="1735138"/>
            <a:ext cx="273685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Picture 6" descr="C:\Users\Best\Desktop\посуда\22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86100" y="2381250"/>
            <a:ext cx="3298825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9" descr="C:\Users\Best\Desktop\посуда\post-2-13158644894204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9925" y="1341438"/>
            <a:ext cx="2592388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9" name="Picture 3" descr="C:\Users\Best\Desktop\посуда\ab6f2abbf4d10b5546c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86525" y="1341438"/>
            <a:ext cx="2112963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Picture 5" descr="C:\Users\Best\Desktop\посуда\1.pn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343400"/>
            <a:ext cx="276225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1" name="Picture 17" descr="http://img-fotki.yandex.ru/get/4812/47407354.272/0_8e5b6_21c0944_orig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6537203">
            <a:off x="3609976" y="4629150"/>
            <a:ext cx="25527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Picture 7" descr="C:\Users\Best\Desktop\посуда\shop_items_catalog_image2366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86100" y="3992563"/>
            <a:ext cx="2654300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3" name="Picture 2" descr="C:\Users\Best\Desktop\посуда\L C Indiv cass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37288" y="3767138"/>
            <a:ext cx="2857500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4" name="Прямоугольник 13"/>
          <p:cNvSpPr/>
          <p:nvPr/>
        </p:nvSpPr>
        <p:spPr>
          <a:xfrm>
            <a:off x="1857356" y="3857628"/>
            <a:ext cx="21884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Посуда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3" descr="http://buziza.ru/g/27/zelenaya_abstrakciya_multikolor_2560x1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1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115888"/>
            <a:ext cx="7210425" cy="9366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«Четвёртый лишний»</a:t>
            </a:r>
            <a:endParaRPr lang="ru-RU" sz="4000" dirty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Best\Desktop\посуда\02272.jpg">
            <a:hlinkClick r:id="rId3" action="ppaction://hlinksldjump">
              <a:snd r:embed="rId4" name="voltage.wav"/>
            </a:hlinkClick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5413" y="11938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Users\Best\Desktop\посуда\05с1250.jpg">
            <a:hlinkClick r:id="rId3" action="ppaction://hlinksldjump">
              <a:snd r:embed="rId4" name="voltage.wav"/>
            </a:hlinkClick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1195388"/>
            <a:ext cx="127635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C:\Users\Best\Desktop\посуда\GAM16104.jpg">
            <a:hlinkClick r:id="rId3" action="ppaction://hlinksldjump">
              <a:snd r:embed="rId4" name="voltage.wav"/>
            </a:hlinkClick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9750" y="11938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C:\Users\Best\Desktop\посуда\2808.jpg">
            <a:hlinkClick r:id="rId8" action="ppaction://hlinksldjump">
              <a:snd r:embed="rId9" name="chimes.wav"/>
            </a:hlinkClick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59338" y="1198563"/>
            <a:ext cx="197167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2852738"/>
            <a:ext cx="9144000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4" name="Picture 6" descr="C:\Users\Best\Desktop\посуда\cast_iron_dishes__6.jpg">
            <a:hlinkClick r:id="rId3" action="ppaction://hlinksldjump">
              <a:snd r:embed="rId4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95513" y="3014663"/>
            <a:ext cx="1906587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C:\Users\Best\Desktop\посуда\9c8db2ebf750.jpg">
            <a:hlinkClick r:id="rId3" action="ppaction://hlinksldjump">
              <a:snd r:embed="rId4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948488" y="3032125"/>
            <a:ext cx="188912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C:\Users\Best\Desktop\посуда\13_big_1190396785_350x350.jpg">
            <a:hlinkClick r:id="rId3" action="ppaction://hlinksldjump">
              <a:snd r:embed="rId4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72000" y="3014663"/>
            <a:ext cx="1906588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C:\Users\Best\Desktop\посуда\7249033.jpg">
            <a:hlinkClick r:id="rId8" action="ppaction://hlinksldjump">
              <a:snd r:embed="rId9" name="chimes.wav"/>
            </a:hlinkClick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50825" y="2997200"/>
            <a:ext cx="1430338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5013325"/>
            <a:ext cx="9144000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9" name="Picture 11" descr="C:\Users\Best\Desktop\посуда\29772931_5593.jpg">
            <a:hlinkClick r:id="rId3" action="ppaction://hlinksldjump">
              <a:snd r:embed="rId4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959600" y="5178425"/>
            <a:ext cx="148907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 descr="C:\Users\Best\Desktop\посуда\ist2_2890967_spoon.jpg">
            <a:hlinkClick r:id="rId3" action="ppaction://hlinksldjump">
              <a:snd r:embed="rId4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621213" y="5143500"/>
            <a:ext cx="18573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3" descr="C:\Users\Best\Desktop\посуда\1117.jpg">
            <a:hlinkClick r:id="rId3" action="ppaction://hlinksldjump">
              <a:snd r:embed="rId4" name="voltage.wav"/>
            </a:hlinkClick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50825" y="51435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4" descr="C:\Users\Best\Desktop\посуда\144-0010-01.jpg">
            <a:hlinkClick r:id="rId8" action="ppaction://hlinksldjump">
              <a:snd r:embed="rId9" name="chimes.wav"/>
            </a:hlinkClick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154238" y="5124450"/>
            <a:ext cx="2006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153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«Четвёртый лишний»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113_Logoped</cp:lastModifiedBy>
  <cp:revision>164</cp:revision>
  <dcterms:created xsi:type="dcterms:W3CDTF">2017-12-13T07:13:00Z</dcterms:created>
  <dcterms:modified xsi:type="dcterms:W3CDTF">2021-11-02T07:12:19Z</dcterms:modified>
</cp:coreProperties>
</file>