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8" r:id="rId4"/>
    <p:sldId id="274" r:id="rId5"/>
    <p:sldId id="286" r:id="rId6"/>
    <p:sldId id="291" r:id="rId7"/>
    <p:sldId id="287" r:id="rId8"/>
    <p:sldId id="288" r:id="rId9"/>
    <p:sldId id="270" r:id="rId10"/>
    <p:sldId id="290" r:id="rId11"/>
    <p:sldId id="269" r:id="rId12"/>
    <p:sldId id="271" r:id="rId13"/>
    <p:sldId id="272" r:id="rId14"/>
    <p:sldId id="273" r:id="rId15"/>
    <p:sldId id="292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64" r:id="rId26"/>
    <p:sldId id="257" r:id="rId27"/>
    <p:sldId id="258" r:id="rId28"/>
    <p:sldId id="259" r:id="rId29"/>
    <p:sldId id="260" r:id="rId30"/>
    <p:sldId id="261" r:id="rId31"/>
    <p:sldId id="262" r:id="rId32"/>
    <p:sldId id="263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7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55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03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3400" b="1" spc="-101">
                <a:solidFill>
                  <a:srgbClr val="EEEEEE"/>
                </a:solidFill>
              </a:rPr>
              <a:t>Текст заголовка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Уровень текста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Уровень текста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Уровень текста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Уровень текста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EEEEEE"/>
                </a:solidFill>
              </a:rPr>
              <a:t>Уровень текста 5</a:t>
            </a:r>
          </a:p>
        </p:txBody>
      </p:sp>
    </p:spTree>
    <p:extLst>
      <p:ext uri="{BB962C8B-B14F-4D97-AF65-F5344CB8AC3E}">
        <p14:creationId xmlns:p14="http://schemas.microsoft.com/office/powerpoint/2010/main" val="112602462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86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93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00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49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3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32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63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6D205-B9F9-4642-91BB-1B5E529A4D8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27410-947D-4899-ACC3-25E844EBB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131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moeobrazovanie.ru/professions_inkassator.html" TargetMode="External"/><Relationship Id="rId13" Type="http://schemas.openxmlformats.org/officeDocument/2006/relationships/hyperlink" Target="https://moeobrazovanie.ru/professions_tokar.html" TargetMode="External"/><Relationship Id="rId3" Type="http://schemas.openxmlformats.org/officeDocument/2006/relationships/hyperlink" Target="http://azps.ru/porientation/po/avtomehanik.html" TargetMode="External"/><Relationship Id="rId7" Type="http://schemas.openxmlformats.org/officeDocument/2006/relationships/hyperlink" Target="https://moeobrazovanie.ru/professions_zvukorezhisser.html" TargetMode="External"/><Relationship Id="rId12" Type="http://schemas.openxmlformats.org/officeDocument/2006/relationships/hyperlink" Target="https://moeobrazovanie.ru/professions_pedagog.html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moeobrazovanie.ru/professions_etnograf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oeobrazovanie.ru/professions_diplomat.html" TargetMode="External"/><Relationship Id="rId11" Type="http://schemas.openxmlformats.org/officeDocument/2006/relationships/hyperlink" Target="https://moeobrazovanie.ru/professions_menedzher.html" TargetMode="External"/><Relationship Id="rId5" Type="http://schemas.openxmlformats.org/officeDocument/2006/relationships/hyperlink" Target="http://azps.ru/porientation/po/veterinar.html" TargetMode="External"/><Relationship Id="rId15" Type="http://schemas.openxmlformats.org/officeDocument/2006/relationships/hyperlink" Target="https://moeobrazovanie.ru/professions_shokolate.html" TargetMode="External"/><Relationship Id="rId10" Type="http://schemas.openxmlformats.org/officeDocument/2006/relationships/hyperlink" Target="https://moeobrazovanie.ru/professions_logist.html" TargetMode="External"/><Relationship Id="rId4" Type="http://schemas.openxmlformats.org/officeDocument/2006/relationships/hyperlink" Target="http://azps.ru/porientation/po/pohg.html" TargetMode="External"/><Relationship Id="rId9" Type="http://schemas.openxmlformats.org/officeDocument/2006/relationships/hyperlink" Target="https://moeobrazovanie.ru/professions_kurier.html" TargetMode="External"/><Relationship Id="rId14" Type="http://schemas.openxmlformats.org/officeDocument/2006/relationships/hyperlink" Target="https://moeobrazovanie.ru/professions_fermer.html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96944" cy="1008112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     </a:t>
            </a:r>
            <a:br>
              <a:rPr lang="ru-RU" dirty="0"/>
            </a:br>
            <a:r>
              <a:rPr lang="ru-RU" sz="1400" b="1" i="1" cap="small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i="1" cap="small" spc="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детский сад № 58 «Снежок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6109" y="1284784"/>
            <a:ext cx="8352928" cy="4464496"/>
          </a:xfrm>
        </p:spPr>
        <p:txBody>
          <a:bodyPr>
            <a:normAutofit fontScale="40000" lnSpcReduction="20000"/>
          </a:bodyPr>
          <a:lstStyle/>
          <a:p>
            <a:r>
              <a:rPr lang="ru-RU" sz="7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</a:t>
            </a:r>
            <a:endParaRPr lang="ru-RU" sz="7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«Пути формирования финансовой             грамотности дошкольников в соответствии с ФГОС ДО</a:t>
            </a:r>
            <a:r>
              <a:rPr lang="ru-RU" sz="8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11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подготовила</a:t>
            </a:r>
            <a:endParaRPr lang="ru-RU" sz="6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Филимонова О.В.</a:t>
            </a:r>
            <a:endParaRPr lang="ru-RU" sz="6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6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xfrm>
            <a:off x="1587040" y="188640"/>
            <a:ext cx="7017408" cy="61926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Имеются возрастные особенности детей, связанные с недостаточной устойчивостью и произвольностью внимания, преимущественно непроизвольным развитием памяти, преобладанием наглядно-образного типа мышления.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Недостаточно сформирована познавательная мотивация. Дидактическая игра во многом способствует преодолению трудностей.</a:t>
            </a:r>
          </a:p>
          <a:p>
            <a:pPr lvl="0" algn="just"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endParaRPr sz="2400" dirty="0">
              <a:solidFill>
                <a:srgbClr val="EEEEEE"/>
              </a:solidFill>
            </a:endParaRPr>
          </a:p>
        </p:txBody>
      </p:sp>
      <p:pic>
        <p:nvPicPr>
          <p:cNvPr id="63" name="Без заголовка1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4058" y="332656"/>
            <a:ext cx="1292982" cy="15054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9157610"/>
      </p:ext>
    </p:extLst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по финансовой грамотности в ДОУ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916832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«Денежный поток»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развивать у детей представление о деньгах; навыки эффективного управления личными деньгами; интерес к получению и дальнейшему углублению финансовых знаний, что поможет добиться успеха во взрослой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542097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2564904"/>
            <a:ext cx="62780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 моей семьи»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расширять знания детей о составляющих семейного бюджета: зарплата, стипендия, пенсия; формировать основы экономической культуры дошкольников; воспитывать уважение к людям труда.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- беседа на тему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«Хочу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надо»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познакомить с экономической концепцией понятий «хочу» и «надо»; дети должны уяснить различия между «хочу» и «надо»; узнать, что такое </a:t>
            </a: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потребности, многообразие потребностей.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161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40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«Туристы»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подбирать жизненно необходимые предметы в определенных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ситуациях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924944"/>
            <a:ext cx="58825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«Разложите товар»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учить детей классифицировать предметы по общим признакам; закреплять знания малышей о разновидности торговых объектов.</a:t>
            </a:r>
          </a:p>
          <a:p>
            <a:pPr algn="just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850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«Услуги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товары»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сведения о том, что такое услуги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товары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показать, что они встречаются не только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реальной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жизни, но и в сказках. Воспитывать уважение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любой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717032"/>
            <a:ext cx="62780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«Размен»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научить считать деньги.</a:t>
            </a:r>
          </a:p>
        </p:txBody>
      </p:sp>
    </p:spTree>
    <p:extLst>
      <p:ext uri="{BB962C8B-B14F-4D97-AF65-F5344CB8AC3E}">
        <p14:creationId xmlns:p14="http://schemas.microsoft.com/office/powerpoint/2010/main" val="2989850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ИГРА </a:t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«ФИНАНСЫ»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45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060" y="404664"/>
            <a:ext cx="77513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«КТО ПОСЛЕДНИЙ?»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книги, фильмы, мультфильмы, способствующие развитию финансовой грамотности дошкольников.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70773" y="2924944"/>
            <a:ext cx="5400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Буратино,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Бременские музыканты, Ослиные уши, Сказка о золотой рыбке, Сказка о попе и его работнике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Золушка, Морозко, Цветик –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Конек – Горбунок, Огниво, Кот в сапогах, </a:t>
            </a:r>
            <a:r>
              <a:rPr lang="ru-RU" sz="2600" b="1" i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Фиксики</a:t>
            </a:r>
            <a:r>
              <a:rPr lang="ru-RU" sz="26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Копилка, Сказка о золотом петушке, Фунтик и т.д.</a:t>
            </a:r>
            <a:endParaRPr lang="ru-RU" sz="2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3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34022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«У КОГО БОЛЬШЕ»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способствующие развитию экономических знаний 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2626463"/>
            <a:ext cx="58681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«Семья», 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Дочки-матери» «Столовая», «Кафе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«Поликлиника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Больница», «Скорая помощь», «Школа», «Парикмахерская», «Салон красоты», «Железная дорога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Космос», «Пароход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Зоопарк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«Аптека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Ветеринарная лечебница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 движение», «Водители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«Магазин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Гости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рождения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Почта</a:t>
            </a:r>
            <a:r>
              <a:rPr lang="ru-RU" sz="2400" b="1" i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b="1" i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Ателье», «Монополии»</a:t>
            </a:r>
          </a:p>
        </p:txBody>
      </p:sp>
    </p:spTree>
    <p:extLst>
      <p:ext uri="{BB962C8B-B14F-4D97-AF65-F5344CB8AC3E}">
        <p14:creationId xmlns:p14="http://schemas.microsoft.com/office/powerpoint/2010/main" val="223598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476672"/>
            <a:ext cx="61206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« А У НАС…ПОСЛОВИЦЫ И ПОГОВОРКИ»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труде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работе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Кончил дело –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Терпенье и труд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кормит, а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деньгах, цене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– не люди, лишними</a:t>
            </a:r>
            <a:r>
              <a:rPr lang="ru-RU" sz="2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 не живет без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Получишь доход – явится и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купле-продаже, товаре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товар на полке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что спрос, на то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Кота в мешке покупать 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274450"/>
            <a:ext cx="52920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бережливости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Бережливость лучше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Бережливая вещь два века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 человека не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лени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Леность наводит на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Лень до добра не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добре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Доброго держись, а от худого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дело само себя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4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904656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финансовой грамотности педагогов.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Расширить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значении финансовой грамотности; актуализировать и расширить знания педагогов в области экономики и финансовой грамотности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Развить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к самостоятельному получению знаний, самосовершенствованию, саморазвитию. Развивать речь, мышление, память, коммуникативные навыки, творческие способности; умение работать в коллективе;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Развить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правильно анализировать и своевременно использовать опыт окружающих в финансовой сфере. Создать положительный образ финансово грамотного человека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31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404664"/>
            <a:ext cx="547260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жадности и зависти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одну лапу всего не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чужой лодке всегда больше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 завидущие, руки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Жадность – что река: чем дальше, тем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себе, ни </a:t>
            </a: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83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1753" y="476672"/>
            <a:ext cx="6804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  «ВАЛЮТА СТРАН МИРА»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index.minfin.com.ua/minfin/reference/currency/sign/img/btc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113090" y="1556792"/>
            <a:ext cx="90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$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476867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611560" y="4581128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Биткойн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Доллар Евро   Фунт Стерлингов Иена Юань Рубль Шекель Рупия Тугрик Франк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â¬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920" y="1476869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Â£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229" y="1476867"/>
            <a:ext cx="936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Â¥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12" y="1476867"/>
            <a:ext cx="1260729" cy="982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Â¥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002" y="1459036"/>
            <a:ext cx="1260729" cy="982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â½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788" y="2996952"/>
            <a:ext cx="1126604" cy="1054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âª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659" y="2996952"/>
            <a:ext cx="910580" cy="910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â¨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914" y="3045718"/>
            <a:ext cx="866315" cy="861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â®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045" y="3073774"/>
            <a:ext cx="1060124" cy="833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â£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286" y="3103090"/>
            <a:ext cx="1063026" cy="8044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602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76672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ПОДВИЖНАЯ ИГРА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«ВЫБОР ПРОФЕССИИ»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ловкость, скорость реакций, умение бросать и ловить мяч, быстро реагировать и отвечать на вопросы. Оборудование: резиновый мяч.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2636912"/>
            <a:ext cx="5760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Автомеханик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Бухгалтер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Ветеринар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Геронтолог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Дипломат</a:t>
            </a:r>
            <a:r>
              <a:rPr lang="ru-RU" sz="24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Звукорежиссер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Инкассатор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Курьер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Логист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Менеджер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Педагог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Токарь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Фермер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Шоколатье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Этнограф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61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260648"/>
            <a:ext cx="64807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  ФИЗКУЛЬТМИНУТКА  «БУДЕМ ДЕНЕЖКИ СЧИТАТЬ»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два, три, четыре, пять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шагаем на месте)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денежки считать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сжимаем и разжимаем пальцы рук)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 два оплатим дом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в кулак, отгибаем мизинец и безымянный)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Дом, в котором мы живём.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монетка – одежду купить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отгибаем средний палец)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четвёртую монетку купим есть и пить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(отгибаем указательный палец)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а пятую пока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(шевелим большим пальцем)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Спрячем на донышке кошелька!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(спрятать большой палец в кулак, согнув все пальцы).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2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692696"/>
            <a:ext cx="55446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«АНАГРАММЫ»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СИПЕНЯ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ЛАКМЕРА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ПАРТАЛАЗ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ОВОДРОГ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КАНОЭКОМИ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КАБН </a:t>
            </a:r>
          </a:p>
        </p:txBody>
      </p:sp>
    </p:spTree>
    <p:extLst>
      <p:ext uri="{BB962C8B-B14F-4D97-AF65-F5344CB8AC3E}">
        <p14:creationId xmlns:p14="http://schemas.microsoft.com/office/powerpoint/2010/main" val="105773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0929"/>
            <a:ext cx="864096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47664" y="620688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10. «Кроссворд»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04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55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823082"/>
              </p:ext>
            </p:extLst>
          </p:nvPr>
        </p:nvGraphicFramePr>
        <p:xfrm>
          <a:off x="395536" y="2060847"/>
          <a:ext cx="842493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31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55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005033"/>
              </p:ext>
            </p:extLst>
          </p:nvPr>
        </p:nvGraphicFramePr>
        <p:xfrm>
          <a:off x="323530" y="2060848"/>
          <a:ext cx="8496945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4514"/>
              </p:ext>
            </p:extLst>
          </p:nvPr>
        </p:nvGraphicFramePr>
        <p:xfrm>
          <a:off x="971600" y="908721"/>
          <a:ext cx="720080" cy="498219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27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55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585236"/>
              </p:ext>
            </p:extLst>
          </p:nvPr>
        </p:nvGraphicFramePr>
        <p:xfrm>
          <a:off x="323530" y="2060848"/>
          <a:ext cx="8496945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233152"/>
              </p:ext>
            </p:extLst>
          </p:nvPr>
        </p:nvGraphicFramePr>
        <p:xfrm>
          <a:off x="971600" y="908721"/>
          <a:ext cx="720080" cy="498219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042258"/>
              </p:ext>
            </p:extLst>
          </p:nvPr>
        </p:nvGraphicFramePr>
        <p:xfrm>
          <a:off x="2267744" y="1988840"/>
          <a:ext cx="720080" cy="33214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4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55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20498"/>
              </p:ext>
            </p:extLst>
          </p:nvPr>
        </p:nvGraphicFramePr>
        <p:xfrm>
          <a:off x="323530" y="2060848"/>
          <a:ext cx="8496945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162514"/>
              </p:ext>
            </p:extLst>
          </p:nvPr>
        </p:nvGraphicFramePr>
        <p:xfrm>
          <a:off x="971600" y="908721"/>
          <a:ext cx="720080" cy="498219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527696"/>
              </p:ext>
            </p:extLst>
          </p:nvPr>
        </p:nvGraphicFramePr>
        <p:xfrm>
          <a:off x="2267744" y="1988840"/>
          <a:ext cx="720080" cy="33214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859646"/>
              </p:ext>
            </p:extLst>
          </p:nvPr>
        </p:nvGraphicFramePr>
        <p:xfrm>
          <a:off x="3563889" y="980728"/>
          <a:ext cx="720080" cy="266429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Т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84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4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49833">
              <a:defRPr sz="4928" spc="-98"/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lang="ru-RU"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</a:t>
            </a:r>
            <a:r>
              <a:rPr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928" b="1" i="1" spc="-9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928" b="1" i="1" spc="-9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</a:t>
            </a:r>
            <a:r>
              <a:rPr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любая </a:t>
            </a:r>
            <a:r>
              <a:rPr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4928" b="1" i="1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лучше неграмотности</a:t>
            </a:r>
            <a:r>
              <a:rPr lang="ru-RU" dirty="0"/>
              <a:t/>
            </a:r>
            <a:br>
              <a:rPr lang="ru-RU" dirty="0"/>
            </a:br>
            <a:endParaRPr sz="4928" b="1" spc="-98" dirty="0">
              <a:solidFill>
                <a:srgbClr val="EEEEEE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Без заголовка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3650" y="3284984"/>
            <a:ext cx="2705101" cy="31496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431574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55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048768"/>
              </p:ext>
            </p:extLst>
          </p:nvPr>
        </p:nvGraphicFramePr>
        <p:xfrm>
          <a:off x="323530" y="2060848"/>
          <a:ext cx="8496945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139566"/>
              </p:ext>
            </p:extLst>
          </p:nvPr>
        </p:nvGraphicFramePr>
        <p:xfrm>
          <a:off x="971600" y="908721"/>
          <a:ext cx="720080" cy="498219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254318"/>
              </p:ext>
            </p:extLst>
          </p:nvPr>
        </p:nvGraphicFramePr>
        <p:xfrm>
          <a:off x="2267744" y="1988840"/>
          <a:ext cx="720080" cy="33214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211371"/>
              </p:ext>
            </p:extLst>
          </p:nvPr>
        </p:nvGraphicFramePr>
        <p:xfrm>
          <a:off x="3563887" y="980728"/>
          <a:ext cx="720081" cy="266429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Т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402548"/>
              </p:ext>
            </p:extLst>
          </p:nvPr>
        </p:nvGraphicFramePr>
        <p:xfrm>
          <a:off x="4860032" y="980728"/>
          <a:ext cx="720081" cy="319601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Д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87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55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358531"/>
              </p:ext>
            </p:extLst>
          </p:nvPr>
        </p:nvGraphicFramePr>
        <p:xfrm>
          <a:off x="323530" y="2060848"/>
          <a:ext cx="8496945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740636"/>
              </p:ext>
            </p:extLst>
          </p:nvPr>
        </p:nvGraphicFramePr>
        <p:xfrm>
          <a:off x="971600" y="908721"/>
          <a:ext cx="720080" cy="498219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66982"/>
              </p:ext>
            </p:extLst>
          </p:nvPr>
        </p:nvGraphicFramePr>
        <p:xfrm>
          <a:off x="2267744" y="1988840"/>
          <a:ext cx="720080" cy="33214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639913"/>
              </p:ext>
            </p:extLst>
          </p:nvPr>
        </p:nvGraphicFramePr>
        <p:xfrm>
          <a:off x="3563887" y="980728"/>
          <a:ext cx="720081" cy="266429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Т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816721"/>
              </p:ext>
            </p:extLst>
          </p:nvPr>
        </p:nvGraphicFramePr>
        <p:xfrm>
          <a:off x="4860032" y="980728"/>
          <a:ext cx="720081" cy="319601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Д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215606"/>
              </p:ext>
            </p:extLst>
          </p:nvPr>
        </p:nvGraphicFramePr>
        <p:xfrm>
          <a:off x="6156176" y="980728"/>
          <a:ext cx="720081" cy="42594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   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ed-kopilka.ru/images/ris2(18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555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358531"/>
              </p:ext>
            </p:extLst>
          </p:nvPr>
        </p:nvGraphicFramePr>
        <p:xfrm>
          <a:off x="323530" y="2060848"/>
          <a:ext cx="8496945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36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91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740636"/>
              </p:ext>
            </p:extLst>
          </p:nvPr>
        </p:nvGraphicFramePr>
        <p:xfrm>
          <a:off x="971600" y="908721"/>
          <a:ext cx="720080" cy="498219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66982"/>
              </p:ext>
            </p:extLst>
          </p:nvPr>
        </p:nvGraphicFramePr>
        <p:xfrm>
          <a:off x="2267744" y="1988840"/>
          <a:ext cx="720080" cy="33214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3577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5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361616"/>
              </p:ext>
            </p:extLst>
          </p:nvPr>
        </p:nvGraphicFramePr>
        <p:xfrm>
          <a:off x="3563888" y="980728"/>
          <a:ext cx="720080" cy="266429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Т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816721"/>
              </p:ext>
            </p:extLst>
          </p:nvPr>
        </p:nvGraphicFramePr>
        <p:xfrm>
          <a:off x="4860032" y="980728"/>
          <a:ext cx="720081" cy="319601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Д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04160"/>
              </p:ext>
            </p:extLst>
          </p:nvPr>
        </p:nvGraphicFramePr>
        <p:xfrm>
          <a:off x="6156176" y="980728"/>
          <a:ext cx="720081" cy="425946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7408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   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172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178847"/>
              </p:ext>
            </p:extLst>
          </p:nvPr>
        </p:nvGraphicFramePr>
        <p:xfrm>
          <a:off x="7524328" y="404663"/>
          <a:ext cx="648073" cy="329198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648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5"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Б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68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68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812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568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50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xfrm>
            <a:off x="1427855" y="491133"/>
            <a:ext cx="7358063" cy="1339453"/>
          </a:xfrm>
          <a:prstGeom prst="rect">
            <a:avLst/>
          </a:prstGeom>
        </p:spPr>
        <p:txBody>
          <a:bodyPr/>
          <a:lstStyle/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3400" b="1" spc="-101" dirty="0" err="1">
                <a:solidFill>
                  <a:srgbClr val="C00000"/>
                </a:solidFill>
              </a:rPr>
              <a:t>Золотые</a:t>
            </a:r>
            <a:r>
              <a:rPr sz="3400" b="1" spc="-101" dirty="0">
                <a:solidFill>
                  <a:srgbClr val="C00000"/>
                </a:solidFill>
              </a:rPr>
              <a:t> </a:t>
            </a:r>
            <a:r>
              <a:rPr sz="3400" b="1" spc="-101" dirty="0" err="1">
                <a:solidFill>
                  <a:srgbClr val="C00000"/>
                </a:solidFill>
              </a:rPr>
              <a:t>правила</a:t>
            </a:r>
            <a:r>
              <a:rPr sz="3400" b="1" spc="-101" dirty="0">
                <a:solidFill>
                  <a:srgbClr val="C00000"/>
                </a:solidFill>
              </a:rPr>
              <a:t> </a:t>
            </a:r>
            <a:r>
              <a:rPr sz="3400" b="1" spc="-101" dirty="0" err="1">
                <a:solidFill>
                  <a:srgbClr val="C00000"/>
                </a:solidFill>
              </a:rPr>
              <a:t>финансовой</a:t>
            </a:r>
            <a:r>
              <a:rPr sz="3400" b="1" spc="-101" dirty="0">
                <a:solidFill>
                  <a:srgbClr val="C00000"/>
                </a:solidFill>
              </a:rPr>
              <a:t> </a:t>
            </a:r>
            <a:r>
              <a:rPr sz="3400" b="1" spc="-101" dirty="0" err="1">
                <a:solidFill>
                  <a:srgbClr val="C00000"/>
                </a:solidFill>
              </a:rPr>
              <a:t>грамотности</a:t>
            </a:r>
            <a:endParaRPr sz="3400" b="1" spc="-101" dirty="0">
              <a:solidFill>
                <a:srgbClr val="C00000"/>
              </a:solidFill>
            </a:endParaRPr>
          </a:p>
        </p:txBody>
      </p:sp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xfrm>
            <a:off x="568217" y="1948121"/>
            <a:ext cx="8205873" cy="4018360"/>
          </a:xfrm>
          <a:prstGeom prst="rect">
            <a:avLst/>
          </a:prstGeom>
        </p:spPr>
        <p:txBody>
          <a:bodyPr/>
          <a:lstStyle/>
          <a:p>
            <a:pPr marL="323779" indent="-323779" algn="just" defTabSz="303956">
              <a:spcBef>
                <a:spcPts val="2180"/>
              </a:spcBef>
              <a:defRPr sz="1800">
                <a:solidFill>
                  <a:srgbClr val="000000"/>
                </a:solidFill>
              </a:defRPr>
            </a:pPr>
            <a:r>
              <a:rPr sz="1800" dirty="0" err="1">
                <a:solidFill>
                  <a:srgbClr val="002060"/>
                </a:solidFill>
              </a:rPr>
              <a:t>Зарабатывайте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больше</a:t>
            </a:r>
            <a:r>
              <a:rPr sz="1800" dirty="0">
                <a:solidFill>
                  <a:srgbClr val="002060"/>
                </a:solidFill>
              </a:rPr>
              <a:t>, а </a:t>
            </a:r>
            <a:r>
              <a:rPr sz="1800" dirty="0" err="1">
                <a:solidFill>
                  <a:srgbClr val="002060"/>
                </a:solidFill>
              </a:rPr>
              <a:t>тратьте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меньше</a:t>
            </a:r>
            <a:r>
              <a:rPr sz="1800" dirty="0">
                <a:solidFill>
                  <a:srgbClr val="002060"/>
                </a:solidFill>
              </a:rPr>
              <a:t>.</a:t>
            </a:r>
          </a:p>
          <a:p>
            <a:pPr marL="323779" indent="-323779" algn="just" defTabSz="303956">
              <a:spcBef>
                <a:spcPts val="2180"/>
              </a:spcBef>
              <a:defRPr sz="1800">
                <a:solidFill>
                  <a:srgbClr val="000000"/>
                </a:solidFill>
              </a:defRPr>
            </a:pPr>
            <a:r>
              <a:rPr sz="1800" dirty="0" err="1">
                <a:solidFill>
                  <a:srgbClr val="002060"/>
                </a:solidFill>
              </a:rPr>
              <a:t>Ставьте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перед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собой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реальные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цели</a:t>
            </a:r>
            <a:r>
              <a:rPr sz="1800" dirty="0">
                <a:solidFill>
                  <a:srgbClr val="002060"/>
                </a:solidFill>
              </a:rPr>
              <a:t> и </a:t>
            </a:r>
            <a:r>
              <a:rPr sz="1800" dirty="0" err="1">
                <a:solidFill>
                  <a:srgbClr val="002060"/>
                </a:solidFill>
              </a:rPr>
              <a:t>сроки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исполнения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своего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желания</a:t>
            </a:r>
            <a:r>
              <a:rPr sz="1800" dirty="0">
                <a:solidFill>
                  <a:srgbClr val="002060"/>
                </a:solidFill>
              </a:rPr>
              <a:t>.</a:t>
            </a:r>
          </a:p>
          <a:p>
            <a:pPr marL="323779" indent="-323779" algn="just" defTabSz="303956">
              <a:spcBef>
                <a:spcPts val="2180"/>
              </a:spcBef>
              <a:defRPr sz="1800">
                <a:solidFill>
                  <a:srgbClr val="000000"/>
                </a:solidFill>
              </a:defRPr>
            </a:pPr>
            <a:r>
              <a:rPr sz="1800" dirty="0" err="1">
                <a:solidFill>
                  <a:srgbClr val="002060"/>
                </a:solidFill>
              </a:rPr>
              <a:t>Создавайте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финансовые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накопления</a:t>
            </a:r>
            <a:r>
              <a:rPr sz="1800" dirty="0">
                <a:solidFill>
                  <a:srgbClr val="002060"/>
                </a:solidFill>
              </a:rPr>
              <a:t> («</a:t>
            </a:r>
            <a:r>
              <a:rPr sz="1800" dirty="0" err="1">
                <a:solidFill>
                  <a:srgbClr val="002060"/>
                </a:solidFill>
              </a:rPr>
              <a:t>подушки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безопасности</a:t>
            </a:r>
            <a:r>
              <a:rPr sz="1800" dirty="0">
                <a:solidFill>
                  <a:srgbClr val="002060"/>
                </a:solidFill>
              </a:rPr>
              <a:t>») </a:t>
            </a:r>
          </a:p>
          <a:p>
            <a:pPr marL="323779" indent="-323779" algn="just" defTabSz="303956">
              <a:spcBef>
                <a:spcPts val="2180"/>
              </a:spcBef>
              <a:defRPr sz="1800">
                <a:solidFill>
                  <a:srgbClr val="000000"/>
                </a:solidFill>
              </a:defRPr>
            </a:pPr>
            <a:r>
              <a:rPr sz="1800" dirty="0" err="1">
                <a:solidFill>
                  <a:srgbClr val="002060"/>
                </a:solidFill>
              </a:rPr>
              <a:t>Снижайте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финансовые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риски</a:t>
            </a:r>
            <a:r>
              <a:rPr sz="1800" dirty="0">
                <a:solidFill>
                  <a:srgbClr val="002060"/>
                </a:solidFill>
              </a:rPr>
              <a:t> и </a:t>
            </a:r>
            <a:r>
              <a:rPr sz="1800" dirty="0" err="1">
                <a:solidFill>
                  <a:srgbClr val="002060"/>
                </a:solidFill>
              </a:rPr>
              <a:t>не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берите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денег</a:t>
            </a:r>
            <a:r>
              <a:rPr sz="1800" dirty="0">
                <a:solidFill>
                  <a:srgbClr val="002060"/>
                </a:solidFill>
              </a:rPr>
              <a:t> в </a:t>
            </a:r>
            <a:r>
              <a:rPr sz="1800" dirty="0" err="1">
                <a:solidFill>
                  <a:srgbClr val="002060"/>
                </a:solidFill>
              </a:rPr>
              <a:t>долг</a:t>
            </a:r>
            <a:r>
              <a:rPr sz="1800" dirty="0">
                <a:solidFill>
                  <a:srgbClr val="002060"/>
                </a:solidFill>
              </a:rPr>
              <a:t> (в </a:t>
            </a:r>
            <a:r>
              <a:rPr sz="1800" dirty="0" err="1">
                <a:solidFill>
                  <a:srgbClr val="002060"/>
                </a:solidFill>
              </a:rPr>
              <a:t>кредит</a:t>
            </a:r>
            <a:r>
              <a:rPr sz="1800" dirty="0">
                <a:solidFill>
                  <a:srgbClr val="002060"/>
                </a:solidFill>
              </a:rPr>
              <a:t>)</a:t>
            </a:r>
          </a:p>
          <a:p>
            <a:pPr marL="323779" indent="-323779" algn="just" defTabSz="303956">
              <a:spcBef>
                <a:spcPts val="2180"/>
              </a:spcBef>
              <a:defRPr sz="1800">
                <a:solidFill>
                  <a:srgbClr val="000000"/>
                </a:solidFill>
              </a:defRPr>
            </a:pPr>
            <a:r>
              <a:rPr sz="1800" dirty="0" err="1">
                <a:solidFill>
                  <a:srgbClr val="002060"/>
                </a:solidFill>
              </a:rPr>
              <a:t>Снижайте</a:t>
            </a:r>
            <a:r>
              <a:rPr sz="1800" dirty="0">
                <a:solidFill>
                  <a:srgbClr val="002060"/>
                </a:solidFill>
              </a:rPr>
              <a:t> свои </a:t>
            </a:r>
            <a:r>
              <a:rPr sz="1800" dirty="0" err="1">
                <a:solidFill>
                  <a:srgbClr val="002060"/>
                </a:solidFill>
              </a:rPr>
              <a:t>расходы</a:t>
            </a:r>
            <a:r>
              <a:rPr sz="1800" dirty="0">
                <a:solidFill>
                  <a:srgbClr val="002060"/>
                </a:solidFill>
              </a:rPr>
              <a:t> и </a:t>
            </a:r>
            <a:r>
              <a:rPr sz="1800" dirty="0" err="1">
                <a:solidFill>
                  <a:srgbClr val="002060"/>
                </a:solidFill>
              </a:rPr>
              <a:t>увеличивайте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доходы</a:t>
            </a:r>
            <a:endParaRPr sz="1800" dirty="0">
              <a:solidFill>
                <a:srgbClr val="002060"/>
              </a:solidFill>
            </a:endParaRPr>
          </a:p>
          <a:p>
            <a:pPr marL="323779" indent="-323779" algn="just" defTabSz="303956">
              <a:spcBef>
                <a:spcPts val="2180"/>
              </a:spcBef>
              <a:defRPr sz="1800">
                <a:solidFill>
                  <a:srgbClr val="000000"/>
                </a:solidFill>
              </a:defRPr>
            </a:pPr>
            <a:r>
              <a:rPr sz="1800" dirty="0" err="1">
                <a:solidFill>
                  <a:srgbClr val="002060"/>
                </a:solidFill>
              </a:rPr>
              <a:t>Контролируйте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выполнение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своего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финансового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плана</a:t>
            </a:r>
            <a:r>
              <a:rPr sz="1800" dirty="0">
                <a:solidFill>
                  <a:srgbClr val="002060"/>
                </a:solidFill>
              </a:rPr>
              <a:t>, </a:t>
            </a:r>
            <a:r>
              <a:rPr sz="1800" dirty="0" err="1">
                <a:solidFill>
                  <a:srgbClr val="002060"/>
                </a:solidFill>
              </a:rPr>
              <a:t>корректируйте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его</a:t>
            </a:r>
            <a:r>
              <a:rPr sz="1800" dirty="0">
                <a:solidFill>
                  <a:srgbClr val="002060"/>
                </a:solidFill>
              </a:rPr>
              <a:t>, </a:t>
            </a:r>
            <a:r>
              <a:rPr sz="1800" dirty="0" err="1">
                <a:solidFill>
                  <a:srgbClr val="002060"/>
                </a:solidFill>
              </a:rPr>
              <a:t>перенаправляйте</a:t>
            </a:r>
            <a:r>
              <a:rPr sz="1800" dirty="0">
                <a:solidFill>
                  <a:srgbClr val="002060"/>
                </a:solidFill>
              </a:rPr>
              <a:t> свои </a:t>
            </a:r>
            <a:r>
              <a:rPr sz="1800" dirty="0" err="1">
                <a:solidFill>
                  <a:srgbClr val="002060"/>
                </a:solidFill>
              </a:rPr>
              <a:t>свободные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деньги</a:t>
            </a:r>
            <a:r>
              <a:rPr sz="1800" dirty="0">
                <a:solidFill>
                  <a:srgbClr val="002060"/>
                </a:solidFill>
              </a:rPr>
              <a:t> в </a:t>
            </a:r>
            <a:r>
              <a:rPr sz="1800" dirty="0" err="1">
                <a:solidFill>
                  <a:srgbClr val="002060"/>
                </a:solidFill>
              </a:rPr>
              <a:t>выгодные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инвестиции</a:t>
            </a:r>
            <a:endParaRPr sz="1800" dirty="0">
              <a:solidFill>
                <a:srgbClr val="002060"/>
              </a:solidFill>
            </a:endParaRPr>
          </a:p>
          <a:p>
            <a:pPr marL="323779" indent="-323779" algn="just" defTabSz="303956">
              <a:spcBef>
                <a:spcPts val="2180"/>
              </a:spcBef>
              <a:defRPr sz="1800">
                <a:solidFill>
                  <a:srgbClr val="000000"/>
                </a:solidFill>
              </a:defRPr>
            </a:pPr>
            <a:r>
              <a:rPr sz="1800" dirty="0" err="1">
                <a:solidFill>
                  <a:srgbClr val="002060"/>
                </a:solidFill>
              </a:rPr>
              <a:t>Постоянно</a:t>
            </a:r>
            <a:r>
              <a:rPr sz="1800" dirty="0">
                <a:solidFill>
                  <a:srgbClr val="002060"/>
                </a:solidFill>
              </a:rPr>
              <a:t> </a:t>
            </a:r>
            <a:r>
              <a:rPr sz="1800" dirty="0" err="1">
                <a:solidFill>
                  <a:srgbClr val="002060"/>
                </a:solidFill>
              </a:rPr>
              <a:t>совершенствуйте</a:t>
            </a:r>
            <a:r>
              <a:rPr sz="1800" dirty="0">
                <a:solidFill>
                  <a:srgbClr val="002060"/>
                </a:solidFill>
              </a:rPr>
              <a:t> свои </a:t>
            </a:r>
            <a:r>
              <a:rPr sz="1800" dirty="0" err="1">
                <a:solidFill>
                  <a:srgbClr val="002060"/>
                </a:solidFill>
              </a:rPr>
              <a:t>знания</a:t>
            </a:r>
            <a:r>
              <a:rPr sz="1800" dirty="0">
                <a:solidFill>
                  <a:srgbClr val="002060"/>
                </a:solidFill>
              </a:rPr>
              <a:t> в </a:t>
            </a:r>
            <a:r>
              <a:rPr sz="1800" dirty="0" err="1">
                <a:solidFill>
                  <a:srgbClr val="002060"/>
                </a:solidFill>
              </a:rPr>
              <a:t>экономике</a:t>
            </a:r>
            <a:r>
              <a:rPr sz="1800" dirty="0">
                <a:solidFill>
                  <a:srgbClr val="002060"/>
                </a:solidFill>
              </a:rPr>
              <a:t> и </a:t>
            </a:r>
            <a:r>
              <a:rPr sz="1800" dirty="0" err="1">
                <a:solidFill>
                  <a:srgbClr val="002060"/>
                </a:solidFill>
              </a:rPr>
              <a:t>финансах</a:t>
            </a:r>
            <a:endParaRPr sz="1800" dirty="0">
              <a:solidFill>
                <a:srgbClr val="002060"/>
              </a:solidFill>
            </a:endParaRPr>
          </a:p>
        </p:txBody>
      </p:sp>
      <p:pic>
        <p:nvPicPr>
          <p:cNvPr id="87" name="smesh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93094" y="5400296"/>
            <a:ext cx="1339454" cy="1339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Без заголовка1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8307" y="408137"/>
            <a:ext cx="1292982" cy="15054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4075930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xfrm>
            <a:off x="1579150" y="116632"/>
            <a:ext cx="7358063" cy="133945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ED501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3400" b="1" spc="-10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400" b="1" spc="-10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нужна финансовая грамотность</a:t>
            </a:r>
            <a:r>
              <a:rPr sz="3400" b="1" spc="-10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sz="3400" b="1" spc="-10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Shape 76"/>
          <p:cNvSpPr>
            <a:spLocks noGrp="1"/>
          </p:cNvSpPr>
          <p:nvPr>
            <p:ph type="body" idx="1"/>
          </p:nvPr>
        </p:nvSpPr>
        <p:spPr>
          <a:xfrm>
            <a:off x="2483768" y="1772816"/>
            <a:ext cx="6194516" cy="4018360"/>
          </a:xfrm>
          <a:prstGeom prst="rect">
            <a:avLst/>
          </a:prstGeom>
        </p:spPr>
        <p:txBody>
          <a:bodyPr/>
          <a:lstStyle/>
          <a:p>
            <a:pPr lvl="0" algn="just">
              <a:buBlip>
                <a:blip r:embed="rId3"/>
              </a:buBlip>
              <a:defRPr sz="1800">
                <a:solidFill>
                  <a:srgbClr val="000000"/>
                </a:solidFill>
              </a:defRPr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помогает каждому человеку</a:t>
            </a:r>
            <a:r>
              <a:rPr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управлять своими средствами грамотно и выгодно</a:t>
            </a:r>
            <a:r>
              <a:rPr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</a:t>
            </a:r>
            <a:r>
              <a:rPr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algn="just">
              <a:spcBef>
                <a:spcPts val="1266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гибкий инструмент, которым можно легко и просто управлять</a:t>
            </a:r>
            <a:r>
              <a:rPr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они работали на нас и наше благосостояние</a:t>
            </a:r>
            <a:r>
              <a:rPr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Совунья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25384" y="5319010"/>
            <a:ext cx="1511829" cy="1511829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Без заголовка12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28307" y="408137"/>
            <a:ext cx="1292982" cy="15054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4488741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40"/>
          <p:cNvSpPr>
            <a:spLocks noGrp="1"/>
          </p:cNvSpPr>
          <p:nvPr>
            <p:ph type="title"/>
          </p:nvPr>
        </p:nvSpPr>
        <p:spPr>
          <a:xfrm>
            <a:off x="2195736" y="279399"/>
            <a:ext cx="6768752" cy="473377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49833">
              <a:defRPr sz="4928" spc="-98"/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lang="ru-RU" sz="4928" b="1" i="1" u="sng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образование </a:t>
            </a:r>
            <a:r>
              <a:rPr lang="ru-RU" sz="4928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формирования элементарных экономических представлений, знаний, понятий в соответствии с возрастными возможностями воспитанников </a:t>
            </a:r>
            <a:endParaRPr sz="4400" b="1" spc="-98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Без заголовка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6474" y="279399"/>
            <a:ext cx="2705101" cy="31496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32521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40"/>
          <p:cNvSpPr>
            <a:spLocks noGrp="1"/>
          </p:cNvSpPr>
          <p:nvPr>
            <p:ph type="title"/>
          </p:nvPr>
        </p:nvSpPr>
        <p:spPr>
          <a:xfrm>
            <a:off x="2195736" y="279399"/>
            <a:ext cx="6768752" cy="602992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49833">
              <a:defRPr sz="4928" spc="-98"/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lang="ru-RU" sz="4928" b="1" i="1" u="sng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воспитание </a:t>
            </a:r>
            <a:r>
              <a:rPr lang="ru-RU" sz="4928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часть общей системы воспитания,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просвещения, способствующего формированию хозяйственного отношения к материальным и духовным ценностям </a:t>
            </a:r>
            <a:endParaRPr sz="4400" b="1" spc="-98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Без заголовка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6474" y="279399"/>
            <a:ext cx="2705101" cy="31496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30124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40"/>
          <p:cNvSpPr>
            <a:spLocks noGrp="1"/>
          </p:cNvSpPr>
          <p:nvPr>
            <p:ph type="title"/>
          </p:nvPr>
        </p:nvSpPr>
        <p:spPr>
          <a:xfrm>
            <a:off x="1619672" y="279399"/>
            <a:ext cx="7344816" cy="545385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49833">
              <a:defRPr sz="4928" spc="-98"/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lang="ru-RU" sz="4400" b="1" i="1" u="sng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экономического воспитания</a:t>
            </a:r>
            <a:r>
              <a:rPr lang="ru-RU" sz="4928" b="1" i="1" u="sng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28" b="1" i="1" u="sng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игра </a:t>
            </a:r>
            <a:b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*сюжетно-дидактические игры </a:t>
            </a:r>
            <a:b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совместная деятельность воспитателя и детей </a:t>
            </a:r>
            <a:b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чтение художественной литературы </a:t>
            </a:r>
            <a:b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предметно-развивающая среда</a:t>
            </a:r>
            <a:endParaRPr sz="4400" b="1" spc="-98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Без заголовка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6474" y="279399"/>
            <a:ext cx="2705101" cy="31496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27161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40"/>
          <p:cNvSpPr>
            <a:spLocks noGrp="1"/>
          </p:cNvSpPr>
          <p:nvPr>
            <p:ph type="title"/>
          </p:nvPr>
        </p:nvSpPr>
        <p:spPr>
          <a:xfrm>
            <a:off x="1619672" y="116632"/>
            <a:ext cx="7344816" cy="561662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449833">
              <a:defRPr sz="4928" spc="-98"/>
            </a:lvl1pPr>
          </a:lstStyle>
          <a:p>
            <a:pPr lvl="0"/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деятельности педагогов и родителей по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 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дошкольников:</a:t>
            </a:r>
            <a:r>
              <a:rPr lang="ru-RU" sz="4928" b="1" i="1" u="sng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28" b="1" i="1" u="sng" spc="-98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28" spc="-98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600" dirty="0" smtClean="0">
                <a:solidFill>
                  <a:srgbClr val="002060"/>
                </a:solidFill>
              </a:rPr>
              <a:t>информирование </a:t>
            </a:r>
            <a:r>
              <a:rPr lang="ru-RU" sz="3600" dirty="0">
                <a:solidFill>
                  <a:srgbClr val="002060"/>
                </a:solidFill>
              </a:rPr>
              <a:t>родителей о задачах и содержании </a:t>
            </a:r>
            <a:r>
              <a:rPr lang="ru-RU" sz="3600" b="1" dirty="0" smtClean="0">
                <a:solidFill>
                  <a:srgbClr val="002060"/>
                </a:solidFill>
              </a:rPr>
              <a:t>финансовой грамотности детей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в детском саду и в семье;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* участие </a:t>
            </a:r>
            <a:r>
              <a:rPr lang="ru-RU" sz="3600" dirty="0">
                <a:solidFill>
                  <a:srgbClr val="002060"/>
                </a:solidFill>
              </a:rPr>
              <a:t>родителей в работе по </a:t>
            </a:r>
            <a:r>
              <a:rPr lang="ru-RU" sz="3600" b="1" dirty="0" smtClean="0">
                <a:solidFill>
                  <a:srgbClr val="002060"/>
                </a:solidFill>
              </a:rPr>
              <a:t>формированию финансовой грамотности детей </a:t>
            </a:r>
            <a:r>
              <a:rPr lang="ru-RU" sz="3600" b="1" dirty="0">
                <a:solidFill>
                  <a:srgbClr val="002060"/>
                </a:solidFill>
              </a:rPr>
              <a:t>в дошкольном учреждении </a:t>
            </a:r>
            <a:r>
              <a:rPr lang="ru-RU" sz="3600" i="1" dirty="0">
                <a:solidFill>
                  <a:srgbClr val="002060"/>
                </a:solidFill>
              </a:rPr>
              <a:t>(экономические ярмарки, праздники, конкурсы</a:t>
            </a:r>
            <a:r>
              <a:rPr lang="ru-RU" sz="3600" i="1" dirty="0" smtClean="0">
                <a:solidFill>
                  <a:srgbClr val="002060"/>
                </a:solidFill>
              </a:rPr>
              <a:t>)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7" name="Без заголовка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6474" y="908720"/>
            <a:ext cx="1852169" cy="252028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03922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userscontent2.emaze.com/images/0e14447d-ee5e-41a9-9214-9406fce6c3ca/409452b40088d89aa9f7466bc0103d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74" y="0"/>
            <a:ext cx="916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xfrm>
            <a:off x="1587040" y="692696"/>
            <a:ext cx="7200800" cy="424847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как ведущая в дошкольном детстве еще не потеряла своего 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значения.</a:t>
            </a:r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Освоение учебной деятельностью, включение в нее детей идет 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 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(многие дети вообще не знают что такое «учиться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400" dirty="0">
              <a:solidFill>
                <a:srgbClr val="EEEEEE"/>
              </a:solidFill>
            </a:endParaRPr>
          </a:p>
        </p:txBody>
      </p:sp>
      <p:pic>
        <p:nvPicPr>
          <p:cNvPr id="63" name="Без заголовка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4058" y="332656"/>
            <a:ext cx="1292982" cy="15054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78607223"/>
      </p:ext>
    </p:extLst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369</TotalTime>
  <Words>1442</Words>
  <Application>Microsoft Office PowerPoint</Application>
  <PresentationFormat>Экран (4:3)</PresentationFormat>
  <Paragraphs>326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Calibri</vt:lpstr>
      <vt:lpstr>Times New Roman</vt:lpstr>
      <vt:lpstr>Тема2</vt:lpstr>
      <vt:lpstr>                муниципальное бюджетное дошкольное образовательное учреждение  детский сад № 58 «Снежок     </vt:lpstr>
      <vt:lpstr>Цель:  повышение  финансовой грамотности педагогов.  Задачи:  1. Расширить знания о значении финансовой грамотности; актуализировать и расширить знания педагогов в области экономики и финансовой грамотности 2. Развить потребность к самостоятельному получению знаний, самосовершенствованию, саморазвитию. Развивать речь, мышление, память, коммуникативные навыки, творческие способности; умение работать в коллективе; 3. Развить умения правильно анализировать и своевременно использовать опыт окружающих в финансовой сфере. Создать положительный образ финансово грамотного человека </vt:lpstr>
      <vt:lpstr>Финансовая —  как и почти любая — грамотность лучше неграмотности </vt:lpstr>
      <vt:lpstr>Для чего нужна финансовая грамотность?</vt:lpstr>
      <vt:lpstr>Экономическое образование – процесс формирования элементарных экономических представлений, знаний, понятий в соответствии с возрастными возможностями воспитанников </vt:lpstr>
      <vt:lpstr>Экономическое воспитание – часть общей системы воспитания, результат экономического просвещения, способствующего формированию хозяйственного отношения к материальным и духовным ценностям </vt:lpstr>
      <vt:lpstr>Формы организации экономического воспитания * игра  *сюжетно-дидактические игры  * совместная деятельность воспитателя и детей  * чтение художественной литературы  * предметно-развивающая среда</vt:lpstr>
      <vt:lpstr>Направления совместной деятельности педагогов и родителей по финансовой грамотности старших дошкольников: * информирование родителей о задачах и содержании финансовой грамотности детей в детском саду и в семье; * участие родителей в работе по формированию финансовой грамотности детей в дошкольном учреждении (экономические ярмарки, праздники, конкурсы)</vt:lpstr>
      <vt:lpstr>Презентация PowerPoint</vt:lpstr>
      <vt:lpstr>Презентация PowerPoint</vt:lpstr>
      <vt:lpstr>Дидактические игры по финансовой грамотности в ДОУ</vt:lpstr>
      <vt:lpstr>Игра - беседа на тему «Хочу и надо» Цель: познакомить с экономической концепцией понятий «хочу» и «надо»; дети должны уяснить различия между «хочу» и «надо»; узнать, что такое потребности, многообразие потребностей. </vt:lpstr>
      <vt:lpstr>Игра «Туристы» Цель: Учить детей подбирать жизненно необходимые предметы в определенных ситуациях. </vt:lpstr>
      <vt:lpstr>Игра «Услуги и товары» Цель: Закрепить сведения о том, что такое услуги и товары, показать, что они встречаются не только в реальной жизни, но и в сказках. Воспитывать уважение к любой работе.</vt:lpstr>
      <vt:lpstr>ДЕЛОВАЯ ИГРА   «ФИНАНСЫ»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Золотые правила финансовой грамотности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DETSAD38</dc:creator>
  <cp:lastModifiedBy>RePack by Diakov</cp:lastModifiedBy>
  <cp:revision>18</cp:revision>
  <dcterms:created xsi:type="dcterms:W3CDTF">2019-04-10T02:11:26Z</dcterms:created>
  <dcterms:modified xsi:type="dcterms:W3CDTF">2021-10-31T12:32:25Z</dcterms:modified>
</cp:coreProperties>
</file>