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2" r:id="rId5"/>
    <p:sldId id="263" r:id="rId6"/>
    <p:sldId id="266" r:id="rId7"/>
    <p:sldId id="267" r:id="rId8"/>
    <p:sldId id="259" r:id="rId9"/>
    <p:sldId id="261" r:id="rId10"/>
    <p:sldId id="271" r:id="rId11"/>
    <p:sldId id="273" r:id="rId12"/>
    <p:sldId id="272" r:id="rId13"/>
    <p:sldId id="265" r:id="rId14"/>
    <p:sldId id="26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75" autoAdjust="0"/>
  </p:normalViewPr>
  <p:slideViewPr>
    <p:cSldViewPr snapToObjects="1">
      <p:cViewPr varScale="1">
        <p:scale>
          <a:sx n="113" d="100"/>
          <a:sy n="113" d="100"/>
        </p:scale>
        <p:origin x="4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59E3C-1E5B-C145-A338-69A30DEB6E1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70728-D501-2C4C-BBCE-44D6A16F0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729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E8157-F2B2-BD49-898C-4C44A5117A01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D4F8CA-6B82-0941-BF84-8364A8546E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709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ое 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6034545"/>
              <a:ext cx="11277600" cy="544417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с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45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2218045"/>
            <a:ext cx="9208246" cy="3268355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ctr"/>
            <a:r>
              <a:rPr lang="ru-RU" sz="4100" b="1" dirty="0" smtClean="0">
                <a:latin typeface="Comic Sans MS" charset="0"/>
                <a:ea typeface="Comic Sans MS" charset="0"/>
                <a:cs typeface="Comic Sans MS" charset="0"/>
              </a:rPr>
              <a:t>Применение </a:t>
            </a:r>
            <a:r>
              <a:rPr lang="ru-RU" sz="4100" b="1" dirty="0">
                <a:latin typeface="Comic Sans MS" charset="0"/>
                <a:ea typeface="Comic Sans MS" charset="0"/>
                <a:cs typeface="Comic Sans MS" charset="0"/>
              </a:rPr>
              <a:t>облачных технологий при обучении школьников решению математических задач на уроках</a:t>
            </a:r>
            <a:r>
              <a:rPr lang="ru-RU" dirty="0"/>
              <a:t> 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2775" y="6232038"/>
            <a:ext cx="2075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Москва - 2018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05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973668"/>
            <a:ext cx="8761413" cy="706964"/>
          </a:xfrm>
        </p:spPr>
        <p:txBody>
          <a:bodyPr/>
          <a:lstStyle/>
          <a:p>
            <a:r>
              <a:rPr lang="ru-RU" dirty="0" smtClean="0"/>
              <a:t>Процесс создания </a:t>
            </a:r>
            <a:r>
              <a:rPr lang="en-US" dirty="0" smtClean="0"/>
              <a:t>web-</a:t>
            </a:r>
            <a:r>
              <a:rPr lang="ru-RU" dirty="0" smtClean="0"/>
              <a:t>сайта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399" y="2209800"/>
            <a:ext cx="6705601" cy="13715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</a:rPr>
              <a:t>Разработанный веб-сайт состоит из пяти </a:t>
            </a:r>
            <a:r>
              <a:rPr lang="en-US" sz="2000" dirty="0">
                <a:solidFill>
                  <a:schemeClr val="tx1"/>
                </a:solidFill>
              </a:rPr>
              <a:t>html</a:t>
            </a:r>
            <a:r>
              <a:rPr lang="ru-RU" sz="2000" dirty="0">
                <a:solidFill>
                  <a:schemeClr val="tx1"/>
                </a:solidFill>
              </a:rPr>
              <a:t>-страниц, связанных между собой ссылками.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</a:rPr>
              <a:t>Первая страница – это главная страница веб-сайта, на которой содержится краткий обзор темы, раскрывающейся в дальнейшем.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58001" y="2362200"/>
            <a:ext cx="533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Вторая страница включает в себя материал об офисных пакетах и их </a:t>
            </a:r>
            <a:r>
              <a:rPr lang="ru-RU" dirty="0" smtClean="0"/>
              <a:t>возможностях. </a:t>
            </a:r>
            <a:endParaRPr lang="ru-RU" dirty="0"/>
          </a:p>
        </p:txBody>
      </p:sp>
      <p:pic>
        <p:nvPicPr>
          <p:cNvPr id="7" name="Рисунок 6" descr="сайт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581399"/>
            <a:ext cx="6096000" cy="3276601"/>
          </a:xfrm>
          <a:prstGeom prst="rect">
            <a:avLst/>
          </a:prstGeom>
        </p:spPr>
      </p:pic>
      <p:pic>
        <p:nvPicPr>
          <p:cNvPr id="8" name="Рисунок 7" descr="вторая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2367" y="3581400"/>
            <a:ext cx="5759633" cy="319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27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веб-сайта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54954" y="2286000"/>
            <a:ext cx="8825659" cy="3733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Третья и четвертая страницы электронного ресурса.</a:t>
            </a:r>
            <a:endParaRPr lang="ru-RU" sz="2400" dirty="0"/>
          </a:p>
        </p:txBody>
      </p:sp>
      <p:pic>
        <p:nvPicPr>
          <p:cNvPr id="4" name="Рисунок 3" descr="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19400"/>
            <a:ext cx="6651172" cy="3581400"/>
          </a:xfrm>
          <a:prstGeom prst="rect">
            <a:avLst/>
          </a:prstGeom>
        </p:spPr>
      </p:pic>
      <p:pic>
        <p:nvPicPr>
          <p:cNvPr id="5" name="Рисунок 4" descr="=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0405" y="2819400"/>
            <a:ext cx="7351595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133600"/>
            <a:ext cx="113538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Четвертая страница имеет конкретное применение для темы </a:t>
            </a:r>
            <a:r>
              <a:rPr lang="ru-RU" sz="2000" dirty="0" smtClean="0"/>
              <a:t>работы</a:t>
            </a:r>
            <a:r>
              <a:rPr lang="ru-RU" sz="2000" dirty="0"/>
              <a:t>. Здесь описываются способы развития познавательных процессов у </a:t>
            </a:r>
            <a:r>
              <a:rPr lang="ru-RU" sz="2000" dirty="0" smtClean="0"/>
              <a:t>обучающихся.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Пятая, </a:t>
            </a:r>
            <a:r>
              <a:rPr lang="ru-RU" sz="2000" dirty="0" smtClean="0"/>
              <a:t>поглотила </a:t>
            </a:r>
            <a:r>
              <a:rPr lang="ru-RU" sz="2000" dirty="0"/>
              <a:t>в себя весьма полезную информацию о способах стимуляции познавательного интереса у </a:t>
            </a:r>
            <a:r>
              <a:rPr lang="ru-RU" sz="2000" dirty="0" smtClean="0"/>
              <a:t>обучающихся. Шестая – использованные источники.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5" name="Рисунок 4" descr="Screenshot_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57467"/>
            <a:ext cx="7086600" cy="3300533"/>
          </a:xfrm>
          <a:prstGeom prst="rect">
            <a:avLst/>
          </a:prstGeom>
        </p:spPr>
      </p:pic>
      <p:pic>
        <p:nvPicPr>
          <p:cNvPr id="6" name="Рисунок 5" descr="ё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3521390"/>
            <a:ext cx="6858000" cy="333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313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600" dirty="0" smtClean="0">
                <a:latin typeface="Comic Sans MS" charset="0"/>
                <a:ea typeface="Comic Sans MS" charset="0"/>
                <a:cs typeface="Comic Sans MS" charset="0"/>
              </a:rPr>
              <a:t>ВЫВОДЫ:</a:t>
            </a:r>
            <a:endParaRPr lang="ru-RU" sz="46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980" y="2514600"/>
            <a:ext cx="11686148" cy="4343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В данной работе были выполнены задачи:</a:t>
            </a:r>
          </a:p>
          <a:p>
            <a:r>
              <a:rPr lang="ru-RU" sz="2400" dirty="0" smtClean="0"/>
              <a:t>смотрены облачные офисные системы и их использование в математике;</a:t>
            </a:r>
          </a:p>
          <a:p>
            <a:r>
              <a:rPr lang="ru-RU" sz="2400" dirty="0" smtClean="0"/>
              <a:t>выработали методические рекомендации по использованию облачных сервисов с конспектом урока;</a:t>
            </a:r>
          </a:p>
          <a:p>
            <a:r>
              <a:rPr lang="ru-RU" sz="2400" dirty="0" smtClean="0"/>
              <a:t>проведен сравнительный анализ разработки электронных ресурсов;</a:t>
            </a:r>
          </a:p>
          <a:p>
            <a:r>
              <a:rPr lang="ru-RU" sz="2400" dirty="0" smtClean="0"/>
              <a:t>разработан электронный образовательный ресурс, проанализирован, и имеется его программный код.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47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2899405"/>
            <a:ext cx="9108940" cy="1014792"/>
          </a:xfrm>
        </p:spPr>
        <p:txBody>
          <a:bodyPr/>
          <a:lstStyle/>
          <a:p>
            <a:r>
              <a:rPr lang="ru-RU" dirty="0" smtClean="0">
                <a:latin typeface="Comic Sans MS" charset="0"/>
                <a:ea typeface="Comic Sans MS" charset="0"/>
                <a:cs typeface="Comic Sans MS" charset="0"/>
              </a:rPr>
              <a:t>СПАСИБО ЗА ВНИМАНИЕ </a:t>
            </a:r>
            <a:endParaRPr lang="ru-RU" dirty="0">
              <a:latin typeface="Comic Sans MS" charset="0"/>
              <a:ea typeface="Comic Sans MS" charset="0"/>
              <a:cs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12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latin typeface="Comic Sans MS" charset="0"/>
                <a:ea typeface="Comic Sans MS" charset="0"/>
                <a:cs typeface="Comic Sans MS" charset="0"/>
              </a:rPr>
              <a:t>Цель работы:</a:t>
            </a:r>
            <a:endParaRPr lang="ru-RU" sz="48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122830" y="2589001"/>
            <a:ext cx="8825659" cy="34163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Candara" charset="0"/>
                <a:ea typeface="Candara" charset="0"/>
                <a:cs typeface="Candara" charset="0"/>
              </a:rPr>
              <a:t>И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Candara" charset="0"/>
                <a:ea typeface="Candara" charset="0"/>
                <a:cs typeface="Candara" charset="0"/>
              </a:rPr>
              <a:t>зучить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Candara" charset="0"/>
                <a:ea typeface="Candara" charset="0"/>
                <a:cs typeface="Candara" charset="0"/>
              </a:rPr>
              <a:t>возможности облачных серверов и подтолкнуть учителей к изучению и использованию облачных технологий на уроках математики. </a:t>
            </a:r>
          </a:p>
        </p:txBody>
      </p:sp>
    </p:spTree>
    <p:extLst>
      <p:ext uri="{BB962C8B-B14F-4D97-AF65-F5344CB8AC3E}">
        <p14:creationId xmlns:p14="http://schemas.microsoft.com/office/powerpoint/2010/main" val="76462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54953" y="1101774"/>
            <a:ext cx="10486159" cy="739348"/>
          </a:xfrm>
        </p:spPr>
        <p:txBody>
          <a:bodyPr/>
          <a:lstStyle/>
          <a:p>
            <a:r>
              <a:rPr lang="ru-RU" sz="6000" dirty="0" smtClean="0">
                <a:latin typeface="Comic Sans MS" charset="0"/>
                <a:ea typeface="Comic Sans MS" charset="0"/>
                <a:cs typeface="Comic Sans MS" charset="0"/>
              </a:rPr>
              <a:t>Задачи работы:</a:t>
            </a:r>
            <a:endParaRPr lang="ru-RU" sz="60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рассмотреть </a:t>
            </a:r>
            <a:r>
              <a:rPr lang="ru-RU" sz="3200" dirty="0"/>
              <a:t>облачные офисные системы и их использование в математике;</a:t>
            </a:r>
          </a:p>
          <a:p>
            <a:r>
              <a:rPr lang="ru-RU" sz="3200" dirty="0" smtClean="0"/>
              <a:t>разработать </a:t>
            </a:r>
            <a:r>
              <a:rPr lang="ru-RU" sz="3200" dirty="0"/>
              <a:t>электронный образовательный </a:t>
            </a:r>
            <a:r>
              <a:rPr lang="ru-RU" sz="3200" dirty="0" smtClean="0"/>
              <a:t>ресурс.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694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200" dirty="0" smtClean="0">
                <a:latin typeface="Comic Sans MS" charset="0"/>
                <a:ea typeface="Comic Sans MS" charset="0"/>
                <a:cs typeface="Comic Sans MS" charset="0"/>
              </a:rPr>
              <a:t>ОБЛАЧНЫЕ ТЕХНОЛОГИИ </a:t>
            </a:r>
            <a:endParaRPr lang="ru-RU" sz="42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mbria Math" charset="0"/>
                <a:ea typeface="Cambria Math" charset="0"/>
                <a:cs typeface="Cambria Math" charset="0"/>
              </a:rPr>
              <a:t>ОБЛАЧНЫЕ ТЕХНОЛОГИИ</a:t>
            </a:r>
            <a:r>
              <a:rPr lang="ru-RU" sz="2800" dirty="0" smtClean="0">
                <a:latin typeface="Cambria Math" charset="0"/>
                <a:ea typeface="Cambria Math" charset="0"/>
                <a:cs typeface="Cambria Math" charset="0"/>
              </a:rPr>
              <a:t> -  удаленные сервера, где разворачиваются виртуальные среды и программное обеспечение. Пользователь не имеет прямого доступа к аппаратному обеспечению, и доступ к серверам осуществляется через сеть Интернет.</a:t>
            </a:r>
          </a:p>
          <a:p>
            <a:pPr marL="0" indent="0">
              <a:buNone/>
            </a:pPr>
            <a:endParaRPr lang="ru-RU" sz="2500" dirty="0">
              <a:latin typeface="Cambria Math" charset="0"/>
              <a:ea typeface="Cambria Math" charset="0"/>
              <a:cs typeface="Cambria Math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95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1219200"/>
            <a:ext cx="7620000" cy="327546"/>
          </a:xfrm>
        </p:spPr>
        <p:txBody>
          <a:bodyPr/>
          <a:lstStyle/>
          <a:p>
            <a:pPr algn="ctr"/>
            <a:r>
              <a:rPr lang="ru-RU" sz="4000" dirty="0" smtClean="0">
                <a:latin typeface="Comic Sans MS" charset="0"/>
                <a:ea typeface="Comic Sans MS" charset="0"/>
                <a:cs typeface="Comic Sans MS" charset="0"/>
              </a:rPr>
              <a:t>ОБРАЗОВАТЕЛЬНЫЕ ВОЗМОЖНОСТИ ОБЛАЧНЫХ ТЕХНОЛОГИЙ</a:t>
            </a:r>
            <a:endParaRPr lang="ru-RU" sz="40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819400"/>
            <a:ext cx="8825659" cy="3200400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о</a:t>
            </a:r>
            <a:r>
              <a:rPr lang="ru-RU" sz="2800" dirty="0" smtClean="0"/>
              <a:t>рганизация совместной работы большого коллектива преподавателей и учащихся;</a:t>
            </a:r>
          </a:p>
          <a:p>
            <a:r>
              <a:rPr lang="ru-RU" sz="2800" dirty="0"/>
              <a:t>о</a:t>
            </a:r>
            <a:r>
              <a:rPr lang="ru-RU" sz="2800" dirty="0" smtClean="0"/>
              <a:t>рганизация интерактивных занятий;</a:t>
            </a:r>
          </a:p>
          <a:p>
            <a:r>
              <a:rPr lang="ru-RU" sz="2800" dirty="0"/>
              <a:t>в</a:t>
            </a:r>
            <a:r>
              <a:rPr lang="ru-RU" sz="2800" dirty="0" smtClean="0"/>
              <a:t>ыполнение учащимися самостоятельных работ, коллективных проектов, в условиях отсутствия ограничений на время проведения занятий.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9787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326397" cy="867454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charset="0"/>
                <a:ea typeface="Comic Sans MS" charset="0"/>
                <a:cs typeface="Comic Sans MS" charset="0"/>
              </a:rPr>
              <a:t>ПРЕИМУЩЕСТВО ОБЛАЧНЫХ СИСТЕМ</a:t>
            </a:r>
            <a:endParaRPr lang="ru-RU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81000" y="2133600"/>
            <a:ext cx="11811000" cy="4724399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Неограниченные </a:t>
            </a:r>
            <a:r>
              <a:rPr lang="ru-RU" sz="2000" dirty="0">
                <a:solidFill>
                  <a:schemeClr val="tx1"/>
                </a:solidFill>
              </a:rPr>
              <a:t>вычислительные мощности – количество процессоров, объем оперативной памяти и дискового пространства в облачных системах теоретически ничем не </a:t>
            </a:r>
            <a:r>
              <a:rPr lang="ru-RU" sz="2000" dirty="0" smtClean="0">
                <a:solidFill>
                  <a:schemeClr val="tx1"/>
                </a:solidFill>
              </a:rPr>
              <a:t>ограничен.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Пользователям </a:t>
            </a:r>
            <a:r>
              <a:rPr lang="ru-RU" sz="2000" dirty="0">
                <a:solidFill>
                  <a:schemeClr val="tx1"/>
                </a:solidFill>
              </a:rPr>
              <a:t>не нужно самостоятельно устанавливать и настраивать ПО – для доступа к облачным сервисам достаточно и обычного Web-браузера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Пользователям </a:t>
            </a:r>
            <a:r>
              <a:rPr lang="ru-RU" sz="2000" dirty="0">
                <a:solidFill>
                  <a:schemeClr val="tx1"/>
                </a:solidFill>
              </a:rPr>
              <a:t>не нужно покупать дорогое оборудование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Экономия </a:t>
            </a:r>
            <a:r>
              <a:rPr lang="ru-RU" sz="2000" dirty="0">
                <a:solidFill>
                  <a:schemeClr val="tx1"/>
                </a:solidFill>
              </a:rPr>
              <a:t>времени и энергии на выполнение некоторых задач, а также, в особых случаях, и площадей, занимаемых оборудованием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Организации </a:t>
            </a:r>
            <a:r>
              <a:rPr lang="ru-RU" sz="2000" dirty="0">
                <a:solidFill>
                  <a:schemeClr val="tx1"/>
                </a:solidFill>
              </a:rPr>
              <a:t>получат сокращение затрат на техническую поддержку и обновление развернутых систем, а также высокую скорость внедрения, обусловленную отсутствием временных затрат на развертывание системы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Более </a:t>
            </a:r>
            <a:r>
              <a:rPr lang="ru-RU" sz="2000" dirty="0">
                <a:solidFill>
                  <a:schemeClr val="tx1"/>
                </a:solidFill>
              </a:rPr>
              <a:t>высокий уровень качества обслуживания ПО – обычно облачные системы обслуживаются высококвалифицированными профессионалами.</a:t>
            </a:r>
          </a:p>
        </p:txBody>
      </p:sp>
    </p:spTree>
    <p:extLst>
      <p:ext uri="{BB962C8B-B14F-4D97-AF65-F5344CB8AC3E}">
        <p14:creationId xmlns:p14="http://schemas.microsoft.com/office/powerpoint/2010/main" val="86603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997928"/>
          </a:xfrm>
        </p:spPr>
        <p:txBody>
          <a:bodyPr/>
          <a:lstStyle/>
          <a:p>
            <a:pPr algn="ctr"/>
            <a:r>
              <a:rPr lang="ru-RU" sz="4200" dirty="0" smtClean="0">
                <a:latin typeface="Comic Sans MS" charset="0"/>
                <a:ea typeface="Comic Sans MS" charset="0"/>
                <a:cs typeface="Comic Sans MS" charset="0"/>
              </a:rPr>
              <a:t>НЕДОСТАТКИ ОБЛАЧНЫХ СИСТЕМ:</a:t>
            </a:r>
            <a:endParaRPr lang="ru-RU" sz="42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923" y="2305027"/>
            <a:ext cx="11699101" cy="45529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Из-за </a:t>
            </a:r>
            <a:r>
              <a:rPr lang="ru-RU" sz="2000" dirty="0">
                <a:solidFill>
                  <a:schemeClr val="tx1"/>
                </a:solidFill>
              </a:rPr>
              <a:t>вопросов безопасности не все данные можно доверить стороннему поставщику интернет-услуги, не только для хранения, но и для обработки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Далеко </a:t>
            </a:r>
            <a:r>
              <a:rPr lang="ru-RU" sz="2000" dirty="0">
                <a:solidFill>
                  <a:schemeClr val="tx1"/>
                </a:solidFill>
              </a:rPr>
              <a:t>не каждое «облачное» приложение позволяет сохранить полученные результаты в удобном для вас виде и на нужный вам носитель данных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Риск </a:t>
            </a:r>
            <a:r>
              <a:rPr lang="ru-RU" sz="2000" dirty="0">
                <a:solidFill>
                  <a:schemeClr val="tx1"/>
                </a:solidFill>
              </a:rPr>
              <a:t>потери данных пользователями из-за технического сбоя у поставщика облачных услуг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Большая </a:t>
            </a:r>
            <a:r>
              <a:rPr lang="ru-RU" sz="2000" dirty="0">
                <a:solidFill>
                  <a:schemeClr val="tx1"/>
                </a:solidFill>
              </a:rPr>
              <a:t>часть облачных сервисов не имеет четких стандартов. Поэтому при переходе от одного поставщика к другому и при обновлении провайдером собственных облачных сервисов могут возникнуть проблемы (свобода выбора</a:t>
            </a:r>
            <a:r>
              <a:rPr lang="ru-RU" sz="2000" dirty="0" smtClean="0">
                <a:solidFill>
                  <a:schemeClr val="tx1"/>
                </a:solidFill>
              </a:rPr>
              <a:t>);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Необходимость </a:t>
            </a:r>
            <a:r>
              <a:rPr lang="ru-RU" sz="2000" dirty="0">
                <a:solidFill>
                  <a:schemeClr val="tx1"/>
                </a:solidFill>
              </a:rPr>
              <a:t>доступа в интернет. Весь Земной шар пока еще не покрыт надёжным скоростным интернетом (свобода перемещений).</a:t>
            </a:r>
          </a:p>
        </p:txBody>
      </p:sp>
    </p:spTree>
    <p:extLst>
      <p:ext uri="{BB962C8B-B14F-4D97-AF65-F5344CB8AC3E}">
        <p14:creationId xmlns:p14="http://schemas.microsoft.com/office/powerpoint/2010/main" val="207225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/>
          <a:lstStyle/>
          <a:p>
            <a:pPr algn="ctr"/>
            <a:endParaRPr lang="ru-RU" dirty="0" smtClean="0">
              <a:latin typeface="Comic Sans MS" charset="0"/>
              <a:ea typeface="Comic Sans MS" charset="0"/>
              <a:cs typeface="Comic Sans MS" charset="0"/>
            </a:endParaRPr>
          </a:p>
          <a:p>
            <a:pPr algn="ctr"/>
            <a:r>
              <a:rPr lang="ru-RU" dirty="0" smtClean="0">
                <a:latin typeface="Comic Sans MS" charset="0"/>
                <a:ea typeface="Comic Sans MS" charset="0"/>
                <a:cs typeface="Comic Sans MS" charset="0"/>
              </a:rPr>
              <a:t>ОБЛАЧНЫЕ </a:t>
            </a:r>
            <a:r>
              <a:rPr lang="ru-RU" dirty="0">
                <a:latin typeface="Comic Sans MS" charset="0"/>
                <a:ea typeface="Comic Sans MS" charset="0"/>
                <a:cs typeface="Comic Sans MS" charset="0"/>
              </a:rPr>
              <a:t>ОФИСНЫЕ СИСТЕМЫ И ИСПОЛЬЗОВАНИЕ ИХ В МАТЕМАТИКЕ</a:t>
            </a:r>
          </a:p>
          <a:p>
            <a:pPr algn="ctr"/>
            <a:endParaRPr lang="ru-RU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78655" y="2362200"/>
            <a:ext cx="6413346" cy="35081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</a:rPr>
              <a:t>Социальные сервис Google  в педагогических целях можно использовать следующим образом: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для </a:t>
            </a:r>
            <a:r>
              <a:rPr lang="ru-RU" sz="2000" dirty="0" smtClean="0">
                <a:solidFill>
                  <a:schemeClr val="tx1"/>
                </a:solidFill>
              </a:rPr>
              <a:t>организации </a:t>
            </a:r>
            <a:r>
              <a:rPr lang="ru-RU" sz="2000" dirty="0">
                <a:solidFill>
                  <a:schemeClr val="tx1"/>
                </a:solidFill>
              </a:rPr>
              <a:t>групповой формы работы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способы организации коллективной деятельности учеников: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совместный поиск и хранение информации;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совместное создание и редактирование текстов;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совместное использование презентаций в сети.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657" y="2557220"/>
            <a:ext cx="5650997" cy="389435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45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828" y="492899"/>
            <a:ext cx="10669812" cy="1989761"/>
          </a:xfrm>
        </p:spPr>
        <p:txBody>
          <a:bodyPr/>
          <a:lstStyle/>
          <a:p>
            <a:r>
              <a:rPr lang="ru-RU" dirty="0" smtClean="0">
                <a:latin typeface="Comic Sans MS" charset="0"/>
                <a:ea typeface="Comic Sans MS" charset="0"/>
                <a:cs typeface="Comic Sans MS" charset="0"/>
              </a:rPr>
              <a:t>Электронный образовательный ресурс </a:t>
            </a:r>
            <a:endParaRPr lang="ru-RU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321860" y="2743200"/>
            <a:ext cx="5621740" cy="32766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Электронный образовательный ресурс - это всякий электронный ресурс, имеющий информацию образовательного нрава. Электронные образовательные ресурсы считаются почвой для содержательного заполнения образовательного </a:t>
            </a:r>
            <a:r>
              <a:rPr lang="ru-RU" sz="2400" dirty="0" smtClean="0">
                <a:solidFill>
                  <a:schemeClr val="tx1"/>
                </a:solidFill>
              </a:rPr>
              <a:t>места.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78856" y="2743200"/>
            <a:ext cx="59083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Контент электронного образовательного ресурса, прошедший редакционно-издательскую обработку, имеющий выходные сведения и предназначенный для распространения в постоянном облике, считается электронным изданием (ГОСТ 7.60-2003). </a:t>
            </a:r>
          </a:p>
        </p:txBody>
      </p:sp>
    </p:spTree>
    <p:extLst>
      <p:ext uri="{BB962C8B-B14F-4D97-AF65-F5344CB8AC3E}">
        <p14:creationId xmlns:p14="http://schemas.microsoft.com/office/powerpoint/2010/main" val="172101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IonBoardroom_16x9</Template>
  <TotalTime>279</TotalTime>
  <Words>558</Words>
  <Application>Microsoft Office PowerPoint</Application>
  <PresentationFormat>Широкоэкранный</PresentationFormat>
  <Paragraphs>58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Cambria Math</vt:lpstr>
      <vt:lpstr>Candara</vt:lpstr>
      <vt:lpstr>Century Gothic</vt:lpstr>
      <vt:lpstr>Comic Sans MS</vt:lpstr>
      <vt:lpstr>Wingdings 3</vt:lpstr>
      <vt:lpstr>Ион (конференц-зал)</vt:lpstr>
      <vt:lpstr>    Применение облачных технологий при обучении школьников решению математических задач на уроках    </vt:lpstr>
      <vt:lpstr>Цель работы:</vt:lpstr>
      <vt:lpstr>Задачи работы:</vt:lpstr>
      <vt:lpstr>ОБЛАЧНЫЕ ТЕХНОЛОГИИ </vt:lpstr>
      <vt:lpstr>ОБРАЗОВАТЕЛЬНЫЕ ВОЗМОЖНОСТИ ОБЛАЧНЫХ ТЕХНОЛОГИЙ</vt:lpstr>
      <vt:lpstr>ПРЕИМУЩЕСТВО ОБЛАЧНЫХ СИСТЕМ</vt:lpstr>
      <vt:lpstr>НЕДОСТАТКИ ОБЛАЧНЫХ СИСТЕМ:</vt:lpstr>
      <vt:lpstr> ОБЛАЧНЫЕ ОФИСНЫЕ СИСТЕМЫ И ИСПОЛЬЗОВАНИЕ ИХ В МАТЕМАТИКЕ </vt:lpstr>
      <vt:lpstr>Электронный образовательный ресурс </vt:lpstr>
      <vt:lpstr>Процесс создания web-сайта</vt:lpstr>
      <vt:lpstr>Результат веб-сайта</vt:lpstr>
      <vt:lpstr>Презентация PowerPoint</vt:lpstr>
      <vt:lpstr>ВЫВОДЫ: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Чухланцева</dc:creator>
  <cp:lastModifiedBy>MLG</cp:lastModifiedBy>
  <cp:revision>113</cp:revision>
  <dcterms:created xsi:type="dcterms:W3CDTF">2016-11-26T16:54:30Z</dcterms:created>
  <dcterms:modified xsi:type="dcterms:W3CDTF">2021-11-02T11:47:01Z</dcterms:modified>
</cp:coreProperties>
</file>