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78"/>
  </p:normalViewPr>
  <p:slideViewPr>
    <p:cSldViewPr snapToGrid="0" snapToObjects="1">
      <p:cViewPr varScale="1">
        <p:scale>
          <a:sx n="67" d="100"/>
          <a:sy n="67" d="100"/>
        </p:scale>
        <p:origin x="208" y="10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ru-RU"/>
              <a:t>Образец заголовка</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263A9D87-0DF5-4D42-BF72-D20486BC95AC}" type="datetimeFigureOut">
              <a:rPr lang="ru-RU" smtClean="0"/>
              <a:t>28.10.2021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rIns="45720"/>
          <a:lstStyle/>
          <a:p>
            <a:fld id="{182811F1-775D-1D46-9AAD-2806037F093F}" type="slidenum">
              <a:rPr lang="ru-RU" smtClean="0"/>
              <a:t>‹#›</a:t>
            </a:fld>
            <a:endParaRPr lang="ru-RU"/>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413349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63A9D87-0DF5-4D42-BF72-D20486BC95AC}" type="datetimeFigureOut">
              <a:rPr lang="ru-RU" smtClean="0"/>
              <a:t>28.10.2021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2811F1-775D-1D46-9AAD-2806037F093F}" type="slidenum">
              <a:rPr lang="ru-RU" smtClean="0"/>
              <a:t>‹#›</a:t>
            </a:fld>
            <a:endParaRPr lang="ru-RU"/>
          </a:p>
        </p:txBody>
      </p:sp>
    </p:spTree>
    <p:extLst>
      <p:ext uri="{BB962C8B-B14F-4D97-AF65-F5344CB8AC3E}">
        <p14:creationId xmlns:p14="http://schemas.microsoft.com/office/powerpoint/2010/main" val="2098906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63A9D87-0DF5-4D42-BF72-D20486BC95AC}" type="datetimeFigureOut">
              <a:rPr lang="ru-RU" smtClean="0"/>
              <a:t>28.10.2021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2811F1-775D-1D46-9AAD-2806037F093F}" type="slidenum">
              <a:rPr lang="ru-RU" smtClean="0"/>
              <a:t>‹#›</a:t>
            </a:fld>
            <a:endParaRPr lang="ru-RU"/>
          </a:p>
        </p:txBody>
      </p:sp>
    </p:spTree>
    <p:extLst>
      <p:ext uri="{BB962C8B-B14F-4D97-AF65-F5344CB8AC3E}">
        <p14:creationId xmlns:p14="http://schemas.microsoft.com/office/powerpoint/2010/main" val="3764387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63A9D87-0DF5-4D42-BF72-D20486BC95AC}" type="datetimeFigureOut">
              <a:rPr lang="ru-RU" smtClean="0"/>
              <a:t>28.10.2021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2811F1-775D-1D46-9AAD-2806037F093F}" type="slidenum">
              <a:rPr lang="ru-RU" smtClean="0"/>
              <a:t>‹#›</a:t>
            </a:fld>
            <a:endParaRPr lang="ru-RU"/>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922826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ru-RU"/>
              <a:t>Образец заголовка</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63A9D87-0DF5-4D42-BF72-D20486BC95AC}" type="datetimeFigureOut">
              <a:rPr lang="ru-RU" smtClean="0"/>
              <a:t>28.10.2021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2811F1-775D-1D46-9AAD-2806037F093F}" type="slidenum">
              <a:rPr lang="ru-RU" smtClean="0"/>
              <a:t>‹#›</a:t>
            </a:fld>
            <a:endParaRPr lang="ru-RU"/>
          </a:p>
        </p:txBody>
      </p:sp>
    </p:spTree>
    <p:extLst>
      <p:ext uri="{BB962C8B-B14F-4D97-AF65-F5344CB8AC3E}">
        <p14:creationId xmlns:p14="http://schemas.microsoft.com/office/powerpoint/2010/main" val="4016555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263A9D87-0DF5-4D42-BF72-D20486BC95AC}" type="datetimeFigureOut">
              <a:rPr lang="ru-RU" smtClean="0"/>
              <a:t>28.10.2021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2811F1-775D-1D46-9AAD-2806037F093F}" type="slidenum">
              <a:rPr lang="ru-RU" smtClean="0"/>
              <a:t>‹#›</a:t>
            </a:fld>
            <a:endParaRPr lang="ru-RU"/>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53934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ru-RU"/>
              <a:t>Образец заголовка</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609285" y="2851331"/>
            <a:ext cx="3893623" cy="307143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666635" y="2851331"/>
            <a:ext cx="3899798" cy="307143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63A9D87-0DF5-4D42-BF72-D20486BC95AC}" type="datetimeFigureOut">
              <a:rPr lang="ru-RU" smtClean="0"/>
              <a:t>28.10.2021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2811F1-775D-1D46-9AAD-2806037F093F}" type="slidenum">
              <a:rPr lang="ru-RU" smtClean="0"/>
              <a:t>‹#›</a:t>
            </a:fld>
            <a:endParaRPr lang="ru-RU"/>
          </a:p>
        </p:txBody>
      </p:sp>
    </p:spTree>
    <p:extLst>
      <p:ext uri="{BB962C8B-B14F-4D97-AF65-F5344CB8AC3E}">
        <p14:creationId xmlns:p14="http://schemas.microsoft.com/office/powerpoint/2010/main" val="1270561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263A9D87-0DF5-4D42-BF72-D20486BC95AC}" type="datetimeFigureOut">
              <a:rPr lang="ru-RU" smtClean="0"/>
              <a:t>28.10.2021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82811F1-775D-1D46-9AAD-2806037F093F}" type="slidenum">
              <a:rPr lang="ru-RU" smtClean="0"/>
              <a:t>‹#›</a:t>
            </a:fld>
            <a:endParaRPr lang="ru-RU"/>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431048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263A9D87-0DF5-4D42-BF72-D20486BC95AC}" type="datetimeFigureOut">
              <a:rPr lang="ru-RU" smtClean="0"/>
              <a:t>28.10.2021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82811F1-775D-1D46-9AAD-2806037F093F}" type="slidenum">
              <a:rPr lang="ru-RU" smtClean="0"/>
              <a:t>‹#›</a:t>
            </a:fld>
            <a:endParaRPr lang="ru-RU"/>
          </a:p>
        </p:txBody>
      </p:sp>
    </p:spTree>
    <p:extLst>
      <p:ext uri="{BB962C8B-B14F-4D97-AF65-F5344CB8AC3E}">
        <p14:creationId xmlns:p14="http://schemas.microsoft.com/office/powerpoint/2010/main" val="828228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ru-RU"/>
              <a:t>Образец заголовка</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63A9D87-0DF5-4D42-BF72-D20486BC95AC}" type="datetimeFigureOut">
              <a:rPr lang="ru-RU" smtClean="0"/>
              <a:t>28.10.2021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2811F1-775D-1D46-9AAD-2806037F093F}" type="slidenum">
              <a:rPr lang="ru-RU" smtClean="0"/>
              <a:t>‹#›</a:t>
            </a:fld>
            <a:endParaRPr lang="ru-RU"/>
          </a:p>
        </p:txBody>
      </p:sp>
    </p:spTree>
    <p:extLst>
      <p:ext uri="{BB962C8B-B14F-4D97-AF65-F5344CB8AC3E}">
        <p14:creationId xmlns:p14="http://schemas.microsoft.com/office/powerpoint/2010/main" val="2760869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63A9D87-0DF5-4D42-BF72-D20486BC95AC}" type="datetimeFigureOut">
              <a:rPr lang="ru-RU" smtClean="0"/>
              <a:t>28.10.2021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2811F1-775D-1D46-9AAD-2806037F093F}" type="slidenum">
              <a:rPr lang="ru-RU" smtClean="0"/>
              <a:t>‹#›</a:t>
            </a:fld>
            <a:endParaRPr lang="ru-RU"/>
          </a:p>
        </p:txBody>
      </p:sp>
    </p:spTree>
    <p:extLst>
      <p:ext uri="{BB962C8B-B14F-4D97-AF65-F5344CB8AC3E}">
        <p14:creationId xmlns:p14="http://schemas.microsoft.com/office/powerpoint/2010/main" val="2733714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263A9D87-0DF5-4D42-BF72-D20486BC95AC}" type="datetimeFigureOut">
              <a:rPr lang="ru-RU" smtClean="0"/>
              <a:t>28.10.2021</a:t>
            </a:fld>
            <a:endParaRPr lang="ru-RU"/>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182811F1-775D-1D46-9AAD-2806037F093F}" type="slidenum">
              <a:rPr lang="ru-RU" smtClean="0"/>
              <a:t>‹#›</a:t>
            </a:fld>
            <a:endParaRPr lang="ru-RU"/>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41869219"/>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Новый год — Википедия">
            <a:extLst>
              <a:ext uri="{FF2B5EF4-FFF2-40B4-BE49-F238E27FC236}">
                <a16:creationId xmlns:a16="http://schemas.microsoft.com/office/drawing/2014/main" id="{5B64BA85-029A-B147-97E5-DD6F832A05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141" y="319942"/>
            <a:ext cx="3479800" cy="4787900"/>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a:extLst>
              <a:ext uri="{FF2B5EF4-FFF2-40B4-BE49-F238E27FC236}">
                <a16:creationId xmlns:a16="http://schemas.microsoft.com/office/drawing/2014/main" id="{AD2D9000-DD7C-2241-8E60-280A4490F674}"/>
              </a:ext>
            </a:extLst>
          </p:cNvPr>
          <p:cNvPicPr>
            <a:picLocks noChangeAspect="1"/>
          </p:cNvPicPr>
          <p:nvPr/>
        </p:nvPicPr>
        <p:blipFill>
          <a:blip r:embed="rId3"/>
          <a:stretch>
            <a:fillRect/>
          </a:stretch>
        </p:blipFill>
        <p:spPr>
          <a:xfrm>
            <a:off x="6512340" y="319942"/>
            <a:ext cx="4237722" cy="2724250"/>
          </a:xfrm>
          <a:prstGeom prst="rect">
            <a:avLst/>
          </a:prstGeom>
        </p:spPr>
      </p:pic>
      <p:pic>
        <p:nvPicPr>
          <p:cNvPr id="6" name="Рисунок 5">
            <a:extLst>
              <a:ext uri="{FF2B5EF4-FFF2-40B4-BE49-F238E27FC236}">
                <a16:creationId xmlns:a16="http://schemas.microsoft.com/office/drawing/2014/main" id="{BBB01DC2-C59C-F34A-BE6C-75F7F1F6901C}"/>
              </a:ext>
            </a:extLst>
          </p:cNvPr>
          <p:cNvPicPr>
            <a:picLocks noChangeAspect="1"/>
          </p:cNvPicPr>
          <p:nvPr/>
        </p:nvPicPr>
        <p:blipFill>
          <a:blip r:embed="rId4"/>
          <a:stretch>
            <a:fillRect/>
          </a:stretch>
        </p:blipFill>
        <p:spPr>
          <a:xfrm>
            <a:off x="5598747" y="3585308"/>
            <a:ext cx="4752730" cy="3191614"/>
          </a:xfrm>
          <a:prstGeom prst="rect">
            <a:avLst/>
          </a:prstGeom>
        </p:spPr>
      </p:pic>
    </p:spTree>
    <p:extLst>
      <p:ext uri="{BB962C8B-B14F-4D97-AF65-F5344CB8AC3E}">
        <p14:creationId xmlns:p14="http://schemas.microsoft.com/office/powerpoint/2010/main" val="734376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4CDAC9-C6D5-AF4D-81CD-2957DC3E0BAE}"/>
              </a:ext>
            </a:extLst>
          </p:cNvPr>
          <p:cNvSpPr>
            <a:spLocks noGrp="1"/>
          </p:cNvSpPr>
          <p:nvPr>
            <p:ph type="title"/>
          </p:nvPr>
        </p:nvSpPr>
        <p:spPr>
          <a:xfrm>
            <a:off x="5216770" y="0"/>
            <a:ext cx="5615353" cy="4467329"/>
          </a:xfrm>
        </p:spPr>
        <p:txBody>
          <a:bodyPr>
            <a:noAutofit/>
          </a:bodyPr>
          <a:lstStyle/>
          <a:p>
            <a:r>
              <a:rPr lang="en" sz="1400" b="1" dirty="0"/>
              <a:t>We wish you a merry Christmas</a:t>
            </a:r>
            <a:br>
              <a:rPr lang="en" sz="1400" b="1" dirty="0"/>
            </a:br>
            <a:r>
              <a:rPr lang="en" sz="1400" b="1" dirty="0"/>
              <a:t>We wish you a merry Christmas</a:t>
            </a:r>
            <a:br>
              <a:rPr lang="en" sz="1400" b="1" dirty="0"/>
            </a:br>
            <a:r>
              <a:rPr lang="en" sz="1400" b="1" dirty="0"/>
              <a:t>We wish you a merry Christmas and a happy new year</a:t>
            </a:r>
            <a:br>
              <a:rPr lang="en" sz="1400" b="1" dirty="0"/>
            </a:br>
            <a:br>
              <a:rPr lang="en" sz="1400" b="1" dirty="0"/>
            </a:br>
            <a:r>
              <a:rPr lang="en" sz="1400" b="1" dirty="0"/>
              <a:t>Good tidings we bring to you and your kin</a:t>
            </a:r>
            <a:br>
              <a:rPr lang="en" sz="1400" b="1" dirty="0"/>
            </a:br>
            <a:r>
              <a:rPr lang="en" sz="1400" b="1" dirty="0"/>
              <a:t>We wish you a merry Christmas and a happy new year</a:t>
            </a:r>
            <a:br>
              <a:rPr lang="en" sz="1400" b="1" dirty="0"/>
            </a:br>
            <a:br>
              <a:rPr lang="en" sz="1400" b="1" dirty="0"/>
            </a:br>
            <a:r>
              <a:rPr lang="en" sz="1400" b="1" dirty="0"/>
              <a:t>Oh, bring us some </a:t>
            </a:r>
            <a:r>
              <a:rPr lang="en" sz="1400" b="1" dirty="0" err="1"/>
              <a:t>figgy</a:t>
            </a:r>
            <a:r>
              <a:rPr lang="en" sz="1400" b="1" dirty="0"/>
              <a:t> pudding</a:t>
            </a:r>
            <a:br>
              <a:rPr lang="en" sz="1400" b="1" dirty="0"/>
            </a:br>
            <a:r>
              <a:rPr lang="en" sz="1400" b="1" dirty="0"/>
              <a:t>Oh, bring us some </a:t>
            </a:r>
            <a:r>
              <a:rPr lang="en" sz="1400" b="1" dirty="0" err="1"/>
              <a:t>figgy</a:t>
            </a:r>
            <a:r>
              <a:rPr lang="en" sz="1400" b="1" dirty="0"/>
              <a:t> pudding</a:t>
            </a:r>
            <a:br>
              <a:rPr lang="en" sz="1400" b="1" dirty="0"/>
            </a:br>
            <a:r>
              <a:rPr lang="en" sz="1400" b="1" dirty="0"/>
              <a:t>Oh, bring us some </a:t>
            </a:r>
            <a:r>
              <a:rPr lang="en" sz="1400" b="1" dirty="0" err="1"/>
              <a:t>figgy</a:t>
            </a:r>
            <a:r>
              <a:rPr lang="en" sz="1400" b="1" dirty="0"/>
              <a:t> pudding</a:t>
            </a:r>
            <a:br>
              <a:rPr lang="en" sz="1400" b="1" dirty="0"/>
            </a:br>
            <a:r>
              <a:rPr lang="en" sz="1400" b="1" dirty="0"/>
              <a:t>And bring it right here</a:t>
            </a:r>
            <a:br>
              <a:rPr lang="en" sz="1400" b="1" dirty="0"/>
            </a:br>
            <a:br>
              <a:rPr lang="en" sz="1400" b="1" dirty="0"/>
            </a:br>
            <a:r>
              <a:rPr lang="en" sz="1400" b="1" dirty="0"/>
              <a:t>Good tidings we bring to you and your kin</a:t>
            </a:r>
            <a:br>
              <a:rPr lang="en" sz="1400" b="1" dirty="0"/>
            </a:br>
            <a:r>
              <a:rPr lang="en" sz="1400" b="1" dirty="0"/>
              <a:t>We wish you a merry Christmas and a happy new year</a:t>
            </a:r>
            <a:br>
              <a:rPr lang="en" sz="1400" b="1" dirty="0"/>
            </a:br>
            <a:br>
              <a:rPr lang="en" sz="1400" b="1" dirty="0"/>
            </a:br>
            <a:r>
              <a:rPr lang="en" sz="1400" b="1" dirty="0"/>
              <a:t>We won't go until we get some</a:t>
            </a:r>
            <a:br>
              <a:rPr lang="en" sz="1400" b="1" dirty="0"/>
            </a:br>
            <a:r>
              <a:rPr lang="en" sz="1400" b="1" dirty="0"/>
              <a:t>We won't go until we get some</a:t>
            </a:r>
            <a:br>
              <a:rPr lang="en" sz="1400" b="1" dirty="0"/>
            </a:br>
            <a:r>
              <a:rPr lang="en" sz="1400" b="1" dirty="0"/>
              <a:t>We won't go until we get some</a:t>
            </a:r>
            <a:br>
              <a:rPr lang="en" sz="1400" b="1" dirty="0"/>
            </a:br>
            <a:r>
              <a:rPr lang="en" sz="1400" b="1" dirty="0"/>
              <a:t>So bring it right here</a:t>
            </a:r>
            <a:br>
              <a:rPr lang="en" sz="1400" b="1" dirty="0"/>
            </a:br>
            <a:br>
              <a:rPr lang="en" sz="1400" b="1" dirty="0"/>
            </a:br>
            <a:r>
              <a:rPr lang="en" sz="1400" b="1" dirty="0"/>
              <a:t>Good tidings we bring to you and your kin</a:t>
            </a:r>
            <a:br>
              <a:rPr lang="en" sz="1400" b="1" dirty="0"/>
            </a:br>
            <a:r>
              <a:rPr lang="en" sz="1400" b="1" dirty="0"/>
              <a:t>We wish you a merry Christmas and a happy new year</a:t>
            </a:r>
            <a:br>
              <a:rPr lang="en" sz="1400" b="1" dirty="0"/>
            </a:br>
            <a:br>
              <a:rPr lang="en" sz="1400" b="1" dirty="0"/>
            </a:br>
            <a:r>
              <a:rPr lang="en" sz="1400" b="1" dirty="0"/>
              <a:t>We all like our </a:t>
            </a:r>
            <a:r>
              <a:rPr lang="en" sz="1400" b="1" dirty="0" err="1"/>
              <a:t>figgy</a:t>
            </a:r>
            <a:r>
              <a:rPr lang="en" sz="1400" b="1" dirty="0"/>
              <a:t> pudding</a:t>
            </a:r>
            <a:br>
              <a:rPr lang="en" sz="1400" b="1" dirty="0"/>
            </a:br>
            <a:r>
              <a:rPr lang="en" sz="1400" b="1" dirty="0"/>
              <a:t>We all like our </a:t>
            </a:r>
            <a:r>
              <a:rPr lang="en" sz="1400" b="1" dirty="0" err="1"/>
              <a:t>figgy</a:t>
            </a:r>
            <a:r>
              <a:rPr lang="en" sz="1400" b="1" dirty="0"/>
              <a:t> pudding</a:t>
            </a:r>
            <a:br>
              <a:rPr lang="en" sz="1400" b="1" dirty="0"/>
            </a:br>
            <a:r>
              <a:rPr lang="en" sz="1400" b="1" dirty="0"/>
              <a:t>We all like our </a:t>
            </a:r>
            <a:r>
              <a:rPr lang="en" sz="1400" b="1" dirty="0" err="1"/>
              <a:t>figgy</a:t>
            </a:r>
            <a:r>
              <a:rPr lang="en" sz="1400" b="1" dirty="0"/>
              <a:t> pudding</a:t>
            </a:r>
            <a:br>
              <a:rPr lang="en" sz="1400" b="1" dirty="0"/>
            </a:br>
            <a:r>
              <a:rPr lang="en" sz="1400" b="1" dirty="0"/>
              <a:t>With all its good cheers</a:t>
            </a:r>
            <a:br>
              <a:rPr lang="en" sz="1400" b="1" dirty="0"/>
            </a:br>
            <a:br>
              <a:rPr lang="en" sz="1400" b="1" dirty="0"/>
            </a:br>
            <a:r>
              <a:rPr lang="en" sz="1400" b="1" dirty="0"/>
              <a:t>Good tidings we bring to you and your kin</a:t>
            </a:r>
            <a:br>
              <a:rPr lang="en" sz="1400" b="1" dirty="0"/>
            </a:br>
            <a:r>
              <a:rPr lang="en" sz="1400" b="1" dirty="0"/>
              <a:t>We wish you a merry Christmas and a happy new year</a:t>
            </a:r>
            <a:br>
              <a:rPr lang="en" sz="1400" b="1" dirty="0"/>
            </a:br>
            <a:br>
              <a:rPr lang="en" sz="1400" b="1" dirty="0"/>
            </a:br>
            <a:r>
              <a:rPr lang="en" sz="1400" b="1" dirty="0"/>
              <a:t>We wish you a merry Christmas</a:t>
            </a:r>
            <a:br>
              <a:rPr lang="en" sz="1400" b="1" dirty="0"/>
            </a:br>
            <a:r>
              <a:rPr lang="en" sz="1400" b="1" dirty="0"/>
              <a:t>We wish you a merry Christmas</a:t>
            </a:r>
            <a:br>
              <a:rPr lang="en" sz="1400" b="1" dirty="0"/>
            </a:br>
            <a:r>
              <a:rPr lang="en" sz="1400" b="1" dirty="0"/>
              <a:t>We wish you a merry Christmas and a happy new year</a:t>
            </a:r>
            <a:br>
              <a:rPr lang="en" sz="1400" b="1" dirty="0"/>
            </a:br>
            <a:endParaRPr lang="ru-RU" sz="1400" b="1" dirty="0"/>
          </a:p>
        </p:txBody>
      </p:sp>
      <p:pic>
        <p:nvPicPr>
          <p:cNvPr id="4" name="Объект 3">
            <a:extLst>
              <a:ext uri="{FF2B5EF4-FFF2-40B4-BE49-F238E27FC236}">
                <a16:creationId xmlns:a16="http://schemas.microsoft.com/office/drawing/2014/main" id="{3C6E779B-6898-3945-AD59-38C737609404}"/>
              </a:ext>
            </a:extLst>
          </p:cNvPr>
          <p:cNvPicPr>
            <a:picLocks noGrp="1" noChangeAspect="1"/>
          </p:cNvPicPr>
          <p:nvPr>
            <p:ph idx="1"/>
          </p:nvPr>
        </p:nvPicPr>
        <p:blipFill>
          <a:blip r:embed="rId2"/>
          <a:stretch>
            <a:fillRect/>
          </a:stretch>
        </p:blipFill>
        <p:spPr>
          <a:xfrm>
            <a:off x="1034134" y="1227992"/>
            <a:ext cx="4082561" cy="4082561"/>
          </a:xfrm>
        </p:spPr>
      </p:pic>
    </p:spTree>
    <p:extLst>
      <p:ext uri="{BB962C8B-B14F-4D97-AF65-F5344CB8AC3E}">
        <p14:creationId xmlns:p14="http://schemas.microsoft.com/office/powerpoint/2010/main" val="4274097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317355EF-0FC8-4243-9E8B-7DCDA1E93576}"/>
              </a:ext>
            </a:extLst>
          </p:cNvPr>
          <p:cNvSpPr/>
          <p:nvPr/>
        </p:nvSpPr>
        <p:spPr>
          <a:xfrm>
            <a:off x="2414954" y="842389"/>
            <a:ext cx="7958330" cy="5016758"/>
          </a:xfrm>
          <a:prstGeom prst="rect">
            <a:avLst/>
          </a:prstGeom>
        </p:spPr>
        <p:txBody>
          <a:bodyPr wrap="square">
            <a:spAutoFit/>
          </a:bodyPr>
          <a:lstStyle/>
          <a:p>
            <a:pPr algn="just" fontAlgn="base"/>
            <a:r>
              <a:rPr lang="en" sz="2000" dirty="0">
                <a:latin typeface="Arial" panose="020B0604020202020204" pitchFamily="34" charset="0"/>
              </a:rPr>
              <a:t>Christmas is Christian </a:t>
            </a:r>
            <a:r>
              <a:rPr lang="ru-RU" sz="2000" dirty="0">
                <a:latin typeface="Arial" panose="020B0604020202020204" pitchFamily="34" charset="0"/>
              </a:rPr>
              <a:t>__________</a:t>
            </a:r>
            <a:r>
              <a:rPr lang="en" sz="2000" dirty="0">
                <a:latin typeface="Arial" panose="020B0604020202020204" pitchFamily="34" charset="0"/>
              </a:rPr>
              <a:t> that celebrates the birth of Jesus Christ. For millions of Christians throughout the world it is the happiest and the busiest</a:t>
            </a:r>
            <a:r>
              <a:rPr lang="ru-RU" sz="2000" dirty="0">
                <a:latin typeface="Arial" panose="020B0604020202020204" pitchFamily="34" charset="0"/>
              </a:rPr>
              <a:t> ________</a:t>
            </a:r>
            <a:r>
              <a:rPr lang="en" sz="2000" dirty="0">
                <a:latin typeface="Arial" panose="020B0604020202020204" pitchFamily="34" charset="0"/>
              </a:rPr>
              <a:t> of the year. No one knows the exact date of Christ's birth but most Christians celebrate Christmas on </a:t>
            </a:r>
            <a:r>
              <a:rPr lang="ru-RU" sz="2000" dirty="0">
                <a:latin typeface="Arial" panose="020B0604020202020204" pitchFamily="34" charset="0"/>
              </a:rPr>
              <a:t>______________</a:t>
            </a:r>
            <a:r>
              <a:rPr lang="en" sz="2000" dirty="0">
                <a:latin typeface="Arial" panose="020B0604020202020204" pitchFamily="34" charset="0"/>
              </a:rPr>
              <a:t> 25. The word Christmas comes from </a:t>
            </a:r>
            <a:r>
              <a:rPr lang="en" sz="2000" dirty="0" err="1">
                <a:latin typeface="Arial" panose="020B0604020202020204" pitchFamily="34" charset="0"/>
              </a:rPr>
              <a:t>Christes</a:t>
            </a:r>
            <a:r>
              <a:rPr lang="en" sz="2000" dirty="0">
                <a:latin typeface="Arial" panose="020B0604020202020204" pitchFamily="34" charset="0"/>
              </a:rPr>
              <a:t> masse, an early English phrase that means Mass of </a:t>
            </a:r>
            <a:r>
              <a:rPr lang="ru-RU" sz="2000" dirty="0">
                <a:latin typeface="Arial" panose="020B0604020202020204" pitchFamily="34" charset="0"/>
              </a:rPr>
              <a:t>__________</a:t>
            </a:r>
            <a:r>
              <a:rPr lang="en" sz="2000" dirty="0">
                <a:latin typeface="Arial" panose="020B0604020202020204" pitchFamily="34" charset="0"/>
              </a:rPr>
              <a:t>.</a:t>
            </a:r>
          </a:p>
          <a:p>
            <a:pPr algn="just" fontAlgn="base"/>
            <a:r>
              <a:rPr lang="en" sz="2000" dirty="0">
                <a:latin typeface="Arial" panose="020B0604020202020204" pitchFamily="34" charset="0"/>
              </a:rPr>
              <a:t>People of different </a:t>
            </a:r>
            <a:r>
              <a:rPr lang="ru-RU" sz="2000" dirty="0">
                <a:latin typeface="Arial" panose="020B0604020202020204" pitchFamily="34" charset="0"/>
              </a:rPr>
              <a:t>_____________</a:t>
            </a:r>
            <a:r>
              <a:rPr lang="en" sz="2000" dirty="0">
                <a:latin typeface="Arial" panose="020B0604020202020204" pitchFamily="34" charset="0"/>
              </a:rPr>
              <a:t> celebrate Christmas in various ways. People in the United States and Canada decorate their homes with </a:t>
            </a:r>
            <a:r>
              <a:rPr lang="ru-RU" sz="2000" dirty="0">
                <a:latin typeface="Arial" panose="020B0604020202020204" pitchFamily="34" charset="0"/>
              </a:rPr>
              <a:t>______________</a:t>
            </a:r>
            <a:r>
              <a:rPr lang="en" sz="2000" dirty="0">
                <a:latin typeface="Arial" panose="020B0604020202020204" pitchFamily="34" charset="0"/>
              </a:rPr>
              <a:t> trees, wreaths and ornaments. City streets are filled with </a:t>
            </a:r>
            <a:r>
              <a:rPr lang="en" sz="2000" dirty="0" err="1">
                <a:latin typeface="Arial" panose="020B0604020202020204" pitchFamily="34" charset="0"/>
              </a:rPr>
              <a:t>coloured</a:t>
            </a:r>
            <a:r>
              <a:rPr lang="en" sz="2000" dirty="0">
                <a:latin typeface="Arial" panose="020B0604020202020204" pitchFamily="34" charset="0"/>
              </a:rPr>
              <a:t> </a:t>
            </a:r>
            <a:r>
              <a:rPr lang="ru-RU" sz="2000" dirty="0">
                <a:latin typeface="Arial" panose="020B0604020202020204" pitchFamily="34" charset="0"/>
              </a:rPr>
              <a:t>___________</a:t>
            </a:r>
            <a:r>
              <a:rPr lang="en" sz="2000" dirty="0">
                <a:latin typeface="Arial" panose="020B0604020202020204" pitchFamily="34" charset="0"/>
              </a:rPr>
              <a:t>; the sound of bells and Christmas carols can be heard everywhere.</a:t>
            </a:r>
          </a:p>
          <a:p>
            <a:pPr algn="just" fontAlgn="base"/>
            <a:r>
              <a:rPr lang="en" sz="2000" dirty="0">
                <a:latin typeface="Arial" panose="020B0604020202020204" pitchFamily="34" charset="0"/>
              </a:rPr>
              <a:t>Children write </a:t>
            </a:r>
            <a:r>
              <a:rPr lang="ru-RU" sz="2000" dirty="0">
                <a:latin typeface="Arial" panose="020B0604020202020204" pitchFamily="34" charset="0"/>
              </a:rPr>
              <a:t>__________</a:t>
            </a:r>
            <a:r>
              <a:rPr lang="en" sz="2000" dirty="0">
                <a:latin typeface="Arial" panose="020B0604020202020204" pitchFamily="34" charset="0"/>
              </a:rPr>
              <a:t> to Santa Claus and tell him what presents they would like to get. Many department stores hire people to wear a</a:t>
            </a:r>
            <a:r>
              <a:rPr lang="ru-RU" sz="2000" dirty="0">
                <a:latin typeface="Arial" panose="020B0604020202020204" pitchFamily="34" charset="0"/>
              </a:rPr>
              <a:t>_____________</a:t>
            </a:r>
            <a:r>
              <a:rPr lang="en" sz="2000" dirty="0">
                <a:latin typeface="Arial" panose="020B0604020202020204" pitchFamily="34" charset="0"/>
              </a:rPr>
              <a:t> costume and listen to children's requests. People send Christmas </a:t>
            </a:r>
            <a:r>
              <a:rPr lang="ru-RU" sz="2000" dirty="0">
                <a:latin typeface="Arial" panose="020B0604020202020204" pitchFamily="34" charset="0"/>
              </a:rPr>
              <a:t>__________</a:t>
            </a:r>
            <a:r>
              <a:rPr lang="en" sz="2000" dirty="0">
                <a:latin typeface="Arial" panose="020B0604020202020204" pitchFamily="34" charset="0"/>
              </a:rPr>
              <a:t> to relatives and friends. Many companies give presents to their employees.</a:t>
            </a:r>
            <a:endParaRPr lang="en" sz="2000" b="0" i="0" u="none" strike="noStrike" dirty="0">
              <a:effectLst/>
              <a:latin typeface="Arial" panose="020B0604020202020204" pitchFamily="34" charset="0"/>
            </a:endParaRPr>
          </a:p>
        </p:txBody>
      </p:sp>
    </p:spTree>
    <p:extLst>
      <p:ext uri="{BB962C8B-B14F-4D97-AF65-F5344CB8AC3E}">
        <p14:creationId xmlns:p14="http://schemas.microsoft.com/office/powerpoint/2010/main" val="4155575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3DD5C8E1-4162-7F48-A19C-DCDF019AD065}"/>
              </a:ext>
            </a:extLst>
          </p:cNvPr>
          <p:cNvSpPr/>
          <p:nvPr/>
        </p:nvSpPr>
        <p:spPr>
          <a:xfrm>
            <a:off x="1229711" y="451633"/>
            <a:ext cx="9480330" cy="5293757"/>
          </a:xfrm>
          <a:prstGeom prst="rect">
            <a:avLst/>
          </a:prstGeom>
        </p:spPr>
        <p:txBody>
          <a:bodyPr wrap="square">
            <a:spAutoFit/>
          </a:bodyPr>
          <a:lstStyle/>
          <a:p>
            <a:pPr algn="just" fontAlgn="base"/>
            <a:r>
              <a:rPr lang="en" sz="2000" dirty="0">
                <a:latin typeface="Arial" panose="020B0604020202020204" pitchFamily="34" charset="0"/>
              </a:rPr>
              <a:t>A Christmas tree is one of the main </a:t>
            </a:r>
            <a:r>
              <a:rPr lang="ru-RU" sz="2000" dirty="0">
                <a:latin typeface="Arial" panose="020B0604020202020204" pitchFamily="34" charset="0"/>
              </a:rPr>
              <a:t>____________</a:t>
            </a:r>
            <a:r>
              <a:rPr lang="en" sz="2000" dirty="0">
                <a:latin typeface="Arial" panose="020B0604020202020204" pitchFamily="34" charset="0"/>
              </a:rPr>
              <a:t> of Christmas in most homes. Relatives and friends may join in trimming the tree with lights, tinsel, and </a:t>
            </a:r>
            <a:r>
              <a:rPr lang="en" sz="2000" dirty="0" err="1">
                <a:latin typeface="Arial" panose="020B0604020202020204" pitchFamily="34" charset="0"/>
              </a:rPr>
              <a:t>colourful</a:t>
            </a:r>
            <a:r>
              <a:rPr lang="en" sz="2000" dirty="0">
                <a:latin typeface="Arial" panose="020B0604020202020204" pitchFamily="34" charset="0"/>
              </a:rPr>
              <a:t> ornaments. </a:t>
            </a:r>
            <a:r>
              <a:rPr lang="ru-RU" sz="2000" dirty="0">
                <a:latin typeface="Arial" panose="020B0604020202020204" pitchFamily="34" charset="0"/>
              </a:rPr>
              <a:t>_____________</a:t>
            </a:r>
            <a:r>
              <a:rPr lang="en" sz="2000" dirty="0">
                <a:latin typeface="Arial" panose="020B0604020202020204" pitchFamily="34" charset="0"/>
              </a:rPr>
              <a:t> are placed under the tree. On Christmas Eve or Christmas morning, families open their </a:t>
            </a:r>
            <a:r>
              <a:rPr lang="ru-RU" sz="2000" dirty="0">
                <a:latin typeface="Arial" panose="020B0604020202020204" pitchFamily="34" charset="0"/>
              </a:rPr>
              <a:t>____________</a:t>
            </a:r>
            <a:r>
              <a:rPr lang="en" sz="2000" dirty="0">
                <a:latin typeface="Arial" panose="020B0604020202020204" pitchFamily="34" charset="0"/>
              </a:rPr>
              <a:t>.</a:t>
            </a:r>
            <a:r>
              <a:rPr lang="en" sz="2000" dirty="0"/>
              <a:t> Many children believe that </a:t>
            </a:r>
            <a:r>
              <a:rPr lang="ru-RU" sz="2000" dirty="0"/>
              <a:t>_____________</a:t>
            </a:r>
            <a:r>
              <a:rPr lang="en" sz="2000" dirty="0"/>
              <a:t> arrives on Christmas Eve in a sleigh pulled by a </a:t>
            </a:r>
            <a:r>
              <a:rPr lang="ru-RU" sz="2000" dirty="0"/>
              <a:t>__________</a:t>
            </a:r>
            <a:r>
              <a:rPr lang="en" sz="2000" dirty="0"/>
              <a:t> and brings presents. Some children hang up </a:t>
            </a:r>
            <a:r>
              <a:rPr lang="ru-RU" sz="2000" dirty="0"/>
              <a:t> _____________</a:t>
            </a:r>
            <a:r>
              <a:rPr lang="en" sz="2000" dirty="0"/>
              <a:t>so Santa Claus can fill them with candy, fruit and other small</a:t>
            </a:r>
            <a:r>
              <a:rPr lang="ru-RU" sz="2000" dirty="0"/>
              <a:t>_______________</a:t>
            </a:r>
            <a:r>
              <a:rPr lang="en" sz="2000" dirty="0"/>
              <a:t>.</a:t>
            </a:r>
          </a:p>
          <a:p>
            <a:pPr algn="just" fontAlgn="base"/>
            <a:r>
              <a:rPr lang="en" sz="2000" dirty="0"/>
              <a:t>In many parts of the United States and Canada groups of people walk from house to house and sing Christmas </a:t>
            </a:r>
            <a:r>
              <a:rPr lang="ru-RU" sz="2000" dirty="0"/>
              <a:t>_______________</a:t>
            </a:r>
            <a:r>
              <a:rPr lang="en" sz="2000" dirty="0"/>
              <a:t>. Some people give singers</a:t>
            </a:r>
            <a:r>
              <a:rPr lang="ru-RU" sz="2000" dirty="0"/>
              <a:t>__________</a:t>
            </a:r>
            <a:r>
              <a:rPr lang="en" sz="2000" dirty="0"/>
              <a:t> or small gifts or invite them for a warm drink.</a:t>
            </a:r>
          </a:p>
          <a:p>
            <a:pPr algn="just" fontAlgn="base"/>
            <a:r>
              <a:rPr lang="en" sz="2000" dirty="0"/>
              <a:t>Many people attend </a:t>
            </a:r>
            <a:r>
              <a:rPr lang="ru-RU" sz="2000" dirty="0"/>
              <a:t>___________</a:t>
            </a:r>
            <a:r>
              <a:rPr lang="en" sz="2000" dirty="0"/>
              <a:t> services on Christmas Eve or Christmas morning. They listen to readings from Bible and singing Christmas carols.</a:t>
            </a:r>
          </a:p>
          <a:p>
            <a:pPr algn="just" fontAlgn="base"/>
            <a:r>
              <a:rPr lang="en" sz="2000" dirty="0"/>
              <a:t>A traditional Christmas </a:t>
            </a:r>
            <a:r>
              <a:rPr lang="ru-RU" sz="2000" dirty="0"/>
              <a:t>__________</a:t>
            </a:r>
            <a:r>
              <a:rPr lang="en" sz="2000" dirty="0"/>
              <a:t> consists of stuffed turkey, </a:t>
            </a:r>
            <a:r>
              <a:rPr lang="ru-RU" sz="2000" dirty="0"/>
              <a:t> </a:t>
            </a:r>
            <a:r>
              <a:rPr lang="en" sz="2000" dirty="0"/>
              <a:t>mashed potatoes, cranberry sauce and a variety of other dishes. Some families have ham or roast goose instead of turkey. </a:t>
            </a:r>
            <a:r>
              <a:rPr lang="ru-RU" sz="2000" dirty="0"/>
              <a:t>____________</a:t>
            </a:r>
            <a:r>
              <a:rPr lang="en" sz="2000" dirty="0"/>
              <a:t> pie, plum pudding, and fruitcake are </a:t>
            </a:r>
            <a:r>
              <a:rPr lang="en" sz="2000" dirty="0" err="1"/>
              <a:t>favourite</a:t>
            </a:r>
            <a:r>
              <a:rPr lang="en" sz="2000" dirty="0"/>
              <a:t> desserts.</a:t>
            </a:r>
          </a:p>
          <a:p>
            <a:pPr algn="just"/>
            <a:endParaRPr lang="ru-RU" dirty="0"/>
          </a:p>
        </p:txBody>
      </p:sp>
    </p:spTree>
    <p:extLst>
      <p:ext uri="{BB962C8B-B14F-4D97-AF65-F5344CB8AC3E}">
        <p14:creationId xmlns:p14="http://schemas.microsoft.com/office/powerpoint/2010/main" val="568220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1B1D035-9A47-AB4D-895E-B40DCFB92578}"/>
              </a:ext>
            </a:extLst>
          </p:cNvPr>
          <p:cNvSpPr/>
          <p:nvPr/>
        </p:nvSpPr>
        <p:spPr>
          <a:xfrm>
            <a:off x="1261241" y="474345"/>
            <a:ext cx="7662042" cy="5570756"/>
          </a:xfrm>
          <a:prstGeom prst="rect">
            <a:avLst/>
          </a:prstGeom>
        </p:spPr>
        <p:txBody>
          <a:bodyPr wrap="square">
            <a:spAutoFit/>
          </a:bodyPr>
          <a:lstStyle/>
          <a:p>
            <a:pPr algn="just" fontAlgn="base"/>
            <a:r>
              <a:rPr lang="en" sz="2000" dirty="0">
                <a:latin typeface="Arial" panose="020B0604020202020204" pitchFamily="34" charset="0"/>
              </a:rPr>
              <a:t>Christmas is Christian </a:t>
            </a:r>
            <a:r>
              <a:rPr lang="en" sz="2000" dirty="0">
                <a:solidFill>
                  <a:srgbClr val="FFFF00"/>
                </a:solidFill>
                <a:latin typeface="Arial" panose="020B0604020202020204" pitchFamily="34" charset="0"/>
              </a:rPr>
              <a:t>holiday</a:t>
            </a:r>
            <a:r>
              <a:rPr lang="en" sz="2000" dirty="0">
                <a:latin typeface="Arial" panose="020B0604020202020204" pitchFamily="34" charset="0"/>
              </a:rPr>
              <a:t> that celebrates the birth of Jesus Christ. For millions of Christians throughout the world it is the happiest and the busiest </a:t>
            </a:r>
            <a:r>
              <a:rPr lang="en" sz="2000" dirty="0">
                <a:solidFill>
                  <a:srgbClr val="FFFF00"/>
                </a:solidFill>
                <a:latin typeface="Arial" panose="020B0604020202020204" pitchFamily="34" charset="0"/>
              </a:rPr>
              <a:t>time</a:t>
            </a:r>
            <a:r>
              <a:rPr lang="en" sz="2000" dirty="0">
                <a:latin typeface="Arial" panose="020B0604020202020204" pitchFamily="34" charset="0"/>
              </a:rPr>
              <a:t> of the year. No one knows the exact date of Christ's birth but most Christians celebrate Christmas on </a:t>
            </a:r>
            <a:r>
              <a:rPr lang="en" sz="2000" dirty="0">
                <a:solidFill>
                  <a:srgbClr val="FFFF00"/>
                </a:solidFill>
                <a:latin typeface="Arial" panose="020B0604020202020204" pitchFamily="34" charset="0"/>
              </a:rPr>
              <a:t>December</a:t>
            </a:r>
            <a:r>
              <a:rPr lang="en" sz="2000" dirty="0">
                <a:latin typeface="Arial" panose="020B0604020202020204" pitchFamily="34" charset="0"/>
              </a:rPr>
              <a:t> 25. The word Christmas comes from </a:t>
            </a:r>
            <a:r>
              <a:rPr lang="en" sz="2000" dirty="0" err="1">
                <a:latin typeface="Arial" panose="020B0604020202020204" pitchFamily="34" charset="0"/>
              </a:rPr>
              <a:t>Christes</a:t>
            </a:r>
            <a:r>
              <a:rPr lang="en" sz="2000" dirty="0">
                <a:latin typeface="Arial" panose="020B0604020202020204" pitchFamily="34" charset="0"/>
              </a:rPr>
              <a:t> masse, an early English phrase that means Mass of </a:t>
            </a:r>
            <a:r>
              <a:rPr lang="en" sz="2000" dirty="0">
                <a:solidFill>
                  <a:srgbClr val="FFFF00"/>
                </a:solidFill>
                <a:latin typeface="Arial" panose="020B0604020202020204" pitchFamily="34" charset="0"/>
              </a:rPr>
              <a:t>Christ</a:t>
            </a:r>
            <a:r>
              <a:rPr lang="en" sz="2000" dirty="0">
                <a:latin typeface="Arial" panose="020B0604020202020204" pitchFamily="34" charset="0"/>
              </a:rPr>
              <a:t>.</a:t>
            </a:r>
          </a:p>
          <a:p>
            <a:pPr algn="just" fontAlgn="base"/>
            <a:r>
              <a:rPr lang="en" sz="2000" dirty="0">
                <a:latin typeface="Arial" panose="020B0604020202020204" pitchFamily="34" charset="0"/>
              </a:rPr>
              <a:t>People of different</a:t>
            </a:r>
            <a:r>
              <a:rPr lang="en" sz="2000" dirty="0">
                <a:solidFill>
                  <a:srgbClr val="FFFF00"/>
                </a:solidFill>
                <a:latin typeface="Arial" panose="020B0604020202020204" pitchFamily="34" charset="0"/>
              </a:rPr>
              <a:t> countries </a:t>
            </a:r>
            <a:r>
              <a:rPr lang="en" sz="2000" dirty="0">
                <a:latin typeface="Arial" panose="020B0604020202020204" pitchFamily="34" charset="0"/>
              </a:rPr>
              <a:t>celebrate Christmas in various ways. People in the United States and Canada decorate their homes with </a:t>
            </a:r>
            <a:r>
              <a:rPr lang="en" sz="2000" dirty="0">
                <a:solidFill>
                  <a:srgbClr val="FFFF00"/>
                </a:solidFill>
                <a:latin typeface="Arial" panose="020B0604020202020204" pitchFamily="34" charset="0"/>
              </a:rPr>
              <a:t>Christmas</a:t>
            </a:r>
            <a:r>
              <a:rPr lang="en" sz="2000" dirty="0">
                <a:latin typeface="Arial" panose="020B0604020202020204" pitchFamily="34" charset="0"/>
              </a:rPr>
              <a:t> trees, wreaths and ornaments. City streets are filled with </a:t>
            </a:r>
            <a:r>
              <a:rPr lang="en" sz="2000" dirty="0" err="1">
                <a:latin typeface="Arial" panose="020B0604020202020204" pitchFamily="34" charset="0"/>
              </a:rPr>
              <a:t>coloured</a:t>
            </a:r>
            <a:r>
              <a:rPr lang="en" sz="2000" dirty="0">
                <a:latin typeface="Arial" panose="020B0604020202020204" pitchFamily="34" charset="0"/>
              </a:rPr>
              <a:t> </a:t>
            </a:r>
            <a:r>
              <a:rPr lang="en" sz="2000" dirty="0">
                <a:solidFill>
                  <a:srgbClr val="FFFF00"/>
                </a:solidFill>
                <a:latin typeface="Arial" panose="020B0604020202020204" pitchFamily="34" charset="0"/>
              </a:rPr>
              <a:t>lights</a:t>
            </a:r>
            <a:r>
              <a:rPr lang="en" sz="2000" dirty="0">
                <a:latin typeface="Arial" panose="020B0604020202020204" pitchFamily="34" charset="0"/>
              </a:rPr>
              <a:t>; the sound of bells and Christmas carols can be heard everywhere.</a:t>
            </a:r>
          </a:p>
          <a:p>
            <a:pPr algn="just" fontAlgn="base"/>
            <a:r>
              <a:rPr lang="en" sz="2000" dirty="0">
                <a:latin typeface="Arial" panose="020B0604020202020204" pitchFamily="34" charset="0"/>
              </a:rPr>
              <a:t>Children write </a:t>
            </a:r>
            <a:r>
              <a:rPr lang="en" sz="2000" dirty="0">
                <a:solidFill>
                  <a:srgbClr val="FFFF00"/>
                </a:solidFill>
                <a:latin typeface="Arial" panose="020B0604020202020204" pitchFamily="34" charset="0"/>
              </a:rPr>
              <a:t>letters</a:t>
            </a:r>
            <a:r>
              <a:rPr lang="en" sz="2000" dirty="0">
                <a:latin typeface="Arial" panose="020B0604020202020204" pitchFamily="34" charset="0"/>
              </a:rPr>
              <a:t> to Santa Claus and tell him what presents they would like to get. Many department stores hire people to wear a </a:t>
            </a:r>
            <a:r>
              <a:rPr lang="en" sz="2000" dirty="0">
                <a:solidFill>
                  <a:srgbClr val="FFFF00"/>
                </a:solidFill>
                <a:latin typeface="Arial" panose="020B0604020202020204" pitchFamily="34" charset="0"/>
              </a:rPr>
              <a:t>Santa Claus </a:t>
            </a:r>
            <a:r>
              <a:rPr lang="en" sz="2000" dirty="0">
                <a:latin typeface="Arial" panose="020B0604020202020204" pitchFamily="34" charset="0"/>
              </a:rPr>
              <a:t>costume and listen to children's requests. People send Christmas </a:t>
            </a:r>
            <a:r>
              <a:rPr lang="en" sz="2000" dirty="0">
                <a:solidFill>
                  <a:srgbClr val="FFFF00"/>
                </a:solidFill>
                <a:latin typeface="Arial" panose="020B0604020202020204" pitchFamily="34" charset="0"/>
              </a:rPr>
              <a:t>cards</a:t>
            </a:r>
            <a:r>
              <a:rPr lang="en" sz="2000" dirty="0">
                <a:latin typeface="Arial" panose="020B0604020202020204" pitchFamily="34" charset="0"/>
              </a:rPr>
              <a:t> to relatives and friends. Many companies give presents to their employees.</a:t>
            </a:r>
          </a:p>
          <a:p>
            <a:br>
              <a:rPr lang="en" dirty="0"/>
            </a:br>
            <a:endParaRPr lang="ru-RU" dirty="0"/>
          </a:p>
        </p:txBody>
      </p:sp>
    </p:spTree>
    <p:extLst>
      <p:ext uri="{BB962C8B-B14F-4D97-AF65-F5344CB8AC3E}">
        <p14:creationId xmlns:p14="http://schemas.microsoft.com/office/powerpoint/2010/main" val="4271184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66D5B2C1-82EC-FA43-83DC-805B3E197437}"/>
              </a:ext>
            </a:extLst>
          </p:cNvPr>
          <p:cNvSpPr/>
          <p:nvPr/>
        </p:nvSpPr>
        <p:spPr>
          <a:xfrm>
            <a:off x="2611808" y="692012"/>
            <a:ext cx="7714593" cy="5909310"/>
          </a:xfrm>
          <a:prstGeom prst="rect">
            <a:avLst/>
          </a:prstGeom>
        </p:spPr>
        <p:txBody>
          <a:bodyPr wrap="square">
            <a:spAutoFit/>
          </a:bodyPr>
          <a:lstStyle/>
          <a:p>
            <a:pPr algn="just" fontAlgn="base"/>
            <a:r>
              <a:rPr lang="en" sz="2000" dirty="0">
                <a:latin typeface="Arial" panose="020B0604020202020204" pitchFamily="34" charset="0"/>
              </a:rPr>
              <a:t>A Christmas tree is one of the main </a:t>
            </a:r>
            <a:r>
              <a:rPr lang="en" sz="2000" dirty="0">
                <a:solidFill>
                  <a:srgbClr val="FFFF00"/>
                </a:solidFill>
                <a:latin typeface="Arial" panose="020B0604020202020204" pitchFamily="34" charset="0"/>
              </a:rPr>
              <a:t>symbols</a:t>
            </a:r>
            <a:r>
              <a:rPr lang="en" sz="2000" dirty="0">
                <a:latin typeface="Arial" panose="020B0604020202020204" pitchFamily="34" charset="0"/>
              </a:rPr>
              <a:t> of Christmas in most homes. Relatives and friends may join in trimming the tree with lights, tinsel, and </a:t>
            </a:r>
            <a:r>
              <a:rPr lang="en" sz="2000" dirty="0" err="1">
                <a:latin typeface="Arial" panose="020B0604020202020204" pitchFamily="34" charset="0"/>
              </a:rPr>
              <a:t>colourful</a:t>
            </a:r>
            <a:r>
              <a:rPr lang="en" sz="2000" dirty="0">
                <a:latin typeface="Arial" panose="020B0604020202020204" pitchFamily="34" charset="0"/>
              </a:rPr>
              <a:t> ornaments. </a:t>
            </a:r>
            <a:r>
              <a:rPr lang="en" sz="2000" dirty="0">
                <a:solidFill>
                  <a:srgbClr val="FFFF00"/>
                </a:solidFill>
                <a:latin typeface="Arial" panose="020B0604020202020204" pitchFamily="34" charset="0"/>
              </a:rPr>
              <a:t>Presents</a:t>
            </a:r>
            <a:r>
              <a:rPr lang="en" sz="2000" dirty="0">
                <a:latin typeface="Arial" panose="020B0604020202020204" pitchFamily="34" charset="0"/>
              </a:rPr>
              <a:t> are placed under the tree. On Christmas Eve or Christmas morning, families open their </a:t>
            </a:r>
            <a:r>
              <a:rPr lang="en" sz="2000" dirty="0">
                <a:solidFill>
                  <a:srgbClr val="FFFF00"/>
                </a:solidFill>
                <a:latin typeface="Arial" panose="020B0604020202020204" pitchFamily="34" charset="0"/>
              </a:rPr>
              <a:t>presents</a:t>
            </a:r>
            <a:r>
              <a:rPr lang="en" sz="2000" dirty="0">
                <a:latin typeface="Arial" panose="020B0604020202020204" pitchFamily="34" charset="0"/>
              </a:rPr>
              <a:t>.</a:t>
            </a:r>
            <a:r>
              <a:rPr lang="en" sz="2000" dirty="0"/>
              <a:t> Many children believe that </a:t>
            </a:r>
            <a:r>
              <a:rPr lang="en" sz="2000" dirty="0">
                <a:solidFill>
                  <a:srgbClr val="FFFF00"/>
                </a:solidFill>
              </a:rPr>
              <a:t>Santa Claus </a:t>
            </a:r>
            <a:r>
              <a:rPr lang="en" sz="2000" dirty="0"/>
              <a:t>arrives on Christmas Eve in a sleigh pulled by a </a:t>
            </a:r>
            <a:r>
              <a:rPr lang="en" sz="2000" dirty="0">
                <a:solidFill>
                  <a:srgbClr val="FFFF00"/>
                </a:solidFill>
              </a:rPr>
              <a:t>reindeer</a:t>
            </a:r>
            <a:r>
              <a:rPr lang="en" sz="2000" dirty="0"/>
              <a:t> and brings presents. Some children hang up </a:t>
            </a:r>
            <a:r>
              <a:rPr lang="en" sz="2000" dirty="0">
                <a:solidFill>
                  <a:srgbClr val="FFFF00"/>
                </a:solidFill>
              </a:rPr>
              <a:t>stockings</a:t>
            </a:r>
            <a:r>
              <a:rPr lang="en" sz="2000" dirty="0"/>
              <a:t> so Santa Claus can fill them with candy, fruit and other small </a:t>
            </a:r>
            <a:r>
              <a:rPr lang="en" sz="2000" dirty="0">
                <a:solidFill>
                  <a:srgbClr val="FFFF00"/>
                </a:solidFill>
              </a:rPr>
              <a:t>gifts</a:t>
            </a:r>
            <a:r>
              <a:rPr lang="en" sz="2000" dirty="0"/>
              <a:t>.</a:t>
            </a:r>
          </a:p>
          <a:p>
            <a:pPr algn="just" fontAlgn="base"/>
            <a:r>
              <a:rPr lang="en" sz="2000" dirty="0"/>
              <a:t>In many parts of the United States and Canada groups of people walk from house to house and sing Christmas </a:t>
            </a:r>
            <a:r>
              <a:rPr lang="en" sz="2000" dirty="0">
                <a:solidFill>
                  <a:srgbClr val="FFFF00"/>
                </a:solidFill>
              </a:rPr>
              <a:t>carols</a:t>
            </a:r>
            <a:r>
              <a:rPr lang="en" sz="2000" dirty="0"/>
              <a:t>. Some people give singers </a:t>
            </a:r>
            <a:r>
              <a:rPr lang="en" sz="2000" dirty="0">
                <a:solidFill>
                  <a:srgbClr val="FFFF00"/>
                </a:solidFill>
              </a:rPr>
              <a:t>money</a:t>
            </a:r>
            <a:r>
              <a:rPr lang="en" sz="2000" dirty="0"/>
              <a:t> or small gifts or invite them for a warm drink.</a:t>
            </a:r>
          </a:p>
          <a:p>
            <a:pPr algn="just" fontAlgn="base"/>
            <a:r>
              <a:rPr lang="en" sz="2000" dirty="0"/>
              <a:t>Many people attend </a:t>
            </a:r>
            <a:r>
              <a:rPr lang="en" sz="2000" dirty="0">
                <a:solidFill>
                  <a:srgbClr val="FFFF00"/>
                </a:solidFill>
              </a:rPr>
              <a:t>church</a:t>
            </a:r>
            <a:r>
              <a:rPr lang="en" sz="2000" dirty="0"/>
              <a:t> services on Christmas Eve or Christmas morning. They listen to readings from Bible and singing Christmas carols.</a:t>
            </a:r>
          </a:p>
          <a:p>
            <a:pPr algn="just" fontAlgn="base"/>
            <a:r>
              <a:rPr lang="en" sz="2000" dirty="0"/>
              <a:t>A traditional Christmas </a:t>
            </a:r>
            <a:r>
              <a:rPr lang="en" sz="2000" dirty="0">
                <a:solidFill>
                  <a:srgbClr val="FFFF00"/>
                </a:solidFill>
              </a:rPr>
              <a:t>dinner</a:t>
            </a:r>
            <a:r>
              <a:rPr lang="en" sz="2000" dirty="0"/>
              <a:t> consists of stuffed turkey, </a:t>
            </a:r>
            <a:r>
              <a:rPr lang="ru-RU" sz="2000" dirty="0"/>
              <a:t>ь </a:t>
            </a:r>
            <a:r>
              <a:rPr lang="en" sz="2000" dirty="0"/>
              <a:t>mashed potatoes, cranberry sauce and a variety of other dishes. Some families have ham or roast goose instead of turkey. </a:t>
            </a:r>
            <a:r>
              <a:rPr lang="en" sz="2000" dirty="0">
                <a:solidFill>
                  <a:srgbClr val="FFFF00"/>
                </a:solidFill>
              </a:rPr>
              <a:t>Pumpkin</a:t>
            </a:r>
            <a:r>
              <a:rPr lang="en" sz="2000" dirty="0"/>
              <a:t> pie, plum pudding, and fruitcake are </a:t>
            </a:r>
            <a:r>
              <a:rPr lang="en" sz="2000" dirty="0" err="1"/>
              <a:t>favourite</a:t>
            </a:r>
            <a:r>
              <a:rPr lang="en" sz="2000" dirty="0"/>
              <a:t> desserts.</a:t>
            </a:r>
          </a:p>
          <a:p>
            <a:endParaRPr lang="ru-RU" dirty="0"/>
          </a:p>
        </p:txBody>
      </p:sp>
    </p:spTree>
    <p:extLst>
      <p:ext uri="{BB962C8B-B14F-4D97-AF65-F5344CB8AC3E}">
        <p14:creationId xmlns:p14="http://schemas.microsoft.com/office/powerpoint/2010/main" val="3078524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AA7407A3-1C36-4A4B-B328-F0D29B134ED9}"/>
              </a:ext>
            </a:extLst>
          </p:cNvPr>
          <p:cNvSpPr/>
          <p:nvPr/>
        </p:nvSpPr>
        <p:spPr>
          <a:xfrm>
            <a:off x="979866" y="143781"/>
            <a:ext cx="10589619" cy="6832640"/>
          </a:xfrm>
          <a:prstGeom prst="rect">
            <a:avLst/>
          </a:prstGeom>
        </p:spPr>
        <p:txBody>
          <a:bodyPr wrap="square">
            <a:spAutoFit/>
          </a:bodyPr>
          <a:lstStyle/>
          <a:p>
            <a:r>
              <a:rPr lang="en-US" sz="2800" dirty="0"/>
              <a:t>I'm …. I. have got a family. We like Christmas. Our family celebrate Merry Christmas gaily. </a:t>
            </a:r>
          </a:p>
          <a:p>
            <a:r>
              <a:rPr lang="en-US" sz="2800" dirty="0"/>
              <a:t>We buy a Christmas tree and make Christmas toys. We buy… . </a:t>
            </a:r>
          </a:p>
          <a:p>
            <a:r>
              <a:rPr lang="en-US" sz="2800" dirty="0"/>
              <a:t>On the … of December we decorate a Christmas … and our house. </a:t>
            </a:r>
          </a:p>
          <a:p>
            <a:r>
              <a:rPr lang="en-US" sz="2800" dirty="0"/>
              <a:t>Mum hangs a …for Santa Claus near the Christmas tree. </a:t>
            </a:r>
          </a:p>
          <a:p>
            <a:r>
              <a:rPr lang="en-US" sz="2800" dirty="0"/>
              <a:t>We make … for our friends. Mum will cook a Christmas …</a:t>
            </a:r>
          </a:p>
          <a:p>
            <a:r>
              <a:rPr lang="en-US" sz="2800" dirty="0"/>
              <a:t>My mum, dad and I organize competitions and games. </a:t>
            </a:r>
          </a:p>
          <a:p>
            <a:r>
              <a:rPr lang="en-US" sz="2800" dirty="0"/>
              <a:t>We write a … for Santa Claus and wish him good luck too. </a:t>
            </a:r>
          </a:p>
          <a:p>
            <a:r>
              <a:rPr lang="en-US" sz="2800" dirty="0"/>
              <a:t>Santa Claus brings us  … at twelve o clock under the Christmas tree. He eats… </a:t>
            </a:r>
          </a:p>
          <a:p>
            <a:r>
              <a:rPr lang="en-US" sz="2800" dirty="0"/>
              <a:t>When guests and friends come to us, we have got a holiday. I wait for Christmas every year because</a:t>
            </a:r>
          </a:p>
          <a:p>
            <a:r>
              <a:rPr lang="en-US" sz="2800" dirty="0"/>
              <a:t>I like to get presents and my family like Christmas very much. I wish Merry Christmas for you too! </a:t>
            </a:r>
          </a:p>
          <a:p>
            <a:r>
              <a:rPr lang="en-US" dirty="0"/>
              <a:t> </a:t>
            </a:r>
            <a:endParaRPr lang="ru-RU" dirty="0"/>
          </a:p>
        </p:txBody>
      </p:sp>
    </p:spTree>
    <p:extLst>
      <p:ext uri="{BB962C8B-B14F-4D97-AF65-F5344CB8AC3E}">
        <p14:creationId xmlns:p14="http://schemas.microsoft.com/office/powerpoint/2010/main" val="1848218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1ED9C2-4F81-5245-AF41-F6B8D348EABE}"/>
              </a:ext>
            </a:extLst>
          </p:cNvPr>
          <p:cNvSpPr>
            <a:spLocks noGrp="1"/>
          </p:cNvSpPr>
          <p:nvPr>
            <p:ph type="title"/>
          </p:nvPr>
        </p:nvSpPr>
        <p:spPr/>
        <p:txBody>
          <a:bodyPr/>
          <a:lstStyle/>
          <a:p>
            <a:endParaRPr lang="ru-RU"/>
          </a:p>
        </p:txBody>
      </p:sp>
      <p:pic>
        <p:nvPicPr>
          <p:cNvPr id="5" name="Объект 4">
            <a:extLst>
              <a:ext uri="{FF2B5EF4-FFF2-40B4-BE49-F238E27FC236}">
                <a16:creationId xmlns:a16="http://schemas.microsoft.com/office/drawing/2014/main" id="{61672E66-7677-0A47-8139-EEAF4D58ADFD}"/>
              </a:ext>
            </a:extLst>
          </p:cNvPr>
          <p:cNvPicPr>
            <a:picLocks noGrp="1" noChangeAspect="1"/>
          </p:cNvPicPr>
          <p:nvPr>
            <p:ph idx="1"/>
          </p:nvPr>
        </p:nvPicPr>
        <p:blipFill>
          <a:blip r:embed="rId2"/>
          <a:stretch>
            <a:fillRect/>
          </a:stretch>
        </p:blipFill>
        <p:spPr>
          <a:xfrm>
            <a:off x="1905001" y="562952"/>
            <a:ext cx="7958330" cy="5824320"/>
          </a:xfrm>
        </p:spPr>
      </p:pic>
    </p:spTree>
    <p:extLst>
      <p:ext uri="{BB962C8B-B14F-4D97-AF65-F5344CB8AC3E}">
        <p14:creationId xmlns:p14="http://schemas.microsoft.com/office/powerpoint/2010/main" val="978042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эдисон">
  <a:themeElements>
    <a:clrScheme name="Мэдисон">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Мэдисон">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Мэдисон">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docProps/app.xml><?xml version="1.0" encoding="utf-8"?>
<Properties xmlns="http://schemas.openxmlformats.org/officeDocument/2006/extended-properties" xmlns:vt="http://schemas.openxmlformats.org/officeDocument/2006/docPropsVTypes">
  <Template>{AB6231E9-543E-BB40-AEF2-AED55BC582A6}tf16401378</Template>
  <TotalTime>41</TotalTime>
  <Words>1121</Words>
  <Application>Microsoft Macintosh PowerPoint</Application>
  <PresentationFormat>Широкоэкранный</PresentationFormat>
  <Paragraphs>27</Paragraphs>
  <Slides>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MS Shell Dlg 2</vt:lpstr>
      <vt:lpstr>Wingdings</vt:lpstr>
      <vt:lpstr>Wingdings 3</vt:lpstr>
      <vt:lpstr>Мэдисон</vt:lpstr>
      <vt:lpstr>Презентация PowerPoint</vt:lpstr>
      <vt:lpstr>We wish you a merry Christmas We wish you a merry Christmas We wish you a merry Christmas and a happy new year  Good tidings we bring to you and your kin We wish you a merry Christmas and a happy new year  Oh, bring us some figgy pudding Oh, bring us some figgy pudding Oh, bring us some figgy pudding And bring it right here  Good tidings we bring to you and your kin We wish you a merry Christmas and a happy new year  We won't go until we get some We won't go until we get some We won't go until we get some So bring it right here  Good tidings we bring to you and your kin We wish you a merry Christmas and a happy new year  We all like our figgy pudding We all like our figgy pudding We all like our figgy pudding With all its good cheers  Good tidings we bring to you and your kin We wish you a merry Christmas and a happy new year  We wish you a merry Christmas We wish you a merry Christmas We wish you a merry Christmas and a happy new year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Наталья Иванкова</dc:creator>
  <cp:lastModifiedBy>Наталья Иванкова</cp:lastModifiedBy>
  <cp:revision>13</cp:revision>
  <dcterms:created xsi:type="dcterms:W3CDTF">2021-09-20T15:39:49Z</dcterms:created>
  <dcterms:modified xsi:type="dcterms:W3CDTF">2021-10-28T06:28:03Z</dcterms:modified>
</cp:coreProperties>
</file>