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7" r:id="rId4"/>
    <p:sldId id="268" r:id="rId5"/>
    <p:sldId id="257" r:id="rId6"/>
    <p:sldId id="259" r:id="rId7"/>
    <p:sldId id="258" r:id="rId8"/>
    <p:sldId id="260" r:id="rId9"/>
    <p:sldId id="261" r:id="rId10"/>
    <p:sldId id="262" r:id="rId11"/>
    <p:sldId id="263" r:id="rId12"/>
    <p:sldId id="264" r:id="rId13"/>
    <p:sldId id="265"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E8C9AB-2BA7-430A-9C7B-4B48EE5DDEF5}"/>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19D44AC6-96C0-4E4D-B495-DD17E5277F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D2DD5BBD-E320-4D4F-A06F-59E41F79BD10}"/>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5" name="Нижний колонтитул 4">
            <a:extLst>
              <a:ext uri="{FF2B5EF4-FFF2-40B4-BE49-F238E27FC236}">
                <a16:creationId xmlns:a16="http://schemas.microsoft.com/office/drawing/2014/main" id="{C1894BDF-D991-4E7D-9AEF-4C6EE20D6DA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C47320A-A44A-4352-A972-254B3B3ED738}"/>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2575619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2C31C0-83D8-4B39-ADFC-BABF9FB1E02C}"/>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A7854632-DDFE-4BEE-8A65-375C1AD6160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B36A6C6-EA9A-4F61-99BE-237C147FA19D}"/>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5" name="Нижний колонтитул 4">
            <a:extLst>
              <a:ext uri="{FF2B5EF4-FFF2-40B4-BE49-F238E27FC236}">
                <a16:creationId xmlns:a16="http://schemas.microsoft.com/office/drawing/2014/main" id="{C0B57CDE-D2B9-4CFE-926D-428C8F3D5FF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CF39A48-755A-42BE-AB9D-6D720F765720}"/>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3687352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0EE499D0-4E9A-47BE-85F4-9A86B9E9AB91}"/>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D541E9C3-3A8D-4A54-A3BD-DD1C591428FA}"/>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2564B05-99AA-407B-AB70-48FE5CBCDE17}"/>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5" name="Нижний колонтитул 4">
            <a:extLst>
              <a:ext uri="{FF2B5EF4-FFF2-40B4-BE49-F238E27FC236}">
                <a16:creationId xmlns:a16="http://schemas.microsoft.com/office/drawing/2014/main" id="{F5D7B588-74BC-46C2-B893-06D7D7BF91D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6933B12-713A-483F-B2EE-1385DAD14C59}"/>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744934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00E3CF3-91C5-4F1F-9663-F6D5CB7F651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E7EC40A-667D-4566-BB10-D803EF2009C6}"/>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3646FA1-F22C-4075-8F38-52D642C8EAB5}"/>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5" name="Нижний колонтитул 4">
            <a:extLst>
              <a:ext uri="{FF2B5EF4-FFF2-40B4-BE49-F238E27FC236}">
                <a16:creationId xmlns:a16="http://schemas.microsoft.com/office/drawing/2014/main" id="{FFE1915E-C37F-4C77-9F4F-4062E48A1B7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00A21BB-2F2D-4419-94F2-050FB19ED0C6}"/>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3165131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8F4ED8E-7104-416C-BA7C-8AFCD184C2FB}"/>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23167340-57C8-4F9A-A2DD-C9E373F4E1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1721DB46-C9B9-4893-A7B4-6E1F4C703897}"/>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5" name="Нижний колонтитул 4">
            <a:extLst>
              <a:ext uri="{FF2B5EF4-FFF2-40B4-BE49-F238E27FC236}">
                <a16:creationId xmlns:a16="http://schemas.microsoft.com/office/drawing/2014/main" id="{63BD5F8F-041C-42D9-80A7-30D75D7F35F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429BE54-FBE0-4324-AB38-A9C24335A71A}"/>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1533278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63AF00-2386-49F7-A7CD-70FCECA65CE2}"/>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4E2CADBF-5BEF-4F70-B610-5EE4753AB915}"/>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8B2C2553-0250-44D2-8923-379518DC5A2A}"/>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EADF23CB-2FEA-4321-BF25-D26CA561A67B}"/>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6" name="Нижний колонтитул 5">
            <a:extLst>
              <a:ext uri="{FF2B5EF4-FFF2-40B4-BE49-F238E27FC236}">
                <a16:creationId xmlns:a16="http://schemas.microsoft.com/office/drawing/2014/main" id="{20F2E5C8-2B71-497E-B0A0-4A970DECAD7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72E9F03-B169-4CFF-AAC2-6DC6797CFE08}"/>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3180405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D7AAA83-8A16-4F3C-97F1-593F8550C22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CDBE8D24-D34C-4593-921A-914CD083EE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CAB4E442-9E50-4F0C-BA33-993130A37198}"/>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3A92AC7B-664C-43C8-8A4B-F0B733E5E6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2F433825-2C2E-4046-935C-BC2D06EF5D5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4554585F-D604-493B-BF1E-6026771D34D9}"/>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8" name="Нижний колонтитул 7">
            <a:extLst>
              <a:ext uri="{FF2B5EF4-FFF2-40B4-BE49-F238E27FC236}">
                <a16:creationId xmlns:a16="http://schemas.microsoft.com/office/drawing/2014/main" id="{3638A1C4-2E71-46B6-80AE-88EA87D63AE7}"/>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EDB28217-E9D1-4414-99E5-87B33C04D5D5}"/>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1811762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32FA90-E5AA-4E55-8DB8-05C97927FB2B}"/>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8BE7459B-6B2F-47A5-A26C-5EB2316F6D3E}"/>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4" name="Нижний колонтитул 3">
            <a:extLst>
              <a:ext uri="{FF2B5EF4-FFF2-40B4-BE49-F238E27FC236}">
                <a16:creationId xmlns:a16="http://schemas.microsoft.com/office/drawing/2014/main" id="{745502CE-0291-493B-80C0-18338F433CEB}"/>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1279D624-7D14-4767-A077-520AA672AF58}"/>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2194408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B02B7A96-FD00-44B3-B0BC-07CDAE7255B1}"/>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3" name="Нижний колонтитул 2">
            <a:extLst>
              <a:ext uri="{FF2B5EF4-FFF2-40B4-BE49-F238E27FC236}">
                <a16:creationId xmlns:a16="http://schemas.microsoft.com/office/drawing/2014/main" id="{49B91712-7154-4E9F-96D1-6E0FD3B5DD7A}"/>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3928CD3F-2B14-4A7B-AD16-DF4700759F4F}"/>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398786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D2AADB-B499-493D-BCFB-4A9E0AB676C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C0814A74-2B15-47F6-A4A7-D9C8331095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B9318EB5-CCD3-4BB1-8120-2827DB6FC2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3C7D58F9-7300-46A7-9C7B-7C53CCD0ED0E}"/>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6" name="Нижний колонтитул 5">
            <a:extLst>
              <a:ext uri="{FF2B5EF4-FFF2-40B4-BE49-F238E27FC236}">
                <a16:creationId xmlns:a16="http://schemas.microsoft.com/office/drawing/2014/main" id="{23222425-81D3-40AC-A012-721EBA9B36C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58EE1A94-9BEB-4700-AADD-AF1D1BD6423F}"/>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302090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AB9E39-096E-4FDD-87F2-80D946C3CE2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D3CD5BA7-4CF2-4F39-BBC9-3284B12230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8CD716D8-39CB-432C-86AB-86943AC7FD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614D368-9A00-4EA0-8E61-59623677C967}"/>
              </a:ext>
            </a:extLst>
          </p:cNvPr>
          <p:cNvSpPr>
            <a:spLocks noGrp="1"/>
          </p:cNvSpPr>
          <p:nvPr>
            <p:ph type="dt" sz="half" idx="10"/>
          </p:nvPr>
        </p:nvSpPr>
        <p:spPr/>
        <p:txBody>
          <a:bodyPr/>
          <a:lstStyle/>
          <a:p>
            <a:fld id="{7AA34F83-DD48-4A59-8AEC-00E04B3AAA00}" type="datetimeFigureOut">
              <a:rPr lang="ru-RU" smtClean="0"/>
              <a:t>26.12.2020</a:t>
            </a:fld>
            <a:endParaRPr lang="ru-RU"/>
          </a:p>
        </p:txBody>
      </p:sp>
      <p:sp>
        <p:nvSpPr>
          <p:cNvPr id="6" name="Нижний колонтитул 5">
            <a:extLst>
              <a:ext uri="{FF2B5EF4-FFF2-40B4-BE49-F238E27FC236}">
                <a16:creationId xmlns:a16="http://schemas.microsoft.com/office/drawing/2014/main" id="{87C6EC37-CC39-4718-B14F-3BE40C2AC74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43D18C5-A74F-461C-962A-A999A4BE1E28}"/>
              </a:ext>
            </a:extLst>
          </p:cNvPr>
          <p:cNvSpPr>
            <a:spLocks noGrp="1"/>
          </p:cNvSpPr>
          <p:nvPr>
            <p:ph type="sldNum" sz="quarter" idx="12"/>
          </p:nvPr>
        </p:nvSpPr>
        <p:spPr/>
        <p:txBody>
          <a:bodyPr/>
          <a:lstStyle/>
          <a:p>
            <a:fld id="{053FED7E-AC4E-468F-967E-B9FC085D6D30}" type="slidenum">
              <a:rPr lang="ru-RU" smtClean="0"/>
              <a:t>‹#›</a:t>
            </a:fld>
            <a:endParaRPr lang="ru-RU"/>
          </a:p>
        </p:txBody>
      </p:sp>
    </p:spTree>
    <p:extLst>
      <p:ext uri="{BB962C8B-B14F-4D97-AF65-F5344CB8AC3E}">
        <p14:creationId xmlns:p14="http://schemas.microsoft.com/office/powerpoint/2010/main" val="2848030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654802-2159-47D7-A2D3-E8689A8940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33173399-63E0-4BE7-B335-A5D65342444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5BCAB49-6B33-40F2-8C09-D3AEC9701E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A34F83-DD48-4A59-8AEC-00E04B3AAA00}" type="datetimeFigureOut">
              <a:rPr lang="ru-RU" smtClean="0"/>
              <a:t>26.12.2020</a:t>
            </a:fld>
            <a:endParaRPr lang="ru-RU"/>
          </a:p>
        </p:txBody>
      </p:sp>
      <p:sp>
        <p:nvSpPr>
          <p:cNvPr id="5" name="Нижний колонтитул 4">
            <a:extLst>
              <a:ext uri="{FF2B5EF4-FFF2-40B4-BE49-F238E27FC236}">
                <a16:creationId xmlns:a16="http://schemas.microsoft.com/office/drawing/2014/main" id="{AE254634-FB89-41A3-8CD9-C00B02B9D8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89CB3F52-293A-4CB2-AF86-D05A7EEA0B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FED7E-AC4E-468F-967E-B9FC085D6D30}" type="slidenum">
              <a:rPr lang="ru-RU" smtClean="0"/>
              <a:t>‹#›</a:t>
            </a:fld>
            <a:endParaRPr lang="ru-RU"/>
          </a:p>
        </p:txBody>
      </p:sp>
    </p:spTree>
    <p:extLst>
      <p:ext uri="{BB962C8B-B14F-4D97-AF65-F5344CB8AC3E}">
        <p14:creationId xmlns:p14="http://schemas.microsoft.com/office/powerpoint/2010/main" val="2754454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F57C5E1-12A3-437B-B4EF-BD468CC8D217}"/>
              </a:ext>
            </a:extLst>
          </p:cNvPr>
          <p:cNvSpPr>
            <a:spLocks noGrp="1"/>
          </p:cNvSpPr>
          <p:nvPr>
            <p:ph type="ctrTitle"/>
          </p:nvPr>
        </p:nvSpPr>
        <p:spPr>
          <a:xfrm>
            <a:off x="543339" y="3429000"/>
            <a:ext cx="10933044" cy="2387600"/>
          </a:xfrm>
        </p:spPr>
        <p:txBody>
          <a:bodyPr>
            <a:noAutofit/>
          </a:bodyPr>
          <a:lstStyle/>
          <a:p>
            <a:r>
              <a:rPr lang="ru-RU" sz="5400" b="1" dirty="0">
                <a:solidFill>
                  <a:srgbClr val="0070C0"/>
                </a:solidFill>
                <a:latin typeface="Bookman Old Style" panose="02050604050505020204" pitchFamily="18" charset="0"/>
              </a:rPr>
              <a:t>ПРЕЗЕНТАЦИЯ </a:t>
            </a:r>
            <a:br>
              <a:rPr lang="ru-RU" sz="5400" b="1" dirty="0">
                <a:solidFill>
                  <a:srgbClr val="0070C0"/>
                </a:solidFill>
                <a:latin typeface="Bookman Old Style" panose="02050604050505020204" pitchFamily="18" charset="0"/>
              </a:rPr>
            </a:br>
            <a:r>
              <a:rPr lang="ru-RU" sz="5400" b="1" dirty="0">
                <a:solidFill>
                  <a:srgbClr val="0070C0"/>
                </a:solidFill>
                <a:latin typeface="Bookman Old Style" panose="02050604050505020204" pitchFamily="18" charset="0"/>
              </a:rPr>
              <a:t>РОДИТЕЛЬСКОГО СОБРАНИЯ </a:t>
            </a:r>
            <a:br>
              <a:rPr lang="ru-RU" sz="5400" b="1" dirty="0">
                <a:solidFill>
                  <a:srgbClr val="0070C0"/>
                </a:solidFill>
                <a:latin typeface="Bookman Old Style" panose="02050604050505020204" pitchFamily="18" charset="0"/>
              </a:rPr>
            </a:br>
            <a:r>
              <a:rPr lang="ru-RU" sz="5400" b="1" dirty="0">
                <a:solidFill>
                  <a:srgbClr val="0070C0"/>
                </a:solidFill>
                <a:latin typeface="Bookman Old Style" panose="02050604050505020204" pitchFamily="18" charset="0"/>
              </a:rPr>
              <a:t>СРЕДНЕЙ ГРУППЫ № 10</a:t>
            </a:r>
            <a:br>
              <a:rPr lang="ru-RU" sz="5400" b="1" dirty="0">
                <a:solidFill>
                  <a:srgbClr val="0070C0"/>
                </a:solidFill>
                <a:latin typeface="Bookman Old Style" panose="02050604050505020204" pitchFamily="18" charset="0"/>
              </a:rPr>
            </a:br>
            <a:r>
              <a:rPr lang="ru-RU" sz="5400" b="1" dirty="0">
                <a:solidFill>
                  <a:srgbClr val="0070C0"/>
                </a:solidFill>
                <a:latin typeface="Bookman Old Style" panose="02050604050505020204" pitchFamily="18" charset="0"/>
              </a:rPr>
              <a:t>«РОМАШКИ»</a:t>
            </a:r>
            <a:br>
              <a:rPr lang="ru-RU" sz="5400" b="1" dirty="0">
                <a:solidFill>
                  <a:srgbClr val="0070C0"/>
                </a:solidFill>
                <a:latin typeface="Bookman Old Style" panose="02050604050505020204" pitchFamily="18" charset="0"/>
              </a:rPr>
            </a:br>
            <a:br>
              <a:rPr lang="ru-RU" sz="4800" b="1" dirty="0">
                <a:solidFill>
                  <a:srgbClr val="0070C0"/>
                </a:solidFill>
                <a:latin typeface="+mn-lt"/>
              </a:rPr>
            </a:br>
            <a:endParaRPr lang="ru-RU" sz="4800" b="1" dirty="0">
              <a:solidFill>
                <a:srgbClr val="0070C0"/>
              </a:solidFill>
              <a:latin typeface="+mn-lt"/>
            </a:endParaRPr>
          </a:p>
        </p:txBody>
      </p:sp>
      <p:sp>
        <p:nvSpPr>
          <p:cNvPr id="3" name="Подзаголовок 2">
            <a:extLst>
              <a:ext uri="{FF2B5EF4-FFF2-40B4-BE49-F238E27FC236}">
                <a16:creationId xmlns:a16="http://schemas.microsoft.com/office/drawing/2014/main" id="{1E260CD5-8964-4303-B206-860723A3C699}"/>
              </a:ext>
            </a:extLst>
          </p:cNvPr>
          <p:cNvSpPr>
            <a:spLocks noGrp="1"/>
          </p:cNvSpPr>
          <p:nvPr>
            <p:ph type="subTitle" idx="1"/>
          </p:nvPr>
        </p:nvSpPr>
        <p:spPr>
          <a:xfrm>
            <a:off x="2544417" y="5006044"/>
            <a:ext cx="7977809" cy="1655762"/>
          </a:xfrm>
        </p:spPr>
        <p:txBody>
          <a:bodyPr>
            <a:normAutofit fontScale="92500" lnSpcReduction="10000"/>
          </a:bodyPr>
          <a:lstStyle/>
          <a:p>
            <a:pPr algn="l"/>
            <a:r>
              <a:rPr lang="ru-RU" b="1" u="sng" dirty="0">
                <a:solidFill>
                  <a:srgbClr val="0070C0"/>
                </a:solidFill>
                <a:latin typeface="Bookman Old Style" panose="02050604050505020204" pitchFamily="18" charset="0"/>
              </a:rPr>
              <a:t>Тема:</a:t>
            </a:r>
            <a:r>
              <a:rPr lang="ru-RU" b="1" dirty="0">
                <a:solidFill>
                  <a:srgbClr val="0070C0"/>
                </a:solidFill>
                <a:latin typeface="Bookman Old Style" panose="02050604050505020204" pitchFamily="18" charset="0"/>
              </a:rPr>
              <a:t> «Возрастные особенности детей 4-5 лет»</a:t>
            </a:r>
          </a:p>
          <a:p>
            <a:pPr algn="l"/>
            <a:r>
              <a:rPr lang="ru-RU" b="1" u="sng" dirty="0">
                <a:solidFill>
                  <a:srgbClr val="0070C0"/>
                </a:solidFill>
                <a:latin typeface="Bookman Old Style" panose="02050604050505020204" pitchFamily="18" charset="0"/>
              </a:rPr>
              <a:t>Подготовили воспитатели:</a:t>
            </a:r>
          </a:p>
          <a:p>
            <a:pPr algn="l"/>
            <a:r>
              <a:rPr lang="ru-RU" b="1" dirty="0">
                <a:solidFill>
                  <a:srgbClr val="0070C0"/>
                </a:solidFill>
                <a:latin typeface="Bookman Old Style" panose="02050604050505020204" pitchFamily="18" charset="0"/>
              </a:rPr>
              <a:t>Лукаш М.С.</a:t>
            </a:r>
          </a:p>
          <a:p>
            <a:pPr algn="l"/>
            <a:r>
              <a:rPr lang="ru-RU" b="1" dirty="0" err="1">
                <a:solidFill>
                  <a:srgbClr val="0070C0"/>
                </a:solidFill>
                <a:latin typeface="Bookman Old Style" panose="02050604050505020204" pitchFamily="18" charset="0"/>
              </a:rPr>
              <a:t>Гоменюк</a:t>
            </a:r>
            <a:r>
              <a:rPr lang="ru-RU" b="1" dirty="0">
                <a:solidFill>
                  <a:srgbClr val="0070C0"/>
                </a:solidFill>
                <a:latin typeface="Bookman Old Style" panose="02050604050505020204" pitchFamily="18" charset="0"/>
              </a:rPr>
              <a:t> А.В.</a:t>
            </a:r>
          </a:p>
          <a:p>
            <a:pPr algn="l"/>
            <a:endParaRPr lang="ru-RU" b="1" dirty="0">
              <a:solidFill>
                <a:srgbClr val="0070C0"/>
              </a:solidFill>
              <a:latin typeface="Bookman Old Style" panose="02050604050505020204" pitchFamily="18" charset="0"/>
            </a:endParaRPr>
          </a:p>
        </p:txBody>
      </p:sp>
      <p:pic>
        <p:nvPicPr>
          <p:cNvPr id="14" name="Рисунок 13">
            <a:extLst>
              <a:ext uri="{FF2B5EF4-FFF2-40B4-BE49-F238E27FC236}">
                <a16:creationId xmlns:a16="http://schemas.microsoft.com/office/drawing/2014/main" id="{17DE8BDD-F2CB-4D3C-B89A-62D1FAC3BC1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6017" y="4478475"/>
            <a:ext cx="2438400" cy="2362200"/>
          </a:xfrm>
          <a:prstGeom prst="rect">
            <a:avLst/>
          </a:prstGeom>
        </p:spPr>
      </p:pic>
      <p:pic>
        <p:nvPicPr>
          <p:cNvPr id="15" name="Рисунок 14">
            <a:extLst>
              <a:ext uri="{FF2B5EF4-FFF2-40B4-BE49-F238E27FC236}">
                <a16:creationId xmlns:a16="http://schemas.microsoft.com/office/drawing/2014/main" id="{C0B07614-19FD-43DB-9991-5F104538119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6017" y="4495800"/>
            <a:ext cx="2438400" cy="2362200"/>
          </a:xfrm>
          <a:prstGeom prst="rect">
            <a:avLst/>
          </a:prstGeom>
        </p:spPr>
      </p:pic>
      <p:pic>
        <p:nvPicPr>
          <p:cNvPr id="17" name="Рисунок 16">
            <a:extLst>
              <a:ext uri="{FF2B5EF4-FFF2-40B4-BE49-F238E27FC236}">
                <a16:creationId xmlns:a16="http://schemas.microsoft.com/office/drawing/2014/main" id="{E936EBE8-75EC-4BA5-9743-AF76F6217AA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753600" y="0"/>
            <a:ext cx="2438400" cy="2362200"/>
          </a:xfrm>
          <a:prstGeom prst="rect">
            <a:avLst/>
          </a:prstGeom>
        </p:spPr>
      </p:pic>
      <p:pic>
        <p:nvPicPr>
          <p:cNvPr id="18" name="Рисунок 17">
            <a:extLst>
              <a:ext uri="{FF2B5EF4-FFF2-40B4-BE49-F238E27FC236}">
                <a16:creationId xmlns:a16="http://schemas.microsoft.com/office/drawing/2014/main" id="{A9695162-28FC-4223-9CE9-E33436603E5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2401" y="-88348"/>
            <a:ext cx="2438400" cy="2362200"/>
          </a:xfrm>
          <a:prstGeom prst="rect">
            <a:avLst/>
          </a:prstGeom>
        </p:spPr>
      </p:pic>
      <p:pic>
        <p:nvPicPr>
          <p:cNvPr id="19" name="Рисунок 18">
            <a:extLst>
              <a:ext uri="{FF2B5EF4-FFF2-40B4-BE49-F238E27FC236}">
                <a16:creationId xmlns:a16="http://schemas.microsoft.com/office/drawing/2014/main" id="{FBCB8AAC-4B93-4A42-83AF-5F65B822F2D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753600" y="4495800"/>
            <a:ext cx="2438400" cy="2362200"/>
          </a:xfrm>
          <a:prstGeom prst="rect">
            <a:avLst/>
          </a:prstGeom>
        </p:spPr>
      </p:pic>
    </p:spTree>
    <p:extLst>
      <p:ext uri="{BB962C8B-B14F-4D97-AF65-F5344CB8AC3E}">
        <p14:creationId xmlns:p14="http://schemas.microsoft.com/office/powerpoint/2010/main" val="1131244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106042-8071-467B-BFED-AB4C6777C40A}"/>
              </a:ext>
            </a:extLst>
          </p:cNvPr>
          <p:cNvSpPr>
            <a:spLocks noGrp="1"/>
          </p:cNvSpPr>
          <p:nvPr>
            <p:ph type="title"/>
          </p:nvPr>
        </p:nvSpPr>
        <p:spPr>
          <a:xfrm>
            <a:off x="333829" y="435429"/>
            <a:ext cx="11495313" cy="6037941"/>
          </a:xfrm>
        </p:spPr>
        <p:txBody>
          <a:bodyPr>
            <a:normAutofit fontScale="90000"/>
          </a:bodyPr>
          <a:lstStyle/>
          <a:p>
            <a:pPr algn="ctr"/>
            <a:r>
              <a:rPr lang="ru-RU" b="1" u="sng" dirty="0">
                <a:solidFill>
                  <a:srgbClr val="C00000"/>
                </a:solidFill>
                <a:latin typeface="Bookman Old Style" panose="02050604050505020204" pitchFamily="18" charset="0"/>
              </a:rPr>
              <a:t>Отношения со сверстниками.</a:t>
            </a:r>
            <a:br>
              <a:rPr lang="ru-RU" b="1" u="sng" dirty="0">
                <a:solidFill>
                  <a:srgbClr val="C00000"/>
                </a:solidFill>
                <a:latin typeface="Bookman Old Style" panose="02050604050505020204" pitchFamily="18" charset="0"/>
              </a:rPr>
            </a:br>
            <a:r>
              <a:rPr lang="ru-RU" dirty="0">
                <a:solidFill>
                  <a:srgbClr val="0070C0"/>
                </a:solidFill>
                <a:latin typeface="Bookman Old Style" panose="02050604050505020204" pitchFamily="18" charset="0"/>
              </a:rPr>
              <a:t>У ребёнка появляется большой интерес к ровесникам. Ребёнок от внутрисемейных отношений всё больше переходит к более широким отношениям с миром. Совместная игра становится сложнее, у неё появляется разнообразное </a:t>
            </a:r>
            <a:br>
              <a:rPr lang="ru-RU" dirty="0">
                <a:solidFill>
                  <a:srgbClr val="0070C0"/>
                </a:solidFill>
                <a:latin typeface="Bookman Old Style" panose="02050604050505020204" pitchFamily="18" charset="0"/>
              </a:rPr>
            </a:br>
            <a:r>
              <a:rPr lang="ru-RU" dirty="0">
                <a:solidFill>
                  <a:srgbClr val="0070C0"/>
                </a:solidFill>
                <a:latin typeface="Bookman Old Style" panose="02050604050505020204" pitchFamily="18" charset="0"/>
              </a:rPr>
              <a:t>сюжетно-ролевое наполнение (игры в больницу, в магазин, в войну, разыгрывание любимых сказок). </a:t>
            </a:r>
            <a:endParaRPr lang="ru-RU" b="1" u="sng" dirty="0">
              <a:solidFill>
                <a:srgbClr val="0070C0"/>
              </a:solidFill>
              <a:latin typeface="Bookman Old Style" panose="02050604050505020204" pitchFamily="18" charset="0"/>
            </a:endParaRPr>
          </a:p>
        </p:txBody>
      </p:sp>
    </p:spTree>
    <p:extLst>
      <p:ext uri="{BB962C8B-B14F-4D97-AF65-F5344CB8AC3E}">
        <p14:creationId xmlns:p14="http://schemas.microsoft.com/office/powerpoint/2010/main" val="1045576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2C0E27B-50FC-4056-813B-7EE5C10F865A}"/>
              </a:ext>
            </a:extLst>
          </p:cNvPr>
          <p:cNvSpPr>
            <a:spLocks noGrp="1"/>
          </p:cNvSpPr>
          <p:nvPr>
            <p:ph type="title"/>
          </p:nvPr>
        </p:nvSpPr>
        <p:spPr>
          <a:xfrm>
            <a:off x="838200" y="2766218"/>
            <a:ext cx="10515600" cy="1325563"/>
          </a:xfrm>
        </p:spPr>
        <p:txBody>
          <a:bodyPr>
            <a:normAutofit fontScale="90000"/>
          </a:bodyPr>
          <a:lstStyle/>
          <a:p>
            <a:pPr algn="ctr"/>
            <a:r>
              <a:rPr lang="ru-RU" b="1" u="sng" dirty="0">
                <a:solidFill>
                  <a:srgbClr val="C00000"/>
                </a:solidFill>
                <a:latin typeface="Bookman Old Style" panose="02050604050505020204" pitchFamily="18" charset="0"/>
              </a:rPr>
              <a:t>Пожелания:</a:t>
            </a:r>
            <a:br>
              <a:rPr lang="ru-RU" dirty="0">
                <a:solidFill>
                  <a:srgbClr val="0070C0"/>
                </a:solidFill>
                <a:latin typeface="Bookman Old Style" panose="02050604050505020204" pitchFamily="18" charset="0"/>
              </a:rPr>
            </a:br>
            <a:br>
              <a:rPr lang="ru-RU" dirty="0">
                <a:solidFill>
                  <a:srgbClr val="0070C0"/>
                </a:solidFill>
                <a:latin typeface="Bookman Old Style" panose="02050604050505020204" pitchFamily="18" charset="0"/>
              </a:rPr>
            </a:br>
            <a:r>
              <a:rPr lang="ru-RU" sz="4000" dirty="0">
                <a:solidFill>
                  <a:srgbClr val="FF0000"/>
                </a:solidFill>
                <a:latin typeface="Bookman Old Style" panose="02050604050505020204" pitchFamily="18" charset="0"/>
              </a:rPr>
              <a:t>!</a:t>
            </a:r>
            <a:r>
              <a:rPr lang="ru-RU" sz="4000" dirty="0">
                <a:solidFill>
                  <a:srgbClr val="0070C0"/>
                </a:solidFill>
                <a:latin typeface="Bookman Old Style" panose="02050604050505020204" pitchFamily="18" charset="0"/>
              </a:rPr>
              <a:t> Если родители волнуются – ребёнок испытывает волнение тоже. </a:t>
            </a:r>
            <a:br>
              <a:rPr lang="ru-RU" sz="4000" dirty="0">
                <a:solidFill>
                  <a:srgbClr val="0070C0"/>
                </a:solidFill>
                <a:latin typeface="Bookman Old Style" panose="02050604050505020204" pitchFamily="18" charset="0"/>
              </a:rPr>
            </a:br>
            <a:r>
              <a:rPr lang="ru-RU" sz="4000" dirty="0">
                <a:solidFill>
                  <a:srgbClr val="0070C0"/>
                </a:solidFill>
                <a:latin typeface="Bookman Old Style" panose="02050604050505020204" pitchFamily="18" charset="0"/>
              </a:rPr>
              <a:t>Ребёнок копирует вас.</a:t>
            </a:r>
            <a:br>
              <a:rPr lang="ru-RU" sz="4000" dirty="0">
                <a:solidFill>
                  <a:srgbClr val="0070C0"/>
                </a:solidFill>
                <a:latin typeface="Bookman Old Style" panose="02050604050505020204" pitchFamily="18" charset="0"/>
              </a:rPr>
            </a:br>
            <a:br>
              <a:rPr lang="ru-RU" sz="4000" dirty="0">
                <a:solidFill>
                  <a:srgbClr val="0070C0"/>
                </a:solidFill>
                <a:latin typeface="Bookman Old Style" panose="02050604050505020204" pitchFamily="18" charset="0"/>
              </a:rPr>
            </a:br>
            <a:r>
              <a:rPr lang="ru-RU" sz="4000" dirty="0">
                <a:solidFill>
                  <a:srgbClr val="FF0000"/>
                </a:solidFill>
                <a:latin typeface="Bookman Old Style" panose="02050604050505020204" pitchFamily="18" charset="0"/>
              </a:rPr>
              <a:t>!</a:t>
            </a:r>
            <a:r>
              <a:rPr lang="ru-RU" sz="4000" dirty="0">
                <a:solidFill>
                  <a:srgbClr val="0070C0"/>
                </a:solidFill>
                <a:latin typeface="Bookman Old Style" panose="02050604050505020204" pitchFamily="18" charset="0"/>
              </a:rPr>
              <a:t> Привлекайте детское внимание. Поймайте детский взгляд, посмотрите с ним на то, что его так заинтересовало и постарайтесь это подхватить.</a:t>
            </a:r>
            <a:br>
              <a:rPr lang="ru-RU" sz="4000" dirty="0">
                <a:solidFill>
                  <a:srgbClr val="0070C0"/>
                </a:solidFill>
                <a:latin typeface="Bookman Old Style" panose="02050604050505020204" pitchFamily="18" charset="0"/>
              </a:rPr>
            </a:br>
            <a:br>
              <a:rPr lang="ru-RU" sz="4000" dirty="0">
                <a:solidFill>
                  <a:srgbClr val="0070C0"/>
                </a:solidFill>
                <a:latin typeface="Bookman Old Style" panose="02050604050505020204" pitchFamily="18" charset="0"/>
              </a:rPr>
            </a:br>
            <a:r>
              <a:rPr lang="ru-RU" sz="4000" dirty="0">
                <a:solidFill>
                  <a:srgbClr val="FF0000"/>
                </a:solidFill>
                <a:latin typeface="Bookman Old Style" panose="02050604050505020204" pitchFamily="18" charset="0"/>
              </a:rPr>
              <a:t>! </a:t>
            </a:r>
            <a:r>
              <a:rPr lang="ru-RU" sz="4000" dirty="0">
                <a:solidFill>
                  <a:srgbClr val="0070C0"/>
                </a:solidFill>
                <a:latin typeface="Bookman Old Style" panose="02050604050505020204" pitchFamily="18" charset="0"/>
              </a:rPr>
              <a:t>Будьте спокойны по отношению к своим детям.</a:t>
            </a:r>
            <a:endParaRPr lang="ru-RU" sz="4000" b="1" u="sng" dirty="0">
              <a:solidFill>
                <a:srgbClr val="FF0000"/>
              </a:solidFill>
              <a:latin typeface="Bookman Old Style" panose="02050604050505020204" pitchFamily="18" charset="0"/>
            </a:endParaRPr>
          </a:p>
        </p:txBody>
      </p:sp>
    </p:spTree>
    <p:extLst>
      <p:ext uri="{BB962C8B-B14F-4D97-AF65-F5344CB8AC3E}">
        <p14:creationId xmlns:p14="http://schemas.microsoft.com/office/powerpoint/2010/main" val="1298113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1E82B3-A1A3-42B7-AB74-2576ECE406FB}"/>
              </a:ext>
            </a:extLst>
          </p:cNvPr>
          <p:cNvSpPr>
            <a:spLocks noGrp="1"/>
          </p:cNvSpPr>
          <p:nvPr>
            <p:ph type="title"/>
          </p:nvPr>
        </p:nvSpPr>
        <p:spPr>
          <a:xfrm>
            <a:off x="265043" y="553278"/>
            <a:ext cx="11569147" cy="6086061"/>
          </a:xfrm>
        </p:spPr>
        <p:txBody>
          <a:bodyPr>
            <a:normAutofit/>
          </a:bodyPr>
          <a:lstStyle/>
          <a:p>
            <a:r>
              <a:rPr lang="ru-RU" sz="2800" b="1" dirty="0">
                <a:solidFill>
                  <a:srgbClr val="C00000"/>
                </a:solidFill>
                <a:latin typeface="Bookman Old Style" panose="02050604050505020204" pitchFamily="18" charset="0"/>
              </a:rPr>
              <a:t>1.</a:t>
            </a:r>
            <a:r>
              <a:rPr lang="ru-RU" sz="2800" dirty="0">
                <a:solidFill>
                  <a:srgbClr val="C00000"/>
                </a:solidFill>
                <a:latin typeface="Bookman Old Style" panose="02050604050505020204" pitchFamily="18" charset="0"/>
              </a:rPr>
              <a:t> </a:t>
            </a:r>
            <a:r>
              <a:rPr lang="ru-RU" sz="2800" b="1" dirty="0">
                <a:solidFill>
                  <a:srgbClr val="C00000"/>
                </a:solidFill>
                <a:latin typeface="Bookman Old Style" panose="02050604050505020204" pitchFamily="18" charset="0"/>
              </a:rPr>
              <a:t>Развивайте </a:t>
            </a:r>
            <a:r>
              <a:rPr lang="ru-RU" sz="2800" dirty="0">
                <a:solidFill>
                  <a:srgbClr val="0070C0"/>
                </a:solidFill>
                <a:latin typeface="Bookman Old Style" panose="02050604050505020204" pitchFamily="18" charset="0"/>
              </a:rPr>
              <a:t>настойчивость, трудолюбие ребёнка, умение доводить дело до конца.</a:t>
            </a:r>
            <a:br>
              <a:rPr lang="ru-RU" sz="2800" dirty="0">
                <a:solidFill>
                  <a:srgbClr val="0070C0"/>
                </a:solidFill>
                <a:latin typeface="Bookman Old Style" panose="02050604050505020204" pitchFamily="18" charset="0"/>
              </a:rPr>
            </a:br>
            <a:r>
              <a:rPr lang="ru-RU" sz="2800" b="1" dirty="0">
                <a:solidFill>
                  <a:srgbClr val="C00000"/>
                </a:solidFill>
                <a:latin typeface="Bookman Old Style" panose="02050604050505020204" pitchFamily="18" charset="0"/>
              </a:rPr>
              <a:t>2.Формируйте </a:t>
            </a:r>
            <a:r>
              <a:rPr lang="ru-RU" sz="2800" dirty="0">
                <a:solidFill>
                  <a:srgbClr val="0070C0"/>
                </a:solidFill>
                <a:latin typeface="Bookman Old Style" panose="02050604050505020204" pitchFamily="18" charset="0"/>
              </a:rPr>
              <a:t>мыслительные способности, наблюдательность, пытливость, интерес к познанию окружающего. Загадывайте ребёнку загадки, составляйте их вместе.</a:t>
            </a:r>
            <a:br>
              <a:rPr lang="ru-RU" sz="2800" dirty="0">
                <a:solidFill>
                  <a:srgbClr val="0070C0"/>
                </a:solidFill>
                <a:latin typeface="Bookman Old Style" panose="02050604050505020204" pitchFamily="18" charset="0"/>
              </a:rPr>
            </a:br>
            <a:r>
              <a:rPr lang="ru-RU" sz="2800" b="1" dirty="0">
                <a:solidFill>
                  <a:srgbClr val="C00000"/>
                </a:solidFill>
                <a:latin typeface="Bookman Old Style" panose="02050604050505020204" pitchFamily="18" charset="0"/>
              </a:rPr>
              <a:t>3.</a:t>
            </a:r>
            <a:r>
              <a:rPr lang="ru-RU" sz="2800" dirty="0">
                <a:solidFill>
                  <a:srgbClr val="0070C0"/>
                </a:solidFill>
                <a:latin typeface="Bookman Old Style" panose="02050604050505020204" pitchFamily="18" charset="0"/>
              </a:rPr>
              <a:t> По возможности </a:t>
            </a:r>
            <a:r>
              <a:rPr lang="ru-RU" sz="2800" b="1" dirty="0">
                <a:solidFill>
                  <a:srgbClr val="C00000"/>
                </a:solidFill>
                <a:latin typeface="Bookman Old Style" panose="02050604050505020204" pitchFamily="18" charset="0"/>
              </a:rPr>
              <a:t>не давайте</a:t>
            </a:r>
            <a:r>
              <a:rPr lang="ru-RU" sz="2800" dirty="0">
                <a:solidFill>
                  <a:srgbClr val="C00000"/>
                </a:solidFill>
                <a:latin typeface="Bookman Old Style" panose="02050604050505020204" pitchFamily="18" charset="0"/>
              </a:rPr>
              <a:t> </a:t>
            </a:r>
            <a:r>
              <a:rPr lang="ru-RU" sz="2800" dirty="0">
                <a:solidFill>
                  <a:srgbClr val="0070C0"/>
                </a:solidFill>
                <a:latin typeface="Bookman Old Style" panose="02050604050505020204" pitchFamily="18" charset="0"/>
              </a:rPr>
              <a:t>ребёнку готовых ответов, заставляйте его размышлять, исследовать.</a:t>
            </a:r>
            <a:br>
              <a:rPr lang="ru-RU" sz="2800" dirty="0">
                <a:solidFill>
                  <a:srgbClr val="0070C0"/>
                </a:solidFill>
                <a:latin typeface="Bookman Old Style" panose="02050604050505020204" pitchFamily="18" charset="0"/>
              </a:rPr>
            </a:br>
            <a:r>
              <a:rPr lang="ru-RU" sz="2800" b="1" dirty="0">
                <a:solidFill>
                  <a:srgbClr val="C00000"/>
                </a:solidFill>
                <a:latin typeface="Bookman Old Style" panose="02050604050505020204" pitchFamily="18" charset="0"/>
              </a:rPr>
              <a:t>4. Ставьте </a:t>
            </a:r>
            <a:r>
              <a:rPr lang="ru-RU" sz="2800" dirty="0">
                <a:solidFill>
                  <a:srgbClr val="0070C0"/>
                </a:solidFill>
                <a:latin typeface="Bookman Old Style" panose="02050604050505020204" pitchFamily="18" charset="0"/>
              </a:rPr>
              <a:t>ребёнка перед проблемными ситуациями, например, предложите ему выяснить, почему вчера можно было слепить снежную бабу из снега, а сегодня нет.</a:t>
            </a:r>
            <a:br>
              <a:rPr lang="ru-RU" sz="2800" dirty="0">
                <a:solidFill>
                  <a:srgbClr val="0070C0"/>
                </a:solidFill>
                <a:latin typeface="Bookman Old Style" panose="02050604050505020204" pitchFamily="18" charset="0"/>
              </a:rPr>
            </a:br>
            <a:r>
              <a:rPr lang="ru-RU" sz="2800" b="1" dirty="0">
                <a:solidFill>
                  <a:srgbClr val="C00000"/>
                </a:solidFill>
                <a:latin typeface="Bookman Old Style" panose="02050604050505020204" pitchFamily="18" charset="0"/>
              </a:rPr>
              <a:t>5. Беседуйте</a:t>
            </a:r>
            <a:r>
              <a:rPr lang="ru-RU" sz="2800" dirty="0">
                <a:solidFill>
                  <a:srgbClr val="C00000"/>
                </a:solidFill>
                <a:latin typeface="Bookman Old Style" panose="02050604050505020204" pitchFamily="18" charset="0"/>
              </a:rPr>
              <a:t> </a:t>
            </a:r>
            <a:r>
              <a:rPr lang="ru-RU" sz="2800" dirty="0">
                <a:solidFill>
                  <a:srgbClr val="0070C0"/>
                </a:solidFill>
                <a:latin typeface="Bookman Old Style" panose="02050604050505020204" pitchFamily="18" charset="0"/>
              </a:rPr>
              <a:t>о прочитанных книгах, попытайтесь выяснить, как ребёнок понял их содержание, сумел ли вникнуть в причинную связь событий, правильно ли оценивал поступки действующих лиц.</a:t>
            </a:r>
            <a:endParaRPr lang="ru-RU" sz="2800" b="1" dirty="0">
              <a:solidFill>
                <a:srgbClr val="0070C0"/>
              </a:solidFill>
              <a:latin typeface="Bookman Old Style" panose="02050604050505020204" pitchFamily="18" charset="0"/>
            </a:endParaRPr>
          </a:p>
        </p:txBody>
      </p:sp>
    </p:spTree>
    <p:extLst>
      <p:ext uri="{BB962C8B-B14F-4D97-AF65-F5344CB8AC3E}">
        <p14:creationId xmlns:p14="http://schemas.microsoft.com/office/powerpoint/2010/main" val="2697318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A6C1A80-1ED5-49E9-A4D8-093F96FEA96A}"/>
              </a:ext>
            </a:extLst>
          </p:cNvPr>
          <p:cNvSpPr>
            <a:spLocks noGrp="1"/>
          </p:cNvSpPr>
          <p:nvPr>
            <p:ph type="title"/>
          </p:nvPr>
        </p:nvSpPr>
        <p:spPr>
          <a:xfrm>
            <a:off x="838200" y="2766218"/>
            <a:ext cx="10515600" cy="1325563"/>
          </a:xfrm>
        </p:spPr>
        <p:txBody>
          <a:bodyPr/>
          <a:lstStyle/>
          <a:p>
            <a:pPr algn="ctr"/>
            <a:r>
              <a:rPr lang="ru-RU" dirty="0">
                <a:solidFill>
                  <a:srgbClr val="0070C0"/>
                </a:solidFill>
                <a:latin typeface="Bookman Old Style" panose="02050604050505020204" pitchFamily="18" charset="0"/>
              </a:rPr>
              <a:t>Успехов в воспитании!</a:t>
            </a:r>
          </a:p>
        </p:txBody>
      </p:sp>
      <p:pic>
        <p:nvPicPr>
          <p:cNvPr id="3" name="Рисунок 2">
            <a:extLst>
              <a:ext uri="{FF2B5EF4-FFF2-40B4-BE49-F238E27FC236}">
                <a16:creationId xmlns:a16="http://schemas.microsoft.com/office/drawing/2014/main" id="{5C367AB6-482B-4809-8BC5-AF2CC6B7CC1A}"/>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5529" y="-101600"/>
            <a:ext cx="2438400" cy="2362200"/>
          </a:xfrm>
          <a:prstGeom prst="rect">
            <a:avLst/>
          </a:prstGeom>
        </p:spPr>
      </p:pic>
      <p:pic>
        <p:nvPicPr>
          <p:cNvPr id="4" name="Рисунок 3">
            <a:extLst>
              <a:ext uri="{FF2B5EF4-FFF2-40B4-BE49-F238E27FC236}">
                <a16:creationId xmlns:a16="http://schemas.microsoft.com/office/drawing/2014/main" id="{EA0E7DDA-CFA7-42DB-880F-73C06CE274D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5529" y="4495800"/>
            <a:ext cx="2438400" cy="2362200"/>
          </a:xfrm>
          <a:prstGeom prst="rect">
            <a:avLst/>
          </a:prstGeom>
        </p:spPr>
      </p:pic>
      <p:pic>
        <p:nvPicPr>
          <p:cNvPr id="5" name="Рисунок 4">
            <a:extLst>
              <a:ext uri="{FF2B5EF4-FFF2-40B4-BE49-F238E27FC236}">
                <a16:creationId xmlns:a16="http://schemas.microsoft.com/office/drawing/2014/main" id="{10786E5D-4F2F-4EDA-9A1F-04C6A538D862}"/>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541564" y="404018"/>
            <a:ext cx="2438400" cy="2362200"/>
          </a:xfrm>
          <a:prstGeom prst="rect">
            <a:avLst/>
          </a:prstGeom>
        </p:spPr>
      </p:pic>
      <p:pic>
        <p:nvPicPr>
          <p:cNvPr id="6" name="Рисунок 5">
            <a:extLst>
              <a:ext uri="{FF2B5EF4-FFF2-40B4-BE49-F238E27FC236}">
                <a16:creationId xmlns:a16="http://schemas.microsoft.com/office/drawing/2014/main" id="{39360D64-C455-49A1-9927-07711C779B7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541564" y="4495800"/>
            <a:ext cx="2438400" cy="2362200"/>
          </a:xfrm>
          <a:prstGeom prst="rect">
            <a:avLst/>
          </a:prstGeom>
        </p:spPr>
      </p:pic>
    </p:spTree>
    <p:extLst>
      <p:ext uri="{BB962C8B-B14F-4D97-AF65-F5344CB8AC3E}">
        <p14:creationId xmlns:p14="http://schemas.microsoft.com/office/powerpoint/2010/main" val="399682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96E3B3-9F6D-4ABD-80F0-61B0096BFC08}"/>
              </a:ext>
            </a:extLst>
          </p:cNvPr>
          <p:cNvSpPr>
            <a:spLocks noGrp="1"/>
          </p:cNvSpPr>
          <p:nvPr>
            <p:ph type="title"/>
          </p:nvPr>
        </p:nvSpPr>
        <p:spPr>
          <a:xfrm>
            <a:off x="596348" y="106018"/>
            <a:ext cx="11118574" cy="6586330"/>
          </a:xfrm>
        </p:spPr>
        <p:txBody>
          <a:bodyPr/>
          <a:lstStyle/>
          <a:p>
            <a:pPr algn="ctr"/>
            <a:r>
              <a:rPr lang="ru-RU" sz="3600" b="1" dirty="0">
                <a:solidFill>
                  <a:srgbClr val="0070C0"/>
                </a:solidFill>
                <a:latin typeface="Bookman Old Style" panose="02050604050505020204" pitchFamily="18" charset="0"/>
              </a:rPr>
              <a:t>Особенности образовательного</a:t>
            </a:r>
            <a:br>
              <a:rPr lang="ru-RU" sz="3600" b="1" dirty="0">
                <a:solidFill>
                  <a:srgbClr val="0070C0"/>
                </a:solidFill>
                <a:latin typeface="Bookman Old Style" panose="02050604050505020204" pitchFamily="18" charset="0"/>
              </a:rPr>
            </a:br>
            <a:r>
              <a:rPr lang="ru-RU" sz="3600" b="1" dirty="0">
                <a:solidFill>
                  <a:srgbClr val="0070C0"/>
                </a:solidFill>
                <a:latin typeface="Bookman Old Style" panose="02050604050505020204" pitchFamily="18" charset="0"/>
              </a:rPr>
              <a:t>процесса в средней группе.</a:t>
            </a:r>
            <a:br>
              <a:rPr lang="ru-RU" sz="3600" b="1" dirty="0">
                <a:solidFill>
                  <a:srgbClr val="0070C0"/>
                </a:solidFill>
                <a:latin typeface="Bookman Old Style" panose="02050604050505020204" pitchFamily="18" charset="0"/>
              </a:rPr>
            </a:br>
            <a:br>
              <a:rPr lang="ru-RU" sz="3600" b="1" dirty="0">
                <a:solidFill>
                  <a:srgbClr val="0070C0"/>
                </a:solidFill>
                <a:latin typeface="Bookman Old Style" panose="02050604050505020204" pitchFamily="18" charset="0"/>
              </a:rPr>
            </a:br>
            <a:r>
              <a:rPr lang="ru-RU" sz="2400" b="1" u="sng" dirty="0">
                <a:solidFill>
                  <a:srgbClr val="C00000"/>
                </a:solidFill>
                <a:latin typeface="Bookman Old Style" panose="02050604050505020204" pitchFamily="18" charset="0"/>
              </a:rPr>
              <a:t>Память:</a:t>
            </a:r>
            <a:r>
              <a:rPr lang="ru-RU" sz="2400" b="1" dirty="0">
                <a:solidFill>
                  <a:srgbClr val="0070C0"/>
                </a:solidFill>
                <a:latin typeface="Bookman Old Style" panose="02050604050505020204" pitchFamily="18" charset="0"/>
              </a:rPr>
              <a:t> </a:t>
            </a:r>
            <a:r>
              <a:rPr lang="ru-RU" sz="2400" dirty="0">
                <a:solidFill>
                  <a:srgbClr val="0070C0"/>
                </a:solidFill>
                <a:latin typeface="Bookman Old Style" panose="02050604050505020204" pitchFamily="18" charset="0"/>
              </a:rPr>
              <a:t>развивается, закладываются основы мыслительной деятельности. Ребёнок выполняет поручение в виде 2-3 последовательных действий, по просьбе взрослого запоминает </a:t>
            </a:r>
            <a:br>
              <a:rPr lang="ru-RU" sz="2400" dirty="0">
                <a:solidFill>
                  <a:srgbClr val="0070C0"/>
                </a:solidFill>
                <a:latin typeface="Bookman Old Style" panose="02050604050505020204" pitchFamily="18" charset="0"/>
              </a:rPr>
            </a:br>
            <a:r>
              <a:rPr lang="ru-RU" sz="2400" dirty="0">
                <a:solidFill>
                  <a:srgbClr val="0070C0"/>
                </a:solidFill>
                <a:latin typeface="Bookman Old Style" panose="02050604050505020204" pitchFamily="18" charset="0"/>
              </a:rPr>
              <a:t>до 7 слов (картинок).</a:t>
            </a:r>
            <a:br>
              <a:rPr lang="ru-RU" sz="2400" dirty="0">
                <a:solidFill>
                  <a:srgbClr val="0070C0"/>
                </a:solidFill>
                <a:latin typeface="Bookman Old Style" panose="02050604050505020204" pitchFamily="18" charset="0"/>
              </a:rPr>
            </a:br>
            <a:br>
              <a:rPr lang="ru-RU" sz="2400" dirty="0">
                <a:solidFill>
                  <a:srgbClr val="0070C0"/>
                </a:solidFill>
                <a:latin typeface="Bookman Old Style" panose="02050604050505020204" pitchFamily="18" charset="0"/>
              </a:rPr>
            </a:br>
            <a:r>
              <a:rPr lang="ru-RU" sz="2400" b="1" u="sng" dirty="0">
                <a:solidFill>
                  <a:srgbClr val="C00000"/>
                </a:solidFill>
                <a:latin typeface="Bookman Old Style" panose="02050604050505020204" pitchFamily="18" charset="0"/>
              </a:rPr>
              <a:t>Внимание:</a:t>
            </a:r>
            <a:r>
              <a:rPr lang="ru-RU" sz="2400" dirty="0">
                <a:solidFill>
                  <a:srgbClr val="0070C0"/>
                </a:solidFill>
                <a:latin typeface="Bookman Old Style" panose="02050604050505020204" pitchFamily="18" charset="0"/>
              </a:rPr>
              <a:t> Занимается интересной деятельностью в течении 15-20 минут. Объём 5-6 предметов.</a:t>
            </a:r>
            <a:br>
              <a:rPr lang="ru-RU" sz="2400" dirty="0">
                <a:solidFill>
                  <a:srgbClr val="0070C0"/>
                </a:solidFill>
                <a:latin typeface="Bookman Old Style" panose="02050604050505020204" pitchFamily="18" charset="0"/>
              </a:rPr>
            </a:br>
            <a:br>
              <a:rPr lang="ru-RU" sz="2400" dirty="0">
                <a:solidFill>
                  <a:srgbClr val="0070C0"/>
                </a:solidFill>
                <a:latin typeface="Bookman Old Style" panose="02050604050505020204" pitchFamily="18" charset="0"/>
              </a:rPr>
            </a:br>
            <a:r>
              <a:rPr lang="ru-RU" sz="2400" b="1" u="sng" dirty="0">
                <a:solidFill>
                  <a:srgbClr val="C00000"/>
                </a:solidFill>
                <a:latin typeface="Bookman Old Style" panose="02050604050505020204" pitchFamily="18" charset="0"/>
              </a:rPr>
              <a:t>Мышление:</a:t>
            </a:r>
            <a:r>
              <a:rPr lang="ru-RU" sz="2400" dirty="0">
                <a:solidFill>
                  <a:srgbClr val="0070C0"/>
                </a:solidFill>
                <a:latin typeface="Bookman Old Style" panose="02050604050505020204" pitchFamily="18" charset="0"/>
              </a:rPr>
              <a:t> наглядно-образное. Протекает в форме наглядных образов, развивается во время игры, конструирования, развивающих занятий.</a:t>
            </a:r>
            <a:br>
              <a:rPr lang="ru-RU" sz="2400" dirty="0">
                <a:solidFill>
                  <a:srgbClr val="0070C0"/>
                </a:solidFill>
                <a:latin typeface="Bookman Old Style" panose="02050604050505020204" pitchFamily="18" charset="0"/>
              </a:rPr>
            </a:br>
            <a:br>
              <a:rPr lang="ru-RU" sz="2400" dirty="0">
                <a:solidFill>
                  <a:srgbClr val="0070C0"/>
                </a:solidFill>
                <a:latin typeface="Bookman Old Style" panose="02050604050505020204" pitchFamily="18" charset="0"/>
              </a:rPr>
            </a:br>
            <a:r>
              <a:rPr lang="ru-RU" sz="2400" b="1" u="sng" dirty="0">
                <a:solidFill>
                  <a:srgbClr val="C00000"/>
                </a:solidFill>
                <a:latin typeface="Bookman Old Style" panose="02050604050505020204" pitchFamily="18" charset="0"/>
              </a:rPr>
              <a:t>Речь:</a:t>
            </a:r>
            <a:r>
              <a:rPr lang="ru-RU" sz="2400" dirty="0">
                <a:solidFill>
                  <a:srgbClr val="0070C0"/>
                </a:solidFill>
                <a:latin typeface="Bookman Old Style" panose="02050604050505020204" pitchFamily="18" charset="0"/>
              </a:rPr>
              <a:t> увеличивается словарный запас до 2000 слов и более. Использует обобщающие слова. Пересказывает знакомые сказки, читает наизусть короткие стихотворения.</a:t>
            </a:r>
            <a:endParaRPr lang="ru-RU" b="1" u="sng" dirty="0">
              <a:solidFill>
                <a:srgbClr val="0070C0"/>
              </a:solidFill>
              <a:latin typeface="Bookman Old Style" panose="02050604050505020204" pitchFamily="18" charset="0"/>
            </a:endParaRPr>
          </a:p>
        </p:txBody>
      </p:sp>
    </p:spTree>
    <p:extLst>
      <p:ext uri="{BB962C8B-B14F-4D97-AF65-F5344CB8AC3E}">
        <p14:creationId xmlns:p14="http://schemas.microsoft.com/office/powerpoint/2010/main" val="107693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D58D382-27EA-4CAD-822A-389BF9F300CE}"/>
              </a:ext>
            </a:extLst>
          </p:cNvPr>
          <p:cNvSpPr>
            <a:spLocks noGrp="1"/>
          </p:cNvSpPr>
          <p:nvPr>
            <p:ph type="title"/>
          </p:nvPr>
        </p:nvSpPr>
        <p:spPr>
          <a:xfrm>
            <a:off x="543339" y="516836"/>
            <a:ext cx="11012557" cy="6056242"/>
          </a:xfrm>
        </p:spPr>
        <p:txBody>
          <a:bodyPr/>
          <a:lstStyle/>
          <a:p>
            <a:r>
              <a:rPr lang="ru-RU" b="1" u="sng" dirty="0">
                <a:solidFill>
                  <a:srgbClr val="C00000"/>
                </a:solidFill>
                <a:latin typeface="Bookman Old Style" panose="02050604050505020204" pitchFamily="18" charset="0"/>
              </a:rPr>
              <a:t>Двигательное развитие, моторика рук, графические навыки:</a:t>
            </a:r>
            <a:br>
              <a:rPr lang="ru-RU" b="1" u="sng" dirty="0">
                <a:solidFill>
                  <a:srgbClr val="C00000"/>
                </a:solidFill>
                <a:latin typeface="Bookman Old Style" panose="02050604050505020204" pitchFamily="18" charset="0"/>
              </a:rPr>
            </a:br>
            <a:br>
              <a:rPr lang="ru-RU" b="1" u="sng" dirty="0">
                <a:solidFill>
                  <a:srgbClr val="0070C0"/>
                </a:solidFill>
                <a:latin typeface="Bookman Old Style" panose="02050604050505020204" pitchFamily="18" charset="0"/>
              </a:rPr>
            </a:br>
            <a:r>
              <a:rPr lang="ru-RU" b="1" dirty="0">
                <a:solidFill>
                  <a:srgbClr val="0070C0"/>
                </a:solidFill>
                <a:latin typeface="Bookman Old Style" panose="02050604050505020204" pitchFamily="18" charset="0"/>
              </a:rPr>
              <a:t>- </a:t>
            </a:r>
            <a:r>
              <a:rPr lang="ru-RU" sz="3200" dirty="0">
                <a:solidFill>
                  <a:srgbClr val="0070C0"/>
                </a:solidFill>
                <a:latin typeface="Bookman Old Style" panose="02050604050505020204" pitchFamily="18" charset="0"/>
              </a:rPr>
              <a:t>Рисует прямые горизонтальные и вертикальные линии, раскрашивает простые формы.</a:t>
            </a:r>
            <a:br>
              <a:rPr lang="ru-RU" sz="3200" dirty="0">
                <a:solidFill>
                  <a:srgbClr val="0070C0"/>
                </a:solidFill>
                <a:latin typeface="Bookman Old Style" panose="02050604050505020204" pitchFamily="18" charset="0"/>
              </a:rPr>
            </a:br>
            <a:r>
              <a:rPr lang="ru-RU" sz="3200" b="1" dirty="0">
                <a:solidFill>
                  <a:srgbClr val="0070C0"/>
                </a:solidFill>
                <a:latin typeface="Bookman Old Style" panose="02050604050505020204" pitchFamily="18" charset="0"/>
              </a:rPr>
              <a:t>- </a:t>
            </a:r>
            <a:r>
              <a:rPr lang="ru-RU" sz="3200" dirty="0">
                <a:solidFill>
                  <a:srgbClr val="0070C0"/>
                </a:solidFill>
                <a:latin typeface="Bookman Old Style" panose="02050604050505020204" pitchFamily="18" charset="0"/>
              </a:rPr>
              <a:t>Рисует простой дом (квадрат и крыша).</a:t>
            </a:r>
            <a:br>
              <a:rPr lang="ru-RU" sz="3200" dirty="0">
                <a:solidFill>
                  <a:srgbClr val="0070C0"/>
                </a:solidFill>
                <a:latin typeface="Bookman Old Style" panose="02050604050505020204" pitchFamily="18" charset="0"/>
              </a:rPr>
            </a:br>
            <a:r>
              <a:rPr lang="ru-RU" sz="3200" b="1" dirty="0">
                <a:solidFill>
                  <a:srgbClr val="0070C0"/>
                </a:solidFill>
                <a:latin typeface="Bookman Old Style" panose="02050604050505020204" pitchFamily="18" charset="0"/>
              </a:rPr>
              <a:t>- </a:t>
            </a:r>
            <a:r>
              <a:rPr lang="ru-RU" sz="3200" dirty="0">
                <a:solidFill>
                  <a:srgbClr val="0070C0"/>
                </a:solidFill>
                <a:latin typeface="Bookman Old Style" panose="02050604050505020204" pitchFamily="18" charset="0"/>
              </a:rPr>
              <a:t>Складывает бумагу более чем один раз.</a:t>
            </a:r>
            <a:br>
              <a:rPr lang="ru-RU" sz="3200" dirty="0">
                <a:solidFill>
                  <a:srgbClr val="0070C0"/>
                </a:solidFill>
                <a:latin typeface="Bookman Old Style" panose="02050604050505020204" pitchFamily="18" charset="0"/>
              </a:rPr>
            </a:br>
            <a:r>
              <a:rPr lang="ru-RU" sz="3200" b="1" dirty="0">
                <a:solidFill>
                  <a:srgbClr val="0070C0"/>
                </a:solidFill>
                <a:latin typeface="Bookman Old Style" panose="02050604050505020204" pitchFamily="18" charset="0"/>
              </a:rPr>
              <a:t>- </a:t>
            </a:r>
            <a:r>
              <a:rPr lang="ru-RU" sz="3200" dirty="0">
                <a:solidFill>
                  <a:srgbClr val="0070C0"/>
                </a:solidFill>
                <a:latin typeface="Bookman Old Style" panose="02050604050505020204" pitchFamily="18" charset="0"/>
              </a:rPr>
              <a:t>Нанизывает бусины средней величины на толстую леску или проволоку.</a:t>
            </a:r>
            <a:br>
              <a:rPr lang="ru-RU" sz="3200" dirty="0">
                <a:solidFill>
                  <a:srgbClr val="0070C0"/>
                </a:solidFill>
                <a:latin typeface="Bookman Old Style" panose="02050604050505020204" pitchFamily="18" charset="0"/>
              </a:rPr>
            </a:br>
            <a:r>
              <a:rPr lang="ru-RU" sz="3200" b="1" dirty="0">
                <a:solidFill>
                  <a:srgbClr val="0070C0"/>
                </a:solidFill>
                <a:latin typeface="Bookman Old Style" panose="02050604050505020204" pitchFamily="18" charset="0"/>
              </a:rPr>
              <a:t>- </a:t>
            </a:r>
            <a:r>
              <a:rPr lang="ru-RU" sz="3200" dirty="0">
                <a:solidFill>
                  <a:srgbClr val="0070C0"/>
                </a:solidFill>
                <a:latin typeface="Bookman Old Style" panose="02050604050505020204" pitchFamily="18" charset="0"/>
              </a:rPr>
              <a:t>Определяет предметы в мешке на ощупь.</a:t>
            </a:r>
            <a:br>
              <a:rPr lang="ru-RU" sz="3200" dirty="0">
                <a:solidFill>
                  <a:srgbClr val="0070C0"/>
                </a:solidFill>
                <a:latin typeface="Bookman Old Style" panose="02050604050505020204" pitchFamily="18" charset="0"/>
              </a:rPr>
            </a:br>
            <a:r>
              <a:rPr lang="ru-RU" sz="3200" b="1" dirty="0">
                <a:solidFill>
                  <a:srgbClr val="0070C0"/>
                </a:solidFill>
                <a:latin typeface="Bookman Old Style" panose="02050604050505020204" pitchFamily="18" charset="0"/>
              </a:rPr>
              <a:t>- </a:t>
            </a:r>
            <a:r>
              <a:rPr lang="ru-RU" sz="3200" dirty="0">
                <a:solidFill>
                  <a:srgbClr val="0070C0"/>
                </a:solidFill>
                <a:latin typeface="Bookman Old Style" panose="02050604050505020204" pitchFamily="18" charset="0"/>
              </a:rPr>
              <a:t>Лепит из пластилина, шнурует ботинки.</a:t>
            </a:r>
            <a:endParaRPr lang="ru-RU" dirty="0">
              <a:solidFill>
                <a:srgbClr val="C00000"/>
              </a:solidFill>
              <a:latin typeface="Bookman Old Style" panose="02050604050505020204" pitchFamily="18" charset="0"/>
            </a:endParaRPr>
          </a:p>
        </p:txBody>
      </p:sp>
    </p:spTree>
    <p:extLst>
      <p:ext uri="{BB962C8B-B14F-4D97-AF65-F5344CB8AC3E}">
        <p14:creationId xmlns:p14="http://schemas.microsoft.com/office/powerpoint/2010/main" val="1059835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BE62AE-AC57-4D39-AF43-7623A03460E4}"/>
              </a:ext>
            </a:extLst>
          </p:cNvPr>
          <p:cNvSpPr>
            <a:spLocks noGrp="1"/>
          </p:cNvSpPr>
          <p:nvPr>
            <p:ph type="title"/>
          </p:nvPr>
        </p:nvSpPr>
        <p:spPr>
          <a:xfrm>
            <a:off x="838200" y="365125"/>
            <a:ext cx="10515600" cy="4948997"/>
          </a:xfrm>
        </p:spPr>
        <p:txBody>
          <a:bodyPr>
            <a:normAutofit/>
          </a:bodyPr>
          <a:lstStyle/>
          <a:p>
            <a:pPr algn="ctr"/>
            <a:r>
              <a:rPr lang="ru-RU" b="1" u="sng" dirty="0">
                <a:solidFill>
                  <a:srgbClr val="C00000"/>
                </a:solidFill>
                <a:latin typeface="Bookman Old Style" panose="02050604050505020204" pitchFamily="18" charset="0"/>
              </a:rPr>
              <a:t>Коммуникативная сфера:</a:t>
            </a:r>
            <a:br>
              <a:rPr lang="ru-RU" dirty="0">
                <a:solidFill>
                  <a:srgbClr val="C00000"/>
                </a:solidFill>
                <a:latin typeface="Bookman Old Style" panose="02050604050505020204" pitchFamily="18" charset="0"/>
              </a:rPr>
            </a:br>
            <a:br>
              <a:rPr lang="ru-RU" dirty="0">
                <a:solidFill>
                  <a:srgbClr val="C00000"/>
                </a:solidFill>
                <a:latin typeface="Bookman Old Style" panose="02050604050505020204" pitchFamily="18" charset="0"/>
              </a:rPr>
            </a:br>
            <a:r>
              <a:rPr lang="ru-RU" dirty="0">
                <a:solidFill>
                  <a:srgbClr val="0070C0"/>
                </a:solidFill>
                <a:latin typeface="Bookman Old Style" panose="02050604050505020204" pitchFamily="18" charset="0"/>
              </a:rPr>
              <a:t>Умение работать в паре со сверстниками по созданию взрослого.</a:t>
            </a:r>
            <a:br>
              <a:rPr lang="ru-RU" dirty="0">
                <a:solidFill>
                  <a:srgbClr val="0070C0"/>
                </a:solidFill>
                <a:latin typeface="Bookman Old Style" panose="02050604050505020204" pitchFamily="18" charset="0"/>
              </a:rPr>
            </a:br>
            <a:r>
              <a:rPr lang="ru-RU" dirty="0">
                <a:solidFill>
                  <a:srgbClr val="0070C0"/>
                </a:solidFill>
                <a:latin typeface="Bookman Old Style" panose="02050604050505020204" pitchFamily="18" charset="0"/>
              </a:rPr>
              <a:t>Умение брать на себя роли предложенные взрослыми.</a:t>
            </a:r>
            <a:endParaRPr lang="ru-RU" b="1" u="sng" dirty="0">
              <a:solidFill>
                <a:srgbClr val="0070C0"/>
              </a:solidFill>
              <a:latin typeface="Bookman Old Style" panose="02050604050505020204" pitchFamily="18" charset="0"/>
            </a:endParaRPr>
          </a:p>
        </p:txBody>
      </p:sp>
    </p:spTree>
    <p:extLst>
      <p:ext uri="{BB962C8B-B14F-4D97-AF65-F5344CB8AC3E}">
        <p14:creationId xmlns:p14="http://schemas.microsoft.com/office/powerpoint/2010/main" val="1683168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31260F-1D84-443C-B821-1814604ED10C}"/>
              </a:ext>
            </a:extLst>
          </p:cNvPr>
          <p:cNvSpPr>
            <a:spLocks noGrp="1"/>
          </p:cNvSpPr>
          <p:nvPr>
            <p:ph type="title"/>
          </p:nvPr>
        </p:nvSpPr>
        <p:spPr>
          <a:xfrm>
            <a:off x="333828" y="292554"/>
            <a:ext cx="11858172" cy="1325563"/>
          </a:xfrm>
        </p:spPr>
        <p:txBody>
          <a:bodyPr>
            <a:normAutofit/>
          </a:bodyPr>
          <a:lstStyle/>
          <a:p>
            <a:r>
              <a:rPr lang="ru-RU" sz="4000" b="1" i="1" dirty="0">
                <a:solidFill>
                  <a:srgbClr val="C00000"/>
                </a:solidFill>
                <a:latin typeface="Bookman Old Style" panose="02050604050505020204" pitchFamily="18" charset="0"/>
              </a:rPr>
              <a:t>Возрастные особенность детей 4-5лет:</a:t>
            </a:r>
          </a:p>
        </p:txBody>
      </p:sp>
      <p:sp>
        <p:nvSpPr>
          <p:cNvPr id="3" name="Объект 2">
            <a:extLst>
              <a:ext uri="{FF2B5EF4-FFF2-40B4-BE49-F238E27FC236}">
                <a16:creationId xmlns:a16="http://schemas.microsoft.com/office/drawing/2014/main" id="{2531A5B9-8A2B-43C4-89FA-F9954A861731}"/>
              </a:ext>
            </a:extLst>
          </p:cNvPr>
          <p:cNvSpPr>
            <a:spLocks noGrp="1"/>
          </p:cNvSpPr>
          <p:nvPr>
            <p:ph idx="1"/>
          </p:nvPr>
        </p:nvSpPr>
        <p:spPr>
          <a:xfrm>
            <a:off x="333827" y="1825625"/>
            <a:ext cx="11611429" cy="4351338"/>
          </a:xfrm>
        </p:spPr>
        <p:txBody>
          <a:bodyPr>
            <a:noAutofit/>
          </a:bodyPr>
          <a:lstStyle/>
          <a:p>
            <a:pPr marL="0" indent="0">
              <a:buNone/>
            </a:pPr>
            <a:r>
              <a:rPr lang="ru-RU" sz="3600" b="1" u="sng" dirty="0">
                <a:solidFill>
                  <a:srgbClr val="C00000"/>
                </a:solidFill>
                <a:latin typeface="Bookman Old Style" panose="02050604050505020204" pitchFamily="18" charset="0"/>
              </a:rPr>
              <a:t>Ведущая потребность</a:t>
            </a:r>
            <a:r>
              <a:rPr lang="ru-RU" sz="3600" b="1" dirty="0">
                <a:solidFill>
                  <a:srgbClr val="C00000"/>
                </a:solidFill>
                <a:latin typeface="Bookman Old Style" panose="02050604050505020204" pitchFamily="18" charset="0"/>
              </a:rPr>
              <a:t> </a:t>
            </a:r>
            <a:r>
              <a:rPr lang="ru-RU" sz="3600" dirty="0">
                <a:solidFill>
                  <a:srgbClr val="0070C0"/>
                </a:solidFill>
                <a:latin typeface="Bookman Old Style" panose="02050604050505020204" pitchFamily="18" charset="0"/>
              </a:rPr>
              <a:t>– познавательная                       активность, потребность в общении.</a:t>
            </a:r>
          </a:p>
          <a:p>
            <a:pPr marL="0" indent="0">
              <a:buNone/>
            </a:pPr>
            <a:endParaRPr lang="ru-RU" sz="3600" b="1" u="sng" dirty="0">
              <a:solidFill>
                <a:srgbClr val="0070C0"/>
              </a:solidFill>
              <a:latin typeface="Bookman Old Style" panose="02050604050505020204" pitchFamily="18" charset="0"/>
            </a:endParaRPr>
          </a:p>
          <a:p>
            <a:pPr marL="0" indent="0">
              <a:buNone/>
            </a:pPr>
            <a:r>
              <a:rPr lang="ru-RU" sz="3600" b="1" u="sng" dirty="0">
                <a:solidFill>
                  <a:srgbClr val="C00000"/>
                </a:solidFill>
                <a:latin typeface="Bookman Old Style" panose="02050604050505020204" pitchFamily="18" charset="0"/>
              </a:rPr>
              <a:t>Ведущая деятельность</a:t>
            </a:r>
            <a:r>
              <a:rPr lang="ru-RU" sz="3600" dirty="0">
                <a:solidFill>
                  <a:srgbClr val="C00000"/>
                </a:solidFill>
                <a:latin typeface="Bookman Old Style" panose="02050604050505020204" pitchFamily="18" charset="0"/>
              </a:rPr>
              <a:t> </a:t>
            </a:r>
            <a:r>
              <a:rPr lang="ru-RU" sz="3600" dirty="0">
                <a:solidFill>
                  <a:srgbClr val="0070C0"/>
                </a:solidFill>
                <a:latin typeface="Bookman Old Style" panose="02050604050505020204" pitchFamily="18" charset="0"/>
              </a:rPr>
              <a:t>– сюжетно-ролевая.</a:t>
            </a:r>
          </a:p>
          <a:p>
            <a:pPr marL="0" indent="0">
              <a:buNone/>
            </a:pPr>
            <a:endParaRPr lang="ru-RU" sz="3600" b="1" u="sng" dirty="0">
              <a:solidFill>
                <a:srgbClr val="0070C0"/>
              </a:solidFill>
              <a:latin typeface="Bookman Old Style" panose="02050604050505020204" pitchFamily="18" charset="0"/>
            </a:endParaRPr>
          </a:p>
          <a:p>
            <a:pPr marL="0" indent="0">
              <a:buNone/>
            </a:pPr>
            <a:r>
              <a:rPr lang="ru-RU" sz="3600" b="1" u="sng" dirty="0">
                <a:solidFill>
                  <a:srgbClr val="C00000"/>
                </a:solidFill>
                <a:latin typeface="Bookman Old Style" panose="02050604050505020204" pitchFamily="18" charset="0"/>
              </a:rPr>
              <a:t>Ведущая функция</a:t>
            </a:r>
            <a:r>
              <a:rPr lang="ru-RU" sz="3600" dirty="0">
                <a:solidFill>
                  <a:srgbClr val="C00000"/>
                </a:solidFill>
                <a:latin typeface="Bookman Old Style" panose="02050604050505020204" pitchFamily="18" charset="0"/>
              </a:rPr>
              <a:t> </a:t>
            </a:r>
            <a:r>
              <a:rPr lang="ru-RU" sz="3600" dirty="0">
                <a:solidFill>
                  <a:srgbClr val="0070C0"/>
                </a:solidFill>
                <a:latin typeface="Bookman Old Style" panose="02050604050505020204" pitchFamily="18" charset="0"/>
              </a:rPr>
              <a:t>– наглядно-образное мышление.</a:t>
            </a:r>
            <a:endParaRPr lang="ru-RU" sz="3600" b="1" u="sng" dirty="0">
              <a:solidFill>
                <a:srgbClr val="0070C0"/>
              </a:solidFill>
              <a:latin typeface="Bookman Old Style" panose="02050604050505020204" pitchFamily="18" charset="0"/>
            </a:endParaRPr>
          </a:p>
        </p:txBody>
      </p:sp>
    </p:spTree>
    <p:extLst>
      <p:ext uri="{BB962C8B-B14F-4D97-AF65-F5344CB8AC3E}">
        <p14:creationId xmlns:p14="http://schemas.microsoft.com/office/powerpoint/2010/main" val="3667957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41C639-1809-42CF-91AD-798BB3810167}"/>
              </a:ext>
            </a:extLst>
          </p:cNvPr>
          <p:cNvSpPr>
            <a:spLocks noGrp="1"/>
          </p:cNvSpPr>
          <p:nvPr>
            <p:ph type="title"/>
          </p:nvPr>
        </p:nvSpPr>
        <p:spPr>
          <a:xfrm>
            <a:off x="304799" y="275771"/>
            <a:ext cx="11640457" cy="6299199"/>
          </a:xfrm>
        </p:spPr>
        <p:txBody>
          <a:bodyPr>
            <a:normAutofit/>
          </a:bodyPr>
          <a:lstStyle/>
          <a:p>
            <a:pPr algn="ctr"/>
            <a:r>
              <a:rPr lang="ru-RU" b="1" u="sng" dirty="0">
                <a:solidFill>
                  <a:srgbClr val="C00000"/>
                </a:solidFill>
                <a:latin typeface="Bookman Old Style" panose="02050604050505020204" pitchFamily="18" charset="0"/>
              </a:rPr>
              <a:t>Стремление к самостоятельности.</a:t>
            </a:r>
            <a:br>
              <a:rPr lang="ru-RU" b="1" u="sng" dirty="0">
                <a:solidFill>
                  <a:srgbClr val="C00000"/>
                </a:solidFill>
                <a:latin typeface="Bookman Old Style" panose="02050604050505020204" pitchFamily="18" charset="0"/>
              </a:rPr>
            </a:br>
            <a:r>
              <a:rPr lang="ru-RU" dirty="0">
                <a:solidFill>
                  <a:srgbClr val="0070C0"/>
                </a:solidFill>
                <a:latin typeface="Bookman Old Style" panose="02050604050505020204" pitchFamily="18" charset="0"/>
              </a:rPr>
              <a:t>Ребёнку важно делать многое самому, </a:t>
            </a:r>
            <a:br>
              <a:rPr lang="ru-RU" dirty="0">
                <a:solidFill>
                  <a:srgbClr val="0070C0"/>
                </a:solidFill>
                <a:latin typeface="Bookman Old Style" panose="02050604050505020204" pitchFamily="18" charset="0"/>
              </a:rPr>
            </a:br>
            <a:r>
              <a:rPr lang="ru-RU" dirty="0">
                <a:solidFill>
                  <a:srgbClr val="0070C0"/>
                </a:solidFill>
                <a:latin typeface="Bookman Old Style" panose="02050604050505020204" pitchFamily="18" charset="0"/>
              </a:rPr>
              <a:t>он уже больше способен позаботиться о себе и меньше нуждается в опеке взрослых.</a:t>
            </a:r>
            <a:br>
              <a:rPr lang="ru-RU" dirty="0">
                <a:solidFill>
                  <a:srgbClr val="0070C0"/>
                </a:solidFill>
                <a:latin typeface="Bookman Old Style" panose="02050604050505020204" pitchFamily="18" charset="0"/>
              </a:rPr>
            </a:br>
            <a:r>
              <a:rPr lang="ru-RU" dirty="0">
                <a:solidFill>
                  <a:srgbClr val="0070C0"/>
                </a:solidFill>
                <a:latin typeface="Bookman Old Style" panose="02050604050505020204" pitchFamily="18" charset="0"/>
              </a:rPr>
              <a:t>Обратная сторона самостоятельности –</a:t>
            </a:r>
            <a:br>
              <a:rPr lang="ru-RU" dirty="0">
                <a:solidFill>
                  <a:srgbClr val="0070C0"/>
                </a:solidFill>
                <a:latin typeface="Bookman Old Style" panose="02050604050505020204" pitchFamily="18" charset="0"/>
              </a:rPr>
            </a:br>
            <a:r>
              <a:rPr lang="ru-RU" dirty="0">
                <a:solidFill>
                  <a:srgbClr val="0070C0"/>
                </a:solidFill>
                <a:latin typeface="Bookman Old Style" panose="02050604050505020204" pitchFamily="18" charset="0"/>
              </a:rPr>
              <a:t>заявление о своих правах, потребностях, попытки устанавливать свои правила в окружающем его мире. </a:t>
            </a:r>
            <a:endParaRPr lang="ru-RU" b="1" u="sng" dirty="0">
              <a:solidFill>
                <a:srgbClr val="0070C0"/>
              </a:solidFill>
              <a:latin typeface="Bookman Old Style" panose="02050604050505020204" pitchFamily="18" charset="0"/>
            </a:endParaRPr>
          </a:p>
        </p:txBody>
      </p:sp>
    </p:spTree>
    <p:extLst>
      <p:ext uri="{BB962C8B-B14F-4D97-AF65-F5344CB8AC3E}">
        <p14:creationId xmlns:p14="http://schemas.microsoft.com/office/powerpoint/2010/main" val="3384997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5C2946-5BCE-47DA-967C-DC188DC4716A}"/>
              </a:ext>
            </a:extLst>
          </p:cNvPr>
          <p:cNvSpPr>
            <a:spLocks noGrp="1"/>
          </p:cNvSpPr>
          <p:nvPr>
            <p:ph type="title"/>
          </p:nvPr>
        </p:nvSpPr>
        <p:spPr>
          <a:xfrm>
            <a:off x="1084943" y="420915"/>
            <a:ext cx="10515600" cy="6110514"/>
          </a:xfrm>
        </p:spPr>
        <p:txBody>
          <a:bodyPr>
            <a:normAutofit/>
          </a:bodyPr>
          <a:lstStyle/>
          <a:p>
            <a:pPr algn="ctr"/>
            <a:r>
              <a:rPr lang="ru-RU" dirty="0">
                <a:solidFill>
                  <a:srgbClr val="0070C0"/>
                </a:solidFill>
                <a:latin typeface="Bookman Old Style" panose="02050604050505020204" pitchFamily="18" charset="0"/>
              </a:rPr>
              <a:t>Четырёхлетний возраст – переходный возраст. </a:t>
            </a:r>
            <a:br>
              <a:rPr lang="ru-RU" dirty="0">
                <a:solidFill>
                  <a:srgbClr val="0070C0"/>
                </a:solidFill>
                <a:latin typeface="Bookman Old Style" panose="02050604050505020204" pitchFamily="18" charset="0"/>
              </a:rPr>
            </a:br>
            <a:r>
              <a:rPr lang="ru-RU" dirty="0">
                <a:solidFill>
                  <a:srgbClr val="0070C0"/>
                </a:solidFill>
                <a:latin typeface="Bookman Old Style" panose="02050604050505020204" pitchFamily="18" charset="0"/>
              </a:rPr>
              <a:t>В это период психика ребёнка очень уязвима. </a:t>
            </a:r>
            <a:br>
              <a:rPr lang="ru-RU" dirty="0">
                <a:solidFill>
                  <a:srgbClr val="0070C0"/>
                </a:solidFill>
                <a:latin typeface="Bookman Old Style" panose="02050604050505020204" pitchFamily="18" charset="0"/>
              </a:rPr>
            </a:br>
            <a:r>
              <a:rPr lang="ru-RU" dirty="0">
                <a:solidFill>
                  <a:srgbClr val="0070C0"/>
                </a:solidFill>
                <a:latin typeface="Bookman Old Style" panose="02050604050505020204" pitchFamily="18" charset="0"/>
              </a:rPr>
              <a:t>Ребёнок начинает чувствовать разнообразные эмоции, обиду, стыд или печаль.</a:t>
            </a:r>
          </a:p>
        </p:txBody>
      </p:sp>
    </p:spTree>
    <p:extLst>
      <p:ext uri="{BB962C8B-B14F-4D97-AF65-F5344CB8AC3E}">
        <p14:creationId xmlns:p14="http://schemas.microsoft.com/office/powerpoint/2010/main" val="373631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8EF62E-3CD6-470B-B468-08569955688C}"/>
              </a:ext>
            </a:extLst>
          </p:cNvPr>
          <p:cNvSpPr>
            <a:spLocks noGrp="1"/>
          </p:cNvSpPr>
          <p:nvPr>
            <p:ph type="title"/>
          </p:nvPr>
        </p:nvSpPr>
        <p:spPr>
          <a:xfrm>
            <a:off x="464457" y="435429"/>
            <a:ext cx="11379200" cy="6125027"/>
          </a:xfrm>
        </p:spPr>
        <p:txBody>
          <a:bodyPr/>
          <a:lstStyle/>
          <a:p>
            <a:pPr algn="ctr"/>
            <a:r>
              <a:rPr lang="ru-RU" b="1" u="sng" dirty="0">
                <a:solidFill>
                  <a:srgbClr val="C00000"/>
                </a:solidFill>
                <a:latin typeface="Bookman Old Style" panose="02050604050505020204" pitchFamily="18" charset="0"/>
              </a:rPr>
              <a:t>Этнические представления.</a:t>
            </a:r>
            <a:br>
              <a:rPr lang="ru-RU" b="1" u="sng" dirty="0">
                <a:solidFill>
                  <a:srgbClr val="C00000"/>
                </a:solidFill>
                <a:latin typeface="Bookman Old Style" panose="02050604050505020204" pitchFamily="18" charset="0"/>
              </a:rPr>
            </a:br>
            <a:r>
              <a:rPr lang="ru-RU" dirty="0">
                <a:solidFill>
                  <a:srgbClr val="0070C0"/>
                </a:solidFill>
                <a:latin typeface="Bookman Old Style" panose="02050604050505020204" pitchFamily="18" charset="0"/>
              </a:rPr>
              <a:t>Ребёнок расширяет палитру осознаваемых эмоций, он начинает понимать чувства других людей. </a:t>
            </a:r>
            <a:br>
              <a:rPr lang="ru-RU" dirty="0">
                <a:solidFill>
                  <a:srgbClr val="0070C0"/>
                </a:solidFill>
                <a:latin typeface="Bookman Old Style" panose="02050604050505020204" pitchFamily="18" charset="0"/>
              </a:rPr>
            </a:br>
            <a:r>
              <a:rPr lang="ru-RU" dirty="0">
                <a:solidFill>
                  <a:srgbClr val="0070C0"/>
                </a:solidFill>
                <a:latin typeface="Bookman Old Style" panose="02050604050505020204" pitchFamily="18" charset="0"/>
              </a:rPr>
              <a:t>В этом возрасте начинают формироваться основные этнические понятия, воспринимаемые ребёнком не через то, что говорят ему взрослые, а исходя из того, как они поступают.</a:t>
            </a:r>
            <a:endParaRPr lang="ru-RU" u="sng" dirty="0">
              <a:solidFill>
                <a:srgbClr val="0070C0"/>
              </a:solidFill>
              <a:latin typeface="Bookman Old Style" panose="02050604050505020204" pitchFamily="18" charset="0"/>
            </a:endParaRPr>
          </a:p>
        </p:txBody>
      </p:sp>
    </p:spTree>
    <p:extLst>
      <p:ext uri="{BB962C8B-B14F-4D97-AF65-F5344CB8AC3E}">
        <p14:creationId xmlns:p14="http://schemas.microsoft.com/office/powerpoint/2010/main" val="3612768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58AFB01-045C-46B1-A16D-B4E4A5378BE5}"/>
              </a:ext>
            </a:extLst>
          </p:cNvPr>
          <p:cNvSpPr>
            <a:spLocks noGrp="1"/>
          </p:cNvSpPr>
          <p:nvPr>
            <p:ph type="title"/>
          </p:nvPr>
        </p:nvSpPr>
        <p:spPr>
          <a:xfrm>
            <a:off x="406401" y="377371"/>
            <a:ext cx="11321142" cy="6081485"/>
          </a:xfrm>
        </p:spPr>
        <p:txBody>
          <a:bodyPr>
            <a:normAutofit fontScale="90000"/>
          </a:bodyPr>
          <a:lstStyle/>
          <a:p>
            <a:pPr algn="ctr"/>
            <a:r>
              <a:rPr lang="ru-RU" b="1" u="sng" dirty="0">
                <a:solidFill>
                  <a:srgbClr val="C00000"/>
                </a:solidFill>
                <a:latin typeface="Bookman Old Style" panose="02050604050505020204" pitchFamily="18" charset="0"/>
              </a:rPr>
              <a:t>Творческие способности.</a:t>
            </a:r>
            <a:br>
              <a:rPr lang="ru-RU" dirty="0">
                <a:solidFill>
                  <a:srgbClr val="C00000"/>
                </a:solidFill>
                <a:latin typeface="Bookman Old Style" panose="02050604050505020204" pitchFamily="18" charset="0"/>
              </a:rPr>
            </a:br>
            <a:r>
              <a:rPr lang="ru-RU" dirty="0">
                <a:solidFill>
                  <a:srgbClr val="0070C0"/>
                </a:solidFill>
                <a:latin typeface="Bookman Old Style" panose="02050604050505020204" pitchFamily="18" charset="0"/>
              </a:rPr>
              <a:t>Развитие воображения входит в очень активную фазу. Ребёнок живёт в мире сказок, фантазий, он способен создавать целые миры на бумаге или в своей голове.</a:t>
            </a:r>
            <a:br>
              <a:rPr lang="ru-RU" dirty="0">
                <a:solidFill>
                  <a:srgbClr val="0070C0"/>
                </a:solidFill>
                <a:latin typeface="Bookman Old Style" panose="02050604050505020204" pitchFamily="18" charset="0"/>
              </a:rPr>
            </a:br>
            <a:r>
              <a:rPr lang="ru-RU" dirty="0">
                <a:solidFill>
                  <a:srgbClr val="0070C0"/>
                </a:solidFill>
                <a:latin typeface="Bookman Old Style" panose="02050604050505020204" pitchFamily="18" charset="0"/>
              </a:rPr>
              <a:t>В мечтах, разнообразных фантазиях ребёнок получает возможность стать главным действующим лицом, добиться недостающего ему признания.</a:t>
            </a:r>
            <a:endParaRPr lang="ru-RU" b="1" u="sng" dirty="0">
              <a:solidFill>
                <a:srgbClr val="0070C0"/>
              </a:solidFill>
              <a:latin typeface="Bookman Old Style" panose="02050604050505020204" pitchFamily="18" charset="0"/>
            </a:endParaRPr>
          </a:p>
        </p:txBody>
      </p:sp>
    </p:spTree>
    <p:extLst>
      <p:ext uri="{BB962C8B-B14F-4D97-AF65-F5344CB8AC3E}">
        <p14:creationId xmlns:p14="http://schemas.microsoft.com/office/powerpoint/2010/main" val="424135913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1197</TotalTime>
  <Words>103</Words>
  <Application>Microsoft Office PowerPoint</Application>
  <PresentationFormat>Широкоэкранный</PresentationFormat>
  <Paragraphs>22</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Bookman Old Style</vt:lpstr>
      <vt:lpstr>Calibri</vt:lpstr>
      <vt:lpstr>Calibri Light</vt:lpstr>
      <vt:lpstr>Тема Office</vt:lpstr>
      <vt:lpstr>ПРЕЗЕНТАЦИЯ  РОДИТЕЛЬСКОГО СОБРАНИЯ  СРЕДНЕЙ ГРУППЫ № 10 «РОМАШКИ»  </vt:lpstr>
      <vt:lpstr>Особенности образовательного процесса в средней группе.  Память: развивается, закладываются основы мыслительной деятельности. Ребёнок выполняет поручение в виде 2-3 последовательных действий, по просьбе взрослого запоминает  до 7 слов (картинок).  Внимание: Занимается интересной деятельностью в течении 15-20 минут. Объём 5-6 предметов.  Мышление: наглядно-образное. Протекает в форме наглядных образов, развивается во время игры, конструирования, развивающих занятий.  Речь: увеличивается словарный запас до 2000 слов и более. Использует обобщающие слова. Пересказывает знакомые сказки, читает наизусть короткие стихотворения.</vt:lpstr>
      <vt:lpstr>Двигательное развитие, моторика рук, графические навыки:  - Рисует прямые горизонтальные и вертикальные линии, раскрашивает простые формы. - Рисует простой дом (квадрат и крыша). - Складывает бумагу более чем один раз. - Нанизывает бусины средней величины на толстую леску или проволоку. - Определяет предметы в мешке на ощупь. - Лепит из пластилина, шнурует ботинки.</vt:lpstr>
      <vt:lpstr>Коммуникативная сфера:  Умение работать в паре со сверстниками по созданию взрослого. Умение брать на себя роли предложенные взрослыми.</vt:lpstr>
      <vt:lpstr>Возрастные особенность детей 4-5лет:</vt:lpstr>
      <vt:lpstr>Стремление к самостоятельности. Ребёнку важно делать многое самому,  он уже больше способен позаботиться о себе и меньше нуждается в опеке взрослых. Обратная сторона самостоятельности – заявление о своих правах, потребностях, попытки устанавливать свои правила в окружающем его мире. </vt:lpstr>
      <vt:lpstr>Четырёхлетний возраст – переходный возраст.  В это период психика ребёнка очень уязвима.  Ребёнок начинает чувствовать разнообразные эмоции, обиду, стыд или печаль.</vt:lpstr>
      <vt:lpstr>Этнические представления. Ребёнок расширяет палитру осознаваемых эмоций, он начинает понимать чувства других людей.  В этом возрасте начинают формироваться основные этнические понятия, воспринимаемые ребёнком не через то, что говорят ему взрослые, а исходя из того, как они поступают.</vt:lpstr>
      <vt:lpstr>Творческие способности. Развитие воображения входит в очень активную фазу. Ребёнок живёт в мире сказок, фантазий, он способен создавать целые миры на бумаге или в своей голове. В мечтах, разнообразных фантазиях ребёнок получает возможность стать главным действующим лицом, добиться недостающего ему признания.</vt:lpstr>
      <vt:lpstr>Отношения со сверстниками. У ребёнка появляется большой интерес к ровесникам. Ребёнок от внутрисемейных отношений всё больше переходит к более широким отношениям с миром. Совместная игра становится сложнее, у неё появляется разнообразное  сюжетно-ролевое наполнение (игры в больницу, в магазин, в войну, разыгрывание любимых сказок). </vt:lpstr>
      <vt:lpstr>Пожелания:  ! Если родители волнуются – ребёнок испытывает волнение тоже.  Ребёнок копирует вас.  ! Привлекайте детское внимание. Поймайте детский взгляд, посмотрите с ним на то, что его так заинтересовало и постарайтесь это подхватить.  ! Будьте спокойны по отношению к своим детям.</vt:lpstr>
      <vt:lpstr>1. Развивайте настойчивость, трудолюбие ребёнка, умение доводить дело до конца. 2.Формируйте мыслительные способности, наблюдательность, пытливость, интерес к познанию окружающего. Загадывайте ребёнку загадки, составляйте их вместе. 3. По возможности не давайте ребёнку готовых ответов, заставляйте его размышлять, исследовать. 4. Ставьте ребёнка перед проблемными ситуациями, например, предложите ему выяснить, почему вчера можно было слепить снежную бабу из снега, а сегодня нет. 5. Беседуйте о прочитанных книгах, попытайтесь выяснить, как ребёнок понял их содержание, сумел ли вникнуть в причинную связь событий, правильно ли оценивал поступки действующих лиц.</vt:lpstr>
      <vt:lpstr>Успехов в воспитании!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мария лукаш</dc:creator>
  <cp:lastModifiedBy>мария лукаш</cp:lastModifiedBy>
  <cp:revision>18</cp:revision>
  <dcterms:created xsi:type="dcterms:W3CDTF">2020-12-25T16:15:09Z</dcterms:created>
  <dcterms:modified xsi:type="dcterms:W3CDTF">2020-12-26T12:22:46Z</dcterms:modified>
</cp:coreProperties>
</file>