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10D6"/>
    <a:srgbClr val="E07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38" autoAdjust="0"/>
  </p:normalViewPr>
  <p:slideViewPr>
    <p:cSldViewPr>
      <p:cViewPr varScale="1">
        <p:scale>
          <a:sx n="80" d="100"/>
          <a:sy n="80" d="100"/>
        </p:scale>
        <p:origin x="-10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72F55-12E1-4B0D-B3E6-525B8EEC5B7C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F73A9-8327-491E-A204-66328E382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578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F73A9-8327-491E-A204-66328E382D5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656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F73A9-8327-491E-A204-66328E382D5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45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cap="none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1800" b="1" cap="none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800" b="1" cap="none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1800" b="1" cap="none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800" b="1" cap="none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Муниципальное  </a:t>
            </a:r>
            <a:r>
              <a:rPr lang="ru-RU" sz="1800" b="1" cap="none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бюджетное дошкольное образовательное учреждение Павловский детский сад № 1 «Золотой петушок»</a:t>
            </a:r>
            <a:br>
              <a:rPr lang="ru-RU" sz="1800" b="1" cap="none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80728"/>
            <a:ext cx="8496944" cy="57606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Домашние и дикие животные</a:t>
            </a:r>
            <a:endParaRPr lang="ru-RU" sz="4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1619672" y="1772816"/>
            <a:ext cx="6768752" cy="33843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628800"/>
            <a:ext cx="7560840" cy="4464496"/>
          </a:xfr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9552" y="6237312"/>
            <a:ext cx="8397714" cy="43204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Bad Script" pitchFamily="2" charset="0"/>
              </a:rPr>
              <a:t>Подготовила: Андрианова Н.В.</a:t>
            </a:r>
            <a:endParaRPr lang="ru-RU" sz="2800" b="1" dirty="0">
              <a:solidFill>
                <a:srgbClr val="0070C0"/>
              </a:solidFill>
              <a:latin typeface="Bad 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8142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166281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E010D6"/>
                </a:solidFill>
              </a:rPr>
              <a:t>Ну скажите мне в глаза, </a:t>
            </a:r>
          </a:p>
          <a:p>
            <a:pPr algn="ctr"/>
            <a:r>
              <a:rPr lang="ru-RU" sz="2400" dirty="0" smtClean="0">
                <a:solidFill>
                  <a:srgbClr val="E010D6"/>
                </a:solidFill>
              </a:rPr>
              <a:t>Хороша ведь я, коза?!</a:t>
            </a:r>
          </a:p>
          <a:p>
            <a:pPr algn="ctr"/>
            <a:r>
              <a:rPr lang="ru-RU" sz="2400" dirty="0" smtClean="0">
                <a:solidFill>
                  <a:srgbClr val="E010D6"/>
                </a:solidFill>
              </a:rPr>
              <a:t>Копытца, рожки, ушки</a:t>
            </a:r>
          </a:p>
          <a:p>
            <a:pPr algn="ctr"/>
            <a:r>
              <a:rPr lang="ru-RU" sz="2400" dirty="0" smtClean="0">
                <a:solidFill>
                  <a:srgbClr val="E010D6"/>
                </a:solidFill>
              </a:rPr>
              <a:t>И чёлка на макушке</a:t>
            </a:r>
            <a:r>
              <a:rPr lang="ru-RU" sz="2400" dirty="0" smtClean="0">
                <a:solidFill>
                  <a:srgbClr val="00B0F0"/>
                </a:solidFill>
              </a:rPr>
              <a:t>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98884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коза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06267" y="191683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козлёнок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769968"/>
            <a:ext cx="3389799" cy="397790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769969"/>
            <a:ext cx="3228574" cy="385938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Двойная стрелка влево/вправо 6"/>
          <p:cNvSpPr/>
          <p:nvPr/>
        </p:nvSpPr>
        <p:spPr>
          <a:xfrm>
            <a:off x="4067944" y="4293096"/>
            <a:ext cx="1152128" cy="46582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285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352928" cy="944815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</a:bodyPr>
          <a:lstStyle/>
          <a:p>
            <a:pPr algn="ctr"/>
            <a:r>
              <a:rPr lang="ru-RU" sz="3200" dirty="0" smtClean="0">
                <a:ln>
                  <a:solidFill>
                    <a:srgbClr val="00B050"/>
                  </a:solidFill>
                </a:ln>
              </a:rPr>
              <a:t>КТО  ТАКИЕ ДИКИЕ  ЖИВОТНЫЕ?</a:t>
            </a:r>
            <a:endParaRPr lang="ru-RU" sz="3200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628800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B0F0"/>
                </a:solidFill>
              </a:rPr>
              <a:t>Дикими называют животных</a:t>
            </a:r>
          </a:p>
          <a:p>
            <a:pPr algn="ctr"/>
            <a:r>
              <a:rPr lang="ru-RU" sz="3600" dirty="0">
                <a:solidFill>
                  <a:srgbClr val="00B0F0"/>
                </a:solidFill>
              </a:rPr>
              <a:t>п</a:t>
            </a:r>
            <a:r>
              <a:rPr lang="ru-RU" sz="3600" dirty="0" smtClean="0">
                <a:solidFill>
                  <a:srgbClr val="00B0F0"/>
                </a:solidFill>
              </a:rPr>
              <a:t>отому что: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3212976"/>
            <a:ext cx="77768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3200" dirty="0" smtClean="0">
                <a:solidFill>
                  <a:srgbClr val="E010D6"/>
                </a:solidFill>
              </a:rPr>
              <a:t>В природе диким животным надо самим  заботиться о себе и о  своих детенышах;</a:t>
            </a:r>
          </a:p>
          <a:p>
            <a:pPr marL="285750" indent="-285750">
              <a:buFont typeface="Arial" charset="0"/>
              <a:buChar char="•"/>
            </a:pPr>
            <a:r>
              <a:rPr lang="ru-RU" sz="3200" dirty="0" smtClean="0">
                <a:solidFill>
                  <a:srgbClr val="E010D6"/>
                </a:solidFill>
              </a:rPr>
              <a:t>Они сами  добывают себе пищу;</a:t>
            </a:r>
          </a:p>
          <a:p>
            <a:pPr marL="285750" indent="-285750">
              <a:buFont typeface="Arial" charset="0"/>
              <a:buChar char="•"/>
            </a:pPr>
            <a:r>
              <a:rPr lang="ru-RU" sz="3200" dirty="0" smtClean="0">
                <a:solidFill>
                  <a:srgbClr val="E010D6"/>
                </a:solidFill>
              </a:rPr>
              <a:t>Сами делают себе жильё.</a:t>
            </a:r>
            <a:endParaRPr lang="ru-RU" sz="3200" dirty="0">
              <a:solidFill>
                <a:srgbClr val="E010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921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91761"/>
            <a:ext cx="42484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Bad Script" pitchFamily="2" charset="0"/>
              </a:rPr>
              <a:t>Рыжей  </a:t>
            </a:r>
            <a:r>
              <a:rPr lang="ru-RU" sz="3200" b="1" dirty="0" err="1" smtClean="0">
                <a:solidFill>
                  <a:srgbClr val="00B0F0"/>
                </a:solidFill>
                <a:latin typeface="Bad Script" pitchFamily="2" charset="0"/>
              </a:rPr>
              <a:t>шубкою</a:t>
            </a:r>
            <a:r>
              <a:rPr lang="ru-RU" sz="3200" b="1" dirty="0" smtClean="0">
                <a:solidFill>
                  <a:srgbClr val="00B0F0"/>
                </a:solidFill>
                <a:latin typeface="Bad Script" pitchFamily="2" charset="0"/>
              </a:rPr>
              <a:t>  сверкает,</a:t>
            </a:r>
          </a:p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Bad Script" pitchFamily="2" charset="0"/>
              </a:rPr>
              <a:t>Волка дурит тут и там,</a:t>
            </a:r>
          </a:p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Bad Script" pitchFamily="2" charset="0"/>
              </a:rPr>
              <a:t>Мышек, зайчиков гоняет,</a:t>
            </a:r>
          </a:p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Bad Script" pitchFamily="2" charset="0"/>
              </a:rPr>
              <a:t>По полям, да по лугам.</a:t>
            </a:r>
          </a:p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Bad Script" pitchFamily="2" charset="0"/>
              </a:rPr>
              <a:t>Лицемерием известна,</a:t>
            </a:r>
          </a:p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Bad Script" pitchFamily="2" charset="0"/>
              </a:rPr>
              <a:t>Славиться на все леса,</a:t>
            </a:r>
          </a:p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Bad Script" pitchFamily="2" charset="0"/>
              </a:rPr>
              <a:t>Вам, конечно же</a:t>
            </a:r>
            <a:r>
              <a:rPr lang="ru-RU" sz="3200" b="1" dirty="0">
                <a:solidFill>
                  <a:srgbClr val="00B0F0"/>
                </a:solidFill>
                <a:latin typeface="Bad Script" pitchFamily="2" charset="0"/>
              </a:rPr>
              <a:t>,</a:t>
            </a:r>
            <a:r>
              <a:rPr lang="ru-RU" sz="3200" b="1" dirty="0" smtClean="0">
                <a:solidFill>
                  <a:srgbClr val="00B0F0"/>
                </a:solidFill>
                <a:latin typeface="Bad Script" pitchFamily="2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Bad Script" pitchFamily="2" charset="0"/>
              </a:rPr>
              <a:t>известна</a:t>
            </a:r>
          </a:p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Bad Script" pitchFamily="2" charset="0"/>
              </a:rPr>
              <a:t>Что хитрее все лиса.</a:t>
            </a:r>
            <a:endParaRPr lang="ru-RU" sz="3200" b="1" dirty="0">
              <a:solidFill>
                <a:srgbClr val="00B0F0"/>
              </a:solidFill>
              <a:latin typeface="Bad Script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684" y="3573016"/>
            <a:ext cx="4058691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404664"/>
            <a:ext cx="4113321" cy="26164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36096" y="269735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Лиса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84068" y="357301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Лисята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845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404663"/>
            <a:ext cx="77768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Серый. Грозный с виду волк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Не такой ужасный,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Он  бывает одинок,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И совсем не  страшный!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Ночь воет на луну,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От тоски по дружбе,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Потому что и ему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Тоже кто – то нужен.</a:t>
            </a:r>
            <a:endParaRPr lang="ru-RU" sz="2000" dirty="0">
              <a:solidFill>
                <a:srgbClr val="E010D6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836712"/>
            <a:ext cx="4139952" cy="27599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2" y="3717032"/>
            <a:ext cx="4247964" cy="28319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169368" y="170970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волчица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840632"/>
            <a:ext cx="2304256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волчата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2987824" y="5013176"/>
            <a:ext cx="1296144" cy="1198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310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628800"/>
            <a:ext cx="4176464" cy="304698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Медвежонок  любит мёд,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ахарок, варенье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Лапой зачерпнуть – и в рот!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Просто  объеденье!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Угости  же поскорей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Лакомством ребенка!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Ну хоть блюдечко налей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Сладенькой сгущенки.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60648"/>
            <a:ext cx="3888432" cy="27455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590" y="3501008"/>
            <a:ext cx="4099332" cy="30243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652120" y="11663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медведица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354165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медвежата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331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32403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Солнце красное садится-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Значит спать пора  ложиться.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Только белка не хочет,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Всё хлопочет и хлопочет: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Много у неё бельчат,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Кушать все  они хотят!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Надо зернышек собрать</a:t>
            </a:r>
          </a:p>
          <a:p>
            <a:pPr algn="ctr"/>
            <a:r>
              <a:rPr lang="ru-RU" sz="2000" dirty="0" smtClean="0">
                <a:solidFill>
                  <a:srgbClr val="E010D6"/>
                </a:solidFill>
              </a:rPr>
              <a:t>И орешков отыскать.</a:t>
            </a:r>
            <a:endParaRPr lang="ru-RU" sz="2000" dirty="0">
              <a:solidFill>
                <a:srgbClr val="E010D6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523" y="3892276"/>
            <a:ext cx="5120569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88640"/>
            <a:ext cx="4221088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242384" y="309723"/>
            <a:ext cx="2736304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Б</a:t>
            </a:r>
            <a:r>
              <a:rPr lang="ru-RU" sz="2800" dirty="0" smtClean="0">
                <a:solidFill>
                  <a:schemeClr val="bg1"/>
                </a:solidFill>
              </a:rPr>
              <a:t>ельчата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141214"/>
            <a:ext cx="2232248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Белка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893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3921" y="188640"/>
            <a:ext cx="36724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B0F0"/>
                </a:solidFill>
              </a:rPr>
              <a:t>Кто  боится всех на свете?</a:t>
            </a:r>
          </a:p>
          <a:p>
            <a:pPr algn="ctr"/>
            <a:r>
              <a:rPr lang="ru-RU" sz="2000" dirty="0" smtClean="0">
                <a:solidFill>
                  <a:srgbClr val="00B0F0"/>
                </a:solidFill>
              </a:rPr>
              <a:t>Это – заяц, знают дети.</a:t>
            </a:r>
          </a:p>
          <a:p>
            <a:pPr algn="ctr"/>
            <a:r>
              <a:rPr lang="ru-RU" sz="2000" dirty="0" smtClean="0">
                <a:solidFill>
                  <a:srgbClr val="00B0F0"/>
                </a:solidFill>
              </a:rPr>
              <a:t>И от </a:t>
            </a:r>
            <a:r>
              <a:rPr lang="ru-RU" sz="2000" dirty="0" err="1" smtClean="0">
                <a:solidFill>
                  <a:srgbClr val="00B0F0"/>
                </a:solidFill>
              </a:rPr>
              <a:t>шороша</a:t>
            </a:r>
            <a:r>
              <a:rPr lang="ru-RU" sz="2000" dirty="0" smtClean="0">
                <a:solidFill>
                  <a:srgbClr val="00B0F0"/>
                </a:solidFill>
              </a:rPr>
              <a:t> любого,</a:t>
            </a:r>
          </a:p>
          <a:p>
            <a:pPr algn="ctr"/>
            <a:r>
              <a:rPr lang="ru-RU" sz="2000" dirty="0" smtClean="0">
                <a:solidFill>
                  <a:srgbClr val="00B0F0"/>
                </a:solidFill>
              </a:rPr>
              <a:t>И от волка злого- злого,</a:t>
            </a:r>
          </a:p>
          <a:p>
            <a:pPr algn="ctr"/>
            <a:r>
              <a:rPr lang="ru-RU" sz="2000" dirty="0" smtClean="0">
                <a:solidFill>
                  <a:srgbClr val="00B0F0"/>
                </a:solidFill>
              </a:rPr>
              <a:t>И от рыженькой лисы,</a:t>
            </a:r>
          </a:p>
          <a:p>
            <a:pPr algn="ctr"/>
            <a:r>
              <a:rPr lang="ru-RU" sz="2000" dirty="0" smtClean="0">
                <a:solidFill>
                  <a:srgbClr val="00B0F0"/>
                </a:solidFill>
              </a:rPr>
              <a:t>У него дрожат усы.</a:t>
            </a:r>
          </a:p>
          <a:p>
            <a:pPr algn="ctr"/>
            <a:r>
              <a:rPr lang="ru-RU" sz="2000" dirty="0" smtClean="0">
                <a:solidFill>
                  <a:srgbClr val="00B0F0"/>
                </a:solidFill>
              </a:rPr>
              <a:t>К спинке ушки прижимая,</a:t>
            </a:r>
          </a:p>
          <a:p>
            <a:pPr algn="ctr"/>
            <a:r>
              <a:rPr lang="ru-RU" sz="2000" dirty="0" smtClean="0">
                <a:solidFill>
                  <a:srgbClr val="00B0F0"/>
                </a:solidFill>
              </a:rPr>
              <a:t>Всех боится серый зайка</a:t>
            </a:r>
          </a:p>
          <a:p>
            <a:pPr algn="ctr"/>
            <a:r>
              <a:rPr lang="ru-RU" sz="2000" dirty="0" smtClean="0">
                <a:solidFill>
                  <a:srgbClr val="00B0F0"/>
                </a:solidFill>
              </a:rPr>
              <a:t>Он боится даже мышки,</a:t>
            </a:r>
          </a:p>
          <a:p>
            <a:pPr algn="ctr"/>
            <a:r>
              <a:rPr lang="ru-RU" sz="2000" dirty="0" smtClean="0">
                <a:solidFill>
                  <a:srgbClr val="00B0F0"/>
                </a:solidFill>
              </a:rPr>
              <a:t>Потому что, он – трусишка.</a:t>
            </a:r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697733"/>
            <a:ext cx="3888432" cy="252028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32" y="3429000"/>
            <a:ext cx="5481598" cy="329436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936529" y="174513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Зайчиха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04681" y="4653136"/>
            <a:ext cx="1728192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Зайчата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6162809" y="4653136"/>
            <a:ext cx="864096" cy="5670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942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1570" y="116632"/>
            <a:ext cx="540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ad Script" pitchFamily="2" charset="0"/>
              </a:rPr>
              <a:t>Что за  странный мяч такой,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ad Script" pitchFamily="2" charset="0"/>
              </a:rPr>
              <a:t>Весь лежит в иголках?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ad Script" pitchFamily="2" charset="0"/>
              </a:rPr>
              <a:t>Прикоснусь слегка рукой,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ad Script" pitchFamily="2" charset="0"/>
              </a:rPr>
              <a:t>Ведь спросить неловко!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ad Script" pitchFamily="2" charset="0"/>
              </a:rPr>
              <a:t>Мячик быстро  развернулся,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ad Script" pitchFamily="2" charset="0"/>
              </a:rPr>
              <a:t>Носик – показался.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ad Script" pitchFamily="2" charset="0"/>
              </a:rPr>
              <a:t>Этим мячиком колючим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ad Script" pitchFamily="2" charset="0"/>
              </a:rPr>
              <a:t>Ёжик оказался!</a:t>
            </a:r>
            <a:endParaRPr lang="ru-RU" sz="2400" b="1" dirty="0">
              <a:solidFill>
                <a:srgbClr val="0070C0"/>
              </a:solidFill>
              <a:latin typeface="Bad Script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01008"/>
            <a:ext cx="3816423" cy="27877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501008"/>
            <a:ext cx="3384376" cy="27136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Двойная стрелка влево/вправо 4"/>
          <p:cNvSpPr/>
          <p:nvPr/>
        </p:nvSpPr>
        <p:spPr>
          <a:xfrm>
            <a:off x="4211960" y="4437112"/>
            <a:ext cx="1008112" cy="64807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44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08720"/>
            <a:ext cx="7056784" cy="4524315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СПАСИБО</a:t>
            </a:r>
          </a:p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ЗА </a:t>
            </a:r>
          </a:p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ВНИМАНИЕ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328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457200"/>
            <a:ext cx="8668072" cy="838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iama Nueva" pitchFamily="2" charset="-52"/>
              </a:rPr>
              <a:t>ЦЕЛЬ: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Miama Nueva" pitchFamily="2" charset="-52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99592" y="1554162"/>
            <a:ext cx="7560840" cy="461114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  <a:latin typeface="Bad Script" pitchFamily="2" charset="0"/>
              </a:rPr>
              <a:t>Продолжать  знакомить  детей с дикими и домашними        животными.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  <a:latin typeface="Bad Script" pitchFamily="2" charset="0"/>
              </a:rPr>
              <a:t>Учить  узнавать и правильно называть животных и их  детенышей.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  <a:latin typeface="Bad Script" pitchFamily="2" charset="0"/>
              </a:rPr>
              <a:t>Продолжать обобщать  пассивный и  активный словарь детей.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  <a:latin typeface="Bad Script" pitchFamily="2" charset="0"/>
              </a:rPr>
              <a:t>Развивать  творческие способности, мышление, воображение, память.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  <a:latin typeface="Bad Script" pitchFamily="2" charset="0"/>
              </a:rPr>
              <a:t>Воспитывать любовь и бережное отношение к природе и животному миру.</a:t>
            </a:r>
            <a:endParaRPr lang="ru-RU" sz="2800" dirty="0">
              <a:solidFill>
                <a:srgbClr val="0070C0"/>
              </a:solidFill>
              <a:latin typeface="Bad 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24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429001"/>
            <a:ext cx="8011616" cy="2646786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</a:rPr>
              <a:t>* Их разводят люди;</a:t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7030A0"/>
                </a:solidFill>
              </a:rPr>
              <a:t>* Кормят  И защищают их люди;</a:t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7030A0"/>
                </a:solidFill>
              </a:rPr>
              <a:t>* Люди  строят для них жилища;</a:t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7030A0"/>
                </a:solidFill>
              </a:rPr>
              <a:t>* Люди  заботятся об  их детенышах.</a:t>
            </a:r>
            <a:endParaRPr lang="ru-RU" sz="3200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458200" cy="864096"/>
          </a:xfrm>
        </p:spPr>
        <p:txBody>
          <a:bodyPr>
            <a:prstTxWarp prst="textChevronInverted">
              <a:avLst/>
            </a:prstTxWarp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Кто такие домашние животные?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1700808"/>
            <a:ext cx="619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Домашними  называют животных</a:t>
            </a:r>
          </a:p>
          <a:p>
            <a:pPr algn="ctr"/>
            <a:r>
              <a:rPr lang="ru-RU" sz="3200" dirty="0">
                <a:solidFill>
                  <a:srgbClr val="C00000"/>
                </a:solidFill>
              </a:rPr>
              <a:t>п</a:t>
            </a:r>
            <a:r>
              <a:rPr lang="ru-RU" sz="3200" dirty="0" smtClean="0">
                <a:solidFill>
                  <a:srgbClr val="C00000"/>
                </a:solidFill>
              </a:rPr>
              <a:t>отому что: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03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116632"/>
            <a:ext cx="2522376" cy="5040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Лошадь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760" y="620688"/>
            <a:ext cx="4032448" cy="2304256"/>
          </a:xfrm>
        </p:spPr>
      </p:pic>
      <p:sp>
        <p:nvSpPr>
          <p:cNvPr id="6" name="TextBox 5"/>
          <p:cNvSpPr txBox="1"/>
          <p:nvPr/>
        </p:nvSpPr>
        <p:spPr>
          <a:xfrm>
            <a:off x="5400092" y="3717033"/>
            <a:ext cx="295232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ЖЕРЕБЕНОК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514689"/>
            <a:ext cx="393190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B0F0"/>
                </a:solidFill>
                <a:latin typeface="Bad Script" pitchFamily="2" charset="0"/>
              </a:rPr>
              <a:t>Но! – сказали мы лошадке</a:t>
            </a:r>
          </a:p>
          <a:p>
            <a:pPr algn="ctr"/>
            <a:r>
              <a:rPr lang="ru-RU" sz="3200" b="1" i="1" dirty="0" smtClean="0">
                <a:solidFill>
                  <a:srgbClr val="00B0F0"/>
                </a:solidFill>
                <a:latin typeface="Bad Script" pitchFamily="2" charset="0"/>
              </a:rPr>
              <a:t>И помчались без оглядки,</a:t>
            </a:r>
          </a:p>
          <a:p>
            <a:pPr algn="ctr"/>
            <a:r>
              <a:rPr lang="ru-RU" sz="3200" b="1" i="1" dirty="0" smtClean="0">
                <a:solidFill>
                  <a:srgbClr val="00B0F0"/>
                </a:solidFill>
                <a:latin typeface="Bad Script" pitchFamily="2" charset="0"/>
              </a:rPr>
              <a:t>Вьётся грива на ветру.</a:t>
            </a:r>
          </a:p>
          <a:p>
            <a:pPr algn="ctr"/>
            <a:r>
              <a:rPr lang="ru-RU" sz="3200" b="1" i="1" dirty="0" smtClean="0">
                <a:solidFill>
                  <a:srgbClr val="00B0F0"/>
                </a:solidFill>
                <a:latin typeface="Bad Script" pitchFamily="2" charset="0"/>
              </a:rPr>
              <a:t>Вот и дом.</a:t>
            </a:r>
          </a:p>
          <a:p>
            <a:pPr algn="ctr"/>
            <a:r>
              <a:rPr lang="ru-RU" sz="3200" b="1" i="1" dirty="0" smtClean="0">
                <a:solidFill>
                  <a:srgbClr val="00B0F0"/>
                </a:solidFill>
                <a:latin typeface="Bad Script" pitchFamily="2" charset="0"/>
              </a:rPr>
              <a:t>Лошадка, тпру!</a:t>
            </a:r>
            <a:endParaRPr lang="ru-RU" sz="3200" b="1" i="1" dirty="0">
              <a:solidFill>
                <a:srgbClr val="00B0F0"/>
              </a:solidFill>
              <a:latin typeface="Bad Script" pitchFamily="2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6516216" y="3068961"/>
            <a:ext cx="72008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086365"/>
            <a:ext cx="3816424" cy="271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13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890263" y="1846955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B050"/>
                </a:solidFill>
              </a:rPr>
              <a:t>Голодная – мычит, сытая –жует,</a:t>
            </a:r>
          </a:p>
          <a:p>
            <a:pPr algn="ctr"/>
            <a:r>
              <a:rPr lang="ru-RU" sz="2000" dirty="0" smtClean="0">
                <a:solidFill>
                  <a:srgbClr val="00B050"/>
                </a:solidFill>
              </a:rPr>
              <a:t>Всем ребятам, молоко дает.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339752" y="620688"/>
            <a:ext cx="4536504" cy="864096"/>
          </a:xfrm>
          <a:prstGeom prst="ellipse">
            <a:avLst/>
          </a:prstGeom>
          <a:solidFill>
            <a:srgbClr val="E07BF1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Загадка</a:t>
            </a:r>
            <a:endParaRPr lang="ru-RU" sz="3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861048"/>
            <a:ext cx="3384376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796136" y="4653134"/>
            <a:ext cx="2016224" cy="648071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2996952"/>
            <a:ext cx="3498468" cy="57606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E010D6"/>
                </a:solidFill>
              </a:rPr>
              <a:t>корова</a:t>
            </a:r>
            <a:endParaRPr lang="ru-RU" sz="2800" dirty="0">
              <a:solidFill>
                <a:srgbClr val="E010D6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364088" y="2924944"/>
            <a:ext cx="3573178" cy="57606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E010D6"/>
                </a:solidFill>
              </a:rPr>
              <a:t>теленок</a:t>
            </a:r>
            <a:endParaRPr lang="ru-RU" sz="2800" dirty="0">
              <a:solidFill>
                <a:srgbClr val="E010D6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861048"/>
            <a:ext cx="3312368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Стрелка вправо 8"/>
          <p:cNvSpPr/>
          <p:nvPr/>
        </p:nvSpPr>
        <p:spPr>
          <a:xfrm>
            <a:off x="3923928" y="4581128"/>
            <a:ext cx="144016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781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4752528" cy="453650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i="1" dirty="0" smtClean="0">
                <a:solidFill>
                  <a:srgbClr val="00B0F0"/>
                </a:solidFill>
                <a:latin typeface="+mn-lt"/>
              </a:rPr>
              <a:t>Среди всех зверей, однако,</a:t>
            </a:r>
            <a:br>
              <a:rPr lang="ru-RU" sz="2000" b="1" i="1" dirty="0" smtClean="0">
                <a:solidFill>
                  <a:srgbClr val="00B0F0"/>
                </a:solidFill>
                <a:latin typeface="+mn-lt"/>
              </a:rPr>
            </a:br>
            <a:r>
              <a:rPr lang="ru-RU" sz="2000" b="1" i="1" dirty="0" smtClean="0">
                <a:solidFill>
                  <a:srgbClr val="00B0F0"/>
                </a:solidFill>
                <a:latin typeface="+mn-lt"/>
              </a:rPr>
              <a:t>Людям  лучший друг </a:t>
            </a:r>
            <a:r>
              <a:rPr lang="ru-RU" sz="2400" b="1" i="1" dirty="0" smtClean="0">
                <a:solidFill>
                  <a:srgbClr val="00B0F0"/>
                </a:solidFill>
                <a:latin typeface="+mn-lt"/>
              </a:rPr>
              <a:t>– </a:t>
            </a:r>
            <a:r>
              <a:rPr lang="ru-RU" sz="2000" b="1" i="1" dirty="0" smtClean="0">
                <a:solidFill>
                  <a:srgbClr val="00B0F0"/>
                </a:solidFill>
                <a:latin typeface="+mn-lt"/>
              </a:rPr>
              <a:t>собака.</a:t>
            </a:r>
            <a:br>
              <a:rPr lang="ru-RU" sz="2000" b="1" i="1" dirty="0" smtClean="0">
                <a:solidFill>
                  <a:srgbClr val="00B0F0"/>
                </a:solidFill>
                <a:latin typeface="+mn-lt"/>
              </a:rPr>
            </a:br>
            <a:r>
              <a:rPr lang="ru-RU" sz="2000" b="1" i="1" dirty="0" smtClean="0">
                <a:solidFill>
                  <a:srgbClr val="00B0F0"/>
                </a:solidFill>
                <a:latin typeface="+mn-lt"/>
              </a:rPr>
              <a:t>Есть  их множество пород.</a:t>
            </a:r>
            <a:br>
              <a:rPr lang="ru-RU" sz="2000" b="1" i="1" dirty="0" smtClean="0">
                <a:solidFill>
                  <a:srgbClr val="00B0F0"/>
                </a:solidFill>
                <a:latin typeface="+mn-lt"/>
              </a:rPr>
            </a:br>
            <a:r>
              <a:rPr lang="ru-RU" sz="2000" b="1" i="1" dirty="0" smtClean="0">
                <a:solidFill>
                  <a:srgbClr val="00B0F0"/>
                </a:solidFill>
                <a:latin typeface="+mn-lt"/>
              </a:rPr>
              <a:t>В будке пес своей живет.</a:t>
            </a:r>
            <a:br>
              <a:rPr lang="ru-RU" sz="2000" b="1" i="1" dirty="0" smtClean="0">
                <a:solidFill>
                  <a:srgbClr val="00B0F0"/>
                </a:solidFill>
                <a:latin typeface="+mn-lt"/>
              </a:rPr>
            </a:br>
            <a:r>
              <a:rPr lang="ru-RU" sz="2000" b="1" i="1" dirty="0" smtClean="0">
                <a:solidFill>
                  <a:srgbClr val="00B0F0"/>
                </a:solidFill>
                <a:latin typeface="+mn-lt"/>
              </a:rPr>
              <a:t>Сторожить умеет дом,</a:t>
            </a:r>
            <a:br>
              <a:rPr lang="ru-RU" sz="2000" b="1" i="1" dirty="0" smtClean="0">
                <a:solidFill>
                  <a:srgbClr val="00B0F0"/>
                </a:solidFill>
                <a:latin typeface="+mn-lt"/>
              </a:rPr>
            </a:br>
            <a:r>
              <a:rPr lang="ru-RU" sz="2000" b="1" i="1" dirty="0" smtClean="0">
                <a:solidFill>
                  <a:srgbClr val="00B0F0"/>
                </a:solidFill>
                <a:latin typeface="+mn-lt"/>
              </a:rPr>
              <a:t>весело вилять хвостом.</a:t>
            </a:r>
            <a:br>
              <a:rPr lang="ru-RU" sz="2000" b="1" i="1" dirty="0" smtClean="0">
                <a:solidFill>
                  <a:srgbClr val="00B0F0"/>
                </a:solidFill>
                <a:latin typeface="+mn-lt"/>
              </a:rPr>
            </a:br>
            <a:r>
              <a:rPr lang="ru-RU" sz="2000" b="1" i="1" dirty="0" smtClean="0">
                <a:solidFill>
                  <a:srgbClr val="00B0F0"/>
                </a:solidFill>
                <a:latin typeface="+mn-lt"/>
              </a:rPr>
              <a:t>На чужих он громко лает,</a:t>
            </a:r>
            <a:br>
              <a:rPr lang="ru-RU" sz="2000" b="1" i="1" dirty="0" smtClean="0">
                <a:solidFill>
                  <a:srgbClr val="00B0F0"/>
                </a:solidFill>
                <a:latin typeface="+mn-lt"/>
              </a:rPr>
            </a:br>
            <a:r>
              <a:rPr lang="ru-RU" sz="2000" b="1" i="1" dirty="0" smtClean="0">
                <a:solidFill>
                  <a:srgbClr val="00B0F0"/>
                </a:solidFill>
                <a:latin typeface="+mn-lt"/>
              </a:rPr>
              <a:t>и хозяев  охраняет.</a:t>
            </a:r>
            <a:r>
              <a:rPr lang="ru-RU" sz="2400" b="1" i="1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sz="2400" b="1" i="1" dirty="0" smtClean="0">
                <a:solidFill>
                  <a:srgbClr val="00B0F0"/>
                </a:solidFill>
                <a:latin typeface="+mn-lt"/>
              </a:rPr>
            </a:br>
            <a:r>
              <a:rPr lang="ru-RU" sz="2400" b="1" i="1" dirty="0" smtClean="0">
                <a:solidFill>
                  <a:srgbClr val="00B0F0"/>
                </a:solidFill>
                <a:latin typeface="+mn-lt"/>
              </a:rPr>
              <a:t> </a:t>
            </a:r>
            <a:endParaRPr lang="ru-RU" sz="2400" b="1" i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4048" y="116632"/>
            <a:ext cx="2490356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собака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724128" y="3579285"/>
            <a:ext cx="1656184" cy="639762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щенок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908720"/>
            <a:ext cx="2675677" cy="204152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933056"/>
            <a:ext cx="3744384" cy="2808288"/>
          </a:xfrm>
        </p:spPr>
      </p:pic>
      <p:sp>
        <p:nvSpPr>
          <p:cNvPr id="9" name="Стрелка вниз 8"/>
          <p:cNvSpPr/>
          <p:nvPr/>
        </p:nvSpPr>
        <p:spPr>
          <a:xfrm>
            <a:off x="5922623" y="2564904"/>
            <a:ext cx="593593" cy="792088"/>
          </a:xfrm>
          <a:prstGeom prst="downArrow">
            <a:avLst/>
          </a:prstGeom>
          <a:solidFill>
            <a:srgbClr val="E010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539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429000"/>
            <a:ext cx="3816424" cy="309634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E010D6"/>
                </a:solidFill>
              </a:rPr>
              <a:t>В доме  у меня живет</a:t>
            </a:r>
            <a:br>
              <a:rPr lang="ru-RU" sz="1800" dirty="0" smtClean="0">
                <a:solidFill>
                  <a:srgbClr val="E010D6"/>
                </a:solidFill>
              </a:rPr>
            </a:br>
            <a:r>
              <a:rPr lang="ru-RU" sz="1800" dirty="0" smtClean="0">
                <a:solidFill>
                  <a:srgbClr val="E010D6"/>
                </a:solidFill>
              </a:rPr>
              <a:t>колобок пушистый,</a:t>
            </a:r>
            <a:br>
              <a:rPr lang="ru-RU" sz="1800" dirty="0" smtClean="0">
                <a:solidFill>
                  <a:srgbClr val="E010D6"/>
                </a:solidFill>
              </a:rPr>
            </a:br>
            <a:r>
              <a:rPr lang="ru-RU" sz="1800" dirty="0" smtClean="0">
                <a:solidFill>
                  <a:srgbClr val="E010D6"/>
                </a:solidFill>
              </a:rPr>
              <a:t>очень добрый серый кот-</a:t>
            </a:r>
            <a:br>
              <a:rPr lang="ru-RU" sz="1800" dirty="0" smtClean="0">
                <a:solidFill>
                  <a:srgbClr val="E010D6"/>
                </a:solidFill>
              </a:rPr>
            </a:br>
            <a:r>
              <a:rPr lang="ru-RU" sz="1800" dirty="0" smtClean="0">
                <a:solidFill>
                  <a:srgbClr val="E010D6"/>
                </a:solidFill>
              </a:rPr>
              <a:t>длинные ресницы.</a:t>
            </a:r>
            <a:br>
              <a:rPr lang="ru-RU" sz="1800" dirty="0" smtClean="0">
                <a:solidFill>
                  <a:srgbClr val="E010D6"/>
                </a:solidFill>
              </a:rPr>
            </a:br>
            <a:r>
              <a:rPr lang="ru-RU" sz="1800" dirty="0" smtClean="0">
                <a:solidFill>
                  <a:srgbClr val="E010D6"/>
                </a:solidFill>
              </a:rPr>
              <a:t>Утром, встав, намыв усы</a:t>
            </a:r>
            <a:br>
              <a:rPr lang="ru-RU" sz="1800" dirty="0" smtClean="0">
                <a:solidFill>
                  <a:srgbClr val="E010D6"/>
                </a:solidFill>
              </a:rPr>
            </a:br>
            <a:r>
              <a:rPr lang="ru-RU" sz="1800" dirty="0" smtClean="0">
                <a:solidFill>
                  <a:srgbClr val="E010D6"/>
                </a:solidFill>
              </a:rPr>
              <a:t>лапками мохнатыми</a:t>
            </a:r>
            <a:br>
              <a:rPr lang="ru-RU" sz="1800" dirty="0" smtClean="0">
                <a:solidFill>
                  <a:srgbClr val="E010D6"/>
                </a:solidFill>
              </a:rPr>
            </a:br>
            <a:r>
              <a:rPr lang="ru-RU" sz="1800" dirty="0" smtClean="0">
                <a:solidFill>
                  <a:srgbClr val="E010D6"/>
                </a:solidFill>
              </a:rPr>
              <a:t>любит бегать и играть</a:t>
            </a:r>
            <a:br>
              <a:rPr lang="ru-RU" sz="1800" dirty="0" smtClean="0">
                <a:solidFill>
                  <a:srgbClr val="E010D6"/>
                </a:solidFill>
              </a:rPr>
            </a:br>
            <a:r>
              <a:rPr lang="ru-RU" sz="1800" dirty="0" smtClean="0">
                <a:solidFill>
                  <a:srgbClr val="E010D6"/>
                </a:solidFill>
              </a:rPr>
              <a:t>в комнате с ребятами.</a:t>
            </a:r>
            <a:endParaRPr lang="ru-RU" sz="1800" dirty="0">
              <a:solidFill>
                <a:srgbClr val="E010D6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3919" y="3716338"/>
            <a:ext cx="2808287" cy="28082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844" y="908720"/>
            <a:ext cx="4547149" cy="25821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16286" y="188640"/>
            <a:ext cx="2376264" cy="523220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кошка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3121509"/>
            <a:ext cx="2160240" cy="461665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котенок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Двойная стрелка влево/вверх 9"/>
          <p:cNvSpPr/>
          <p:nvPr/>
        </p:nvSpPr>
        <p:spPr>
          <a:xfrm flipV="1">
            <a:off x="5148064" y="1371688"/>
            <a:ext cx="2160240" cy="1656184"/>
          </a:xfrm>
          <a:prstGeom prst="left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E010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419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132" y="4293096"/>
            <a:ext cx="1893984" cy="1224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88" y="2780928"/>
            <a:ext cx="3672532" cy="3096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5600" y="2789986"/>
            <a:ext cx="3484563" cy="30872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187624" y="476672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 лужайке с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травкою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Я хожу и чавкаю.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 забора с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дыркОю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Я стаю и фыркаю.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 реки с осокою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Я лежу и чмокаю.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Хвостик закорюкою,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Радуюсь и хрюкаю!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948270"/>
            <a:ext cx="2016224" cy="523220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pPr algn="ctr"/>
            <a:r>
              <a:rPr lang="ru-RU" sz="1050" dirty="0" smtClean="0">
                <a:solidFill>
                  <a:srgbClr val="E010D6"/>
                </a:solidFill>
              </a:rPr>
              <a:t>свинья</a:t>
            </a:r>
            <a:endParaRPr lang="ru-RU" sz="1050" dirty="0">
              <a:solidFill>
                <a:srgbClr val="E010D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1948270"/>
            <a:ext cx="1944216" cy="523220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r>
              <a:rPr lang="ru-RU" sz="2800" b="1" dirty="0" smtClean="0">
                <a:solidFill>
                  <a:srgbClr val="E010D6"/>
                </a:solidFill>
              </a:rPr>
              <a:t>поросенок</a:t>
            </a:r>
            <a:endParaRPr lang="ru-RU" sz="2800" b="1" dirty="0">
              <a:solidFill>
                <a:srgbClr val="E010D6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139952" y="4077072"/>
            <a:ext cx="115212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907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47664" y="404664"/>
            <a:ext cx="5976664" cy="158417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Не  услышишь ни  словечка</a:t>
            </a:r>
          </a:p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Ты от маленькой овечки.</a:t>
            </a:r>
          </a:p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На любой вопрос тебе</a:t>
            </a:r>
          </a:p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Лишь упрямо скажет:</a:t>
            </a:r>
          </a:p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«</a:t>
            </a:r>
            <a:r>
              <a:rPr lang="ru-RU" sz="2000" i="1" dirty="0" err="1" smtClean="0">
                <a:solidFill>
                  <a:schemeClr val="tx1"/>
                </a:solidFill>
              </a:rPr>
              <a:t>Бе</a:t>
            </a:r>
            <a:r>
              <a:rPr lang="ru-RU" sz="2000" i="1" dirty="0" smtClean="0">
                <a:solidFill>
                  <a:schemeClr val="tx1"/>
                </a:solidFill>
              </a:rPr>
              <a:t>-е-е»</a:t>
            </a:r>
            <a:endParaRPr lang="ru-RU" sz="2000" i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1617" y="2596843"/>
            <a:ext cx="252028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овца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508104" y="2624891"/>
            <a:ext cx="2473499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ягненок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428136"/>
            <a:ext cx="3308426" cy="28803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477620"/>
            <a:ext cx="3744416" cy="28083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Двойная стрелка влево/вправо 7"/>
          <p:cNvSpPr/>
          <p:nvPr/>
        </p:nvSpPr>
        <p:spPr>
          <a:xfrm>
            <a:off x="3995936" y="4797152"/>
            <a:ext cx="756084" cy="36004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463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323</TotalTime>
  <Words>500</Words>
  <Application>Microsoft Office PowerPoint</Application>
  <PresentationFormat>Экран (4:3)</PresentationFormat>
  <Paragraphs>126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  Муниципальное  бюджетное дошкольное образовательное учреждение Павловский детский сад № 1 «Золотой петушок» </vt:lpstr>
      <vt:lpstr>ЦЕЛЬ:</vt:lpstr>
      <vt:lpstr>* Их разводят люди; * Кормят  И защищают их люди; * Люди  строят для них жилища; * Люди  заботятся об  их детенышах.</vt:lpstr>
      <vt:lpstr>Лошадь</vt:lpstr>
      <vt:lpstr>Презентация PowerPoint</vt:lpstr>
      <vt:lpstr>Среди всех зверей, однако, Людям  лучший друг – собака. Есть  их множество пород. В будке пес своей живет. Сторожить умеет дом, весело вилять хвостом. На чужих он громко лает, и хозяев  охраняет.  </vt:lpstr>
      <vt:lpstr>В доме  у меня живет колобок пушистый, очень добрый серый кот- длинные ресницы. Утром, встав, намыв усы лапками мохнатыми любит бегать и играть в комнате с ребятами.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30</cp:revision>
  <dcterms:created xsi:type="dcterms:W3CDTF">2021-04-11T13:16:44Z</dcterms:created>
  <dcterms:modified xsi:type="dcterms:W3CDTF">2021-11-02T11:51:27Z</dcterms:modified>
</cp:coreProperties>
</file>