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9" r:id="rId3"/>
    <p:sldId id="266" r:id="rId4"/>
    <p:sldId id="268" r:id="rId5"/>
    <p:sldId id="275" r:id="rId6"/>
    <p:sldId id="263" r:id="rId7"/>
    <p:sldId id="270" r:id="rId8"/>
    <p:sldId id="271" r:id="rId9"/>
    <p:sldId id="284" r:id="rId10"/>
    <p:sldId id="272" r:id="rId11"/>
    <p:sldId id="273" r:id="rId12"/>
    <p:sldId id="274" r:id="rId13"/>
    <p:sldId id="276" r:id="rId14"/>
    <p:sldId id="280" r:id="rId15"/>
    <p:sldId id="277" r:id="rId16"/>
    <p:sldId id="283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64F3BB3-7504-4768-9265-E71E365EC2CC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B3DEB5A-4E68-45FA-85BE-36EEE9358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215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0ADF50B-23D4-42AB-9A7A-4FEE624EC848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88005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Умножение числа 3.</a:t>
            </a:r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05C3A45-4044-4ECC-BD8C-E2490B27F014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86440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balanced" dir="t">
              <a:rot lat="0" lon="0" rev="2100000"/>
            </a:lightRig>
          </a:scene3d>
          <a:sp3d>
            <a:bevelT/>
          </a:sp3d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714752"/>
            <a:ext cx="4786346" cy="135732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D592A-46E0-42C8-B4AC-212D8FB74719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56EC6-1E68-4EB6-9632-E57F1098B4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8520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2DEEE-8E0D-4FB1-A0C6-0537026E074E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75F69-5410-4D79-A3F7-0C5E38523D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7286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89EE8-3A78-49AA-9507-48C1B5EC13FB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51413-BC4B-433C-8FE4-BD0299334B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637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00A0E-D751-420B-82EE-F3FF1AF8C025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55BB7-D7BB-438D-A902-25CA805378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3560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845C5-C621-49E1-AF96-3D4002BA2A50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C973B-A3E8-4598-BE4D-1B9F191380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559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0CAC0-94D5-4D1B-9FD7-04EF49C0AD05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7FC9D-ACFF-44D6-B822-042D95DAAC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0791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A5F31-1BE6-4D71-914B-262D58185466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5D9BA-B4CF-489C-8725-97633292F1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4138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105A1-2201-4C58-88E6-B318D56C5012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3AD46-7185-45E8-B5D4-2230ECBCEA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432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74E21-1999-4497-A684-35BB25557E9E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CAA71-2355-4C45-AA56-2EBB24CF2F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537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CADAD-66B9-4738-94F2-718AC76008BA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F1E99-0C11-47BC-A151-0057CC7F8E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138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5D1A2-E4EE-4D51-A437-D6C02E9685B1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E067A-2151-459B-8D93-338E0866E8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771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28750"/>
            <a:ext cx="8229600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31BFB4-6242-411A-BDB8-F608DF3F00CF}" type="datetimeFigureOut">
              <a:rPr lang="ru-RU"/>
              <a:pPr>
                <a:defRPr/>
              </a:pPr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4C515BA-133F-4F52-8666-89366F0DB8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50800"/>
          <a:solidFill>
            <a:srgbClr val="17375E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slide" Target="slide2.xml"/><Relationship Id="rId10" Type="http://schemas.openxmlformats.org/officeDocument/2006/relationships/image" Target="../media/image11.png"/><Relationship Id="rId4" Type="http://schemas.openxmlformats.org/officeDocument/2006/relationships/audio" Target="../media/audio2.wav"/><Relationship Id="rId9" Type="http://schemas.openxmlformats.org/officeDocument/2006/relationships/image" Target="../media/image10.png"/><Relationship Id="rId1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71612"/>
            <a:ext cx="7875188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latin typeface="Georgia" panose="02040502050405020303" pitchFamily="18" charset="0"/>
              </a:rPr>
              <a:t>"Умножение 6, </a:t>
            </a:r>
            <a:r>
              <a:rPr lang="ru-RU" sz="3600" dirty="0">
                <a:latin typeface="Georgia" panose="02040502050405020303" pitchFamily="18" charset="0"/>
              </a:rPr>
              <a:t>на </a:t>
            </a:r>
            <a:r>
              <a:rPr lang="ru-RU" sz="3600" dirty="0" smtClean="0">
                <a:latin typeface="Georgia" panose="02040502050405020303" pitchFamily="18" charset="0"/>
              </a:rPr>
              <a:t>6, соответствующие случаи деления"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7375" y="3717032"/>
            <a:ext cx="4786346" cy="1357322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2400" dirty="0" smtClean="0">
                <a:latin typeface="Georgia" panose="02040502050405020303" pitchFamily="18" charset="0"/>
              </a:rPr>
              <a:t> </a:t>
            </a:r>
          </a:p>
          <a:p>
            <a:pPr>
              <a:defRPr/>
            </a:pPr>
            <a:r>
              <a:rPr lang="ru-RU" sz="2400" b="1" dirty="0" smtClean="0">
                <a:latin typeface="Georgia" panose="02040502050405020303" pitchFamily="18" charset="0"/>
              </a:rPr>
              <a:t>Урок </a:t>
            </a:r>
            <a:r>
              <a:rPr lang="ru-RU" sz="2400" b="1" dirty="0">
                <a:latin typeface="Georgia" panose="02040502050405020303" pitchFamily="18" charset="0"/>
              </a:rPr>
              <a:t>математики</a:t>
            </a:r>
          </a:p>
          <a:p>
            <a:pPr>
              <a:defRPr/>
            </a:pPr>
            <a:r>
              <a:rPr lang="ru-RU" sz="2400" b="1" dirty="0">
                <a:latin typeface="Georgia" panose="02040502050405020303" pitchFamily="18" charset="0"/>
              </a:rPr>
              <a:t>3 класс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Georgia" panose="02040502050405020303" pitchFamily="18" charset="0"/>
              </a:rPr>
              <a:t> </a:t>
            </a:r>
            <a:endParaRPr lang="ru-RU" sz="2400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323850" y="725488"/>
            <a:ext cx="8424863" cy="577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х 2 =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х 3 =  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6 х 4 =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6 х 5 = 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692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х 6 = 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6 х 7 =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6 х 8 =   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6 х 9 =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27688" y="1516063"/>
            <a:ext cx="725487" cy="33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50000"/>
                  </a:schemeClr>
                </a:solidFill>
              </a:rPr>
              <a:t>12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27688" y="1978025"/>
            <a:ext cx="725487" cy="395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3692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27688" y="2571750"/>
            <a:ext cx="725487" cy="395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3692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27688" y="3165475"/>
            <a:ext cx="725487" cy="33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692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27688" y="3759200"/>
            <a:ext cx="725487" cy="3286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3692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27688" y="4286250"/>
            <a:ext cx="725487" cy="33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3692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48219" y="3002848"/>
            <a:ext cx="447559" cy="6605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92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  </a:t>
            </a:r>
            <a:endParaRPr lang="ru-RU" sz="3692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5434" y="263770"/>
            <a:ext cx="725370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Таблица умножения на 6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627688" y="4813300"/>
            <a:ext cx="725487" cy="33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627688" y="5473700"/>
            <a:ext cx="725487" cy="3286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549275"/>
            <a:ext cx="9144000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92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умножения на 6</a:t>
            </a:r>
          </a:p>
          <a:p>
            <a:pPr algn="ctr" eaLnBrk="1" hangingPunct="1">
              <a:defRPr/>
            </a:pPr>
            <a:endParaRPr lang="ru-RU" altLang="ru-RU" sz="3692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х </a:t>
            </a: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</a:t>
            </a: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defRPr/>
            </a:pP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х </a:t>
            </a: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pPr algn="ctr" eaLnBrk="1" hangingPunct="1">
              <a:defRPr/>
            </a:pP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х </a:t>
            </a: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3</a:t>
            </a: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  <a:p>
            <a:pPr algn="ctr" eaLnBrk="1" hangingPunct="1">
              <a:defRPr/>
            </a:pP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х </a:t>
            </a: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4</a:t>
            </a:r>
            <a:r>
              <a:rPr lang="ru-RU" alt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hangingPunct="1">
              <a:defRPr/>
            </a:pPr>
            <a:endParaRPr lang="ru-RU" altLang="ru-RU" sz="2954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2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Таблица умножения и деления на 6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6925" y="1196975"/>
            <a:ext cx="3810000" cy="4572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6 </a:t>
            </a: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1</a:t>
            </a:r>
            <a:endParaRPr lang="en-US" altLang="ru-RU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 </a:t>
            </a: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2 </a:t>
            </a:r>
            <a:endParaRPr lang="en-US" altLang="ru-RU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 </a:t>
            </a: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3</a:t>
            </a:r>
            <a:endParaRPr lang="en-US" altLang="ru-RU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 </a:t>
            </a: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4</a:t>
            </a:r>
            <a:endParaRPr lang="en-US" altLang="ru-RU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 </a:t>
            </a: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5</a:t>
            </a:r>
            <a:endParaRPr lang="en-US" altLang="ru-RU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36 </a:t>
            </a:r>
            <a:r>
              <a:rPr lang="en-US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6</a:t>
            </a:r>
            <a:endParaRPr lang="en-US" altLang="ru-RU" b="1" dirty="0" smtClean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42 </a:t>
            </a:r>
            <a:r>
              <a:rPr lang="en-US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7</a:t>
            </a:r>
            <a:endParaRPr lang="en-US" altLang="ru-RU" b="1" dirty="0" smtClean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48 </a:t>
            </a:r>
            <a:r>
              <a:rPr lang="en-US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8</a:t>
            </a:r>
            <a:endParaRPr lang="en-US" altLang="ru-RU" b="1" dirty="0" smtClean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54 </a:t>
            </a:r>
            <a:r>
              <a:rPr lang="en-US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9</a:t>
            </a:r>
            <a:endParaRPr lang="en-US" altLang="ru-RU" b="1" dirty="0" smtClean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60 </a:t>
            </a:r>
            <a:r>
              <a:rPr lang="en-US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u-RU" altLang="ru-RU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= 10</a:t>
            </a:r>
            <a:endParaRPr lang="en-US" altLang="ru-RU" b="1" dirty="0" smtClean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buFontTx/>
              <a:buNone/>
              <a:defRPr/>
            </a:pPr>
            <a:endParaRPr lang="ru-RU" altLang="ru-RU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1187450" y="1196975"/>
          <a:ext cx="3352800" cy="5181600"/>
        </p:xfrm>
        <a:graphic>
          <a:graphicData uri="http://schemas.openxmlformats.org/drawingml/2006/table">
            <a:tbl>
              <a:tblPr/>
              <a:tblGrid>
                <a:gridCol w="3352800"/>
              </a:tblGrid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1 = 6</a:t>
                      </a:r>
                    </a:p>
                  </a:txBody>
                  <a:tcPr marL="54429" marR="54429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2 = 12</a:t>
                      </a:r>
                    </a:p>
                  </a:txBody>
                  <a:tcPr marL="54429" marR="54429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3 = 18 </a:t>
                      </a:r>
                    </a:p>
                  </a:txBody>
                  <a:tcPr marL="54429" marR="54429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4 = 24</a:t>
                      </a:r>
                    </a:p>
                  </a:txBody>
                  <a:tcPr marL="54429" marR="54429"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5 = 30</a:t>
                      </a:r>
                    </a:p>
                  </a:txBody>
                  <a:tcPr marL="54429" marR="54429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</a:rPr>
                        <a:t>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6 = 36</a:t>
                      </a:r>
                    </a:p>
                  </a:txBody>
                  <a:tcPr marL="54429" marR="54429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</a:rPr>
                        <a:t>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7 = 42</a:t>
                      </a:r>
                    </a:p>
                  </a:txBody>
                  <a:tcPr marL="54429" marR="54429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</a:rPr>
                        <a:t>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8 = 48</a:t>
                      </a:r>
                    </a:p>
                  </a:txBody>
                  <a:tcPr marL="54429" marR="54429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</a:rPr>
                        <a:t>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9 = 54</a:t>
                      </a:r>
                    </a:p>
                  </a:txBody>
                  <a:tcPr marL="54429" marR="54429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</a:rPr>
                        <a:t> 6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ahoma" charset="0"/>
                          <a:cs typeface="Tahoma" charset="0"/>
                        </a:rPr>
                        <a:t>∙ 10 =60</a:t>
                      </a:r>
                    </a:p>
                  </a:txBody>
                  <a:tcPr marL="54429" marR="54429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83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/>
              <a:t>Работа по учебнику</a:t>
            </a:r>
            <a:br>
              <a:rPr lang="ru-RU" sz="3600" dirty="0"/>
            </a:br>
            <a:r>
              <a:rPr lang="ru-RU" altLang="ru-RU" sz="3100" dirty="0"/>
              <a:t>Стр.44 №2</a:t>
            </a:r>
            <a:br>
              <a:rPr lang="ru-RU" alt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defRPr/>
            </a:pP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Было – 50 кг.</a:t>
            </a:r>
          </a:p>
          <a:p>
            <a:pPr eaLnBrk="1" fontAlgn="auto" hangingPunct="1"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defRPr/>
            </a:pP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Расходовали - 6 д. по 2 кг.</a:t>
            </a:r>
          </a:p>
          <a:p>
            <a:pPr eaLnBrk="1" fontAlgn="auto" hangingPunct="1"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defRPr/>
            </a:pP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О</a:t>
            </a:r>
            <a:r>
              <a:rPr lang="ru-RU" sz="2800" dirty="0" smtClean="0">
                <a:solidFill>
                  <a:srgbClr val="4E3B30"/>
                </a:solidFill>
                <a:latin typeface="Franklin Gothic Book"/>
              </a:rPr>
              <a:t>сталось </a:t>
            </a: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?</a:t>
            </a:r>
          </a:p>
          <a:p>
            <a:pPr marL="742950" indent="-742950" eaLnBrk="1" fontAlgn="auto" hangingPunct="1">
              <a:spcAft>
                <a:spcPts val="0"/>
              </a:spcAft>
              <a:buClr>
                <a:srgbClr val="F0A22E"/>
              </a:buClr>
              <a:buSzPct val="70000"/>
              <a:buFont typeface="Wingdings 2" panose="05020102010507070707" pitchFamily="18" charset="2"/>
              <a:buAutoNum type="arabicParenR"/>
              <a:defRPr/>
            </a:pPr>
            <a:r>
              <a:rPr lang="ru-RU" sz="2800" smtClean="0">
                <a:solidFill>
                  <a:srgbClr val="4E3B30"/>
                </a:solidFill>
                <a:latin typeface="Franklin Gothic Book"/>
              </a:rPr>
              <a:t>2х6=12(кг</a:t>
            </a: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.)-за 6 дней</a:t>
            </a:r>
          </a:p>
          <a:p>
            <a:pPr marL="742950" indent="-742950" eaLnBrk="1" fontAlgn="auto" hangingPunct="1">
              <a:spcAft>
                <a:spcPts val="0"/>
              </a:spcAft>
              <a:buClr>
                <a:srgbClr val="F0A22E"/>
              </a:buClr>
              <a:buSzPct val="70000"/>
              <a:buFont typeface="Wingdings 2" panose="05020102010507070707" pitchFamily="18" charset="2"/>
              <a:buAutoNum type="arabicParenR" startAt="2"/>
              <a:defRPr/>
            </a:pP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50-12=38(кг.)-осталось</a:t>
            </a:r>
          </a:p>
          <a:p>
            <a:pPr marL="742950" indent="-742950" eaLnBrk="1" fontAlgn="auto" hangingPunct="1"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defRPr/>
            </a:pPr>
            <a:r>
              <a:rPr lang="ru-RU" sz="2800" dirty="0">
                <a:solidFill>
                  <a:srgbClr val="4E3B30"/>
                </a:solidFill>
                <a:latin typeface="Franklin Gothic Book"/>
              </a:rPr>
              <a:t>Ответ: 38 кг. сахара осталось.</a:t>
            </a:r>
          </a:p>
          <a:p>
            <a:pPr marL="0" indent="0">
              <a:buFontTx/>
              <a:buNone/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Решите примеры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187450" y="1628775"/>
          <a:ext cx="6192838" cy="16557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6157"/>
                <a:gridCol w="886157"/>
                <a:gridCol w="886157"/>
                <a:gridCol w="653891"/>
                <a:gridCol w="636167"/>
                <a:gridCol w="636167"/>
                <a:gridCol w="721984"/>
                <a:gridCol w="886157"/>
              </a:tblGrid>
              <a:tr h="827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</a:tr>
              <a:tr h="827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</a:rPr>
                        <a:t>д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</a:rPr>
                        <a:t>м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</a:rPr>
                        <a:t>л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</a:rPr>
                        <a:t>ц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</a:rPr>
                        <a:t>о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</a:rPr>
                        <a:t>!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</a:rPr>
                        <a:t>ы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C00000"/>
                          </a:solidFill>
                          <a:effectLst/>
                        </a:rPr>
                        <a:t>о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76" marR="28576" marT="28568" marB="2856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801813" y="2819400"/>
            <a:ext cx="5578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17375E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17375E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7375E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00"/>
                </a:solidFill>
                <a:latin typeface="Georgia" panose="02040502050405020303" pitchFamily="18" charset="0"/>
              </a:rPr>
              <a:t>Вы считаете, что вы тему поняли, но другим не беретесь объяснить.</a:t>
            </a: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1763713" y="4175125"/>
            <a:ext cx="6264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17375E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17375E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7375E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C00000"/>
                </a:solidFill>
                <a:latin typeface="Georgia" panose="02040502050405020303" pitchFamily="18" charset="0"/>
              </a:rPr>
              <a:t>Вы считаете, что было трудно на уроке. Для полного понимания вам нужно повторить тему.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06413" y="1371600"/>
            <a:ext cx="914400" cy="844550"/>
          </a:xfrm>
          <a:prstGeom prst="sun">
            <a:avLst>
              <a:gd name="adj" fmla="val 25000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latin typeface="Trebuchet MS" panose="020B0603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01813" y="1376363"/>
            <a:ext cx="5578475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Вы считаете, что урок прошёл для вас плодотворно, с пользой. Вы научились и можете помочь другим.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539750" y="4270375"/>
            <a:ext cx="914400" cy="84455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17375E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17375E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7375E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539750" y="2820988"/>
            <a:ext cx="914400" cy="84455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17375E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17375E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7375E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20488" name="Прямоугольник 1"/>
          <p:cNvSpPr>
            <a:spLocks noChangeArrowheads="1"/>
          </p:cNvSpPr>
          <p:nvPr/>
        </p:nvSpPr>
        <p:spPr bwMode="auto">
          <a:xfrm>
            <a:off x="1619250" y="496888"/>
            <a:ext cx="5329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17375E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17375E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7375E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7375E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altLang="ru-RU" sz="2800">
              <a:solidFill>
                <a:srgbClr val="25406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900igr.net/up/datas/96666/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https://ds02.infourok.ru/uploads/ex/020f/00040d36-5e0590ff/3/img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2988" y="836613"/>
            <a:ext cx="6842125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bg1"/>
                </a:solidFill>
              </a:rPr>
              <a:t>Домашнее задание: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3200" b="1" dirty="0">
                <a:solidFill>
                  <a:schemeClr val="bg1"/>
                </a:solidFill>
              </a:rPr>
              <a:t> Стр. 44 №  4.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3200" b="1" dirty="0">
                <a:solidFill>
                  <a:schemeClr val="bg1"/>
                </a:solidFill>
              </a:rPr>
              <a:t> Раскрасить картинку.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3200" b="1" dirty="0">
                <a:solidFill>
                  <a:schemeClr val="bg1"/>
                </a:solidFill>
              </a:rPr>
              <a:t> Учить таблицу умножения и деления на 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548680"/>
          <a:ext cx="7363620" cy="5647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362"/>
                <a:gridCol w="736362"/>
                <a:gridCol w="736362"/>
                <a:gridCol w="736362"/>
                <a:gridCol w="736362"/>
                <a:gridCol w="736362"/>
                <a:gridCol w="736362"/>
                <a:gridCol w="736362"/>
                <a:gridCol w="736362"/>
                <a:gridCol w="736362"/>
              </a:tblGrid>
              <a:tr h="747636">
                <a:tc gridSpan="10">
                  <a:txBody>
                    <a:bodyPr/>
                    <a:lstStyle/>
                    <a:p>
                      <a:pPr algn="ctr"/>
                      <a:endParaRPr lang="ru-RU" sz="3700" dirty="0"/>
                    </a:p>
                  </a:txBody>
                  <a:tcPr marT="42203" marB="42203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769050">
                <a:tc rowSpan="9">
                  <a:txBody>
                    <a:bodyPr/>
                    <a:lstStyle/>
                    <a:p>
                      <a:pPr algn="ctr"/>
                      <a:endParaRPr lang="ru-RU" sz="3300" b="1" dirty="0"/>
                    </a:p>
                  </a:txBody>
                  <a:tcPr marT="42203" marB="42203" vert="vert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</a:tr>
              <a:tr h="516373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bg1"/>
                          </a:solidFill>
                        </a:rPr>
                        <a:t>54</a:t>
                      </a:r>
                      <a:endParaRPr lang="ru-RU" sz="2200" b="1" dirty="0">
                        <a:solidFill>
                          <a:schemeClr val="bg1"/>
                        </a:solidFill>
                      </a:endParaRPr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60</a:t>
                      </a:r>
                      <a:endParaRPr lang="ru-RU" sz="2200" b="1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18</a:t>
                      </a:r>
                      <a:endParaRPr lang="ru-RU" sz="2200" b="1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</a:tr>
              <a:tr h="516373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12</a:t>
                      </a:r>
                      <a:endParaRPr lang="ru-RU" sz="2200" b="1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15</a:t>
                      </a:r>
                      <a:endParaRPr lang="ru-RU" sz="22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32</a:t>
                      </a:r>
                      <a:endParaRPr lang="ru-RU" sz="22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</a:tr>
              <a:tr h="516373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4</a:t>
                      </a:r>
                      <a:endParaRPr lang="ru-RU" sz="2200" b="1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6</a:t>
                      </a:r>
                      <a:endParaRPr lang="ru-RU" sz="2200" b="1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/>
                        <a:t>24</a:t>
                      </a:r>
                      <a:endParaRPr lang="ru-RU" sz="2200" b="1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</a:tr>
              <a:tr h="516373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20</a:t>
                      </a:r>
                      <a:endParaRPr lang="ru-RU" sz="22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25</a:t>
                      </a:r>
                      <a:endParaRPr lang="ru-RU" sz="22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48</a:t>
                      </a:r>
                      <a:endParaRPr lang="ru-RU" sz="2200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</a:tr>
              <a:tr h="516373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2</a:t>
                      </a:r>
                      <a:r>
                        <a:rPr lang="ru-RU" sz="2200" dirty="0" smtClean="0"/>
                        <a:t>7</a:t>
                      </a:r>
                      <a:endParaRPr lang="ru-RU" sz="22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30</a:t>
                      </a:r>
                      <a:endParaRPr lang="ru-RU" sz="22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36</a:t>
                      </a:r>
                      <a:endParaRPr lang="ru-RU" sz="2200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</a:tr>
              <a:tr h="516373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0" dirty="0" smtClean="0"/>
                        <a:t>30</a:t>
                      </a:r>
                      <a:endParaRPr lang="ru-RU" sz="2200" b="0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0" dirty="0" smtClean="0"/>
                        <a:t>5</a:t>
                      </a:r>
                      <a:endParaRPr lang="ru-RU" sz="2200" b="0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0" dirty="0" smtClean="0"/>
                        <a:t>42</a:t>
                      </a:r>
                      <a:endParaRPr lang="ru-RU" sz="2200" b="0" dirty="0"/>
                    </a:p>
                  </a:txBody>
                  <a:tcPr marT="42203" marB="422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</a:tr>
              <a:tr h="516373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</a:tr>
              <a:tr h="516373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T="42203" marB="42203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nplus.com/files/resources/original/5c615e2018d85168dc57ad6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466725"/>
            <a:ext cx="7129463" cy="6092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334" y="1700808"/>
            <a:ext cx="8686800" cy="2326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" pitchFamily="34" charset="0"/>
                <a:cs typeface="Arial" pitchFamily="34" charset="0"/>
              </a:rPr>
              <a:t>50, 45, …, …, …, …, ….,  …, …, 5</a:t>
            </a:r>
            <a:b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50, 45, 40, 35, 30, 25, 20, 15,10,5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5"/>
          <p:cNvSpPr>
            <a:spLocks noChangeArrowheads="1"/>
          </p:cNvSpPr>
          <p:nvPr/>
        </p:nvSpPr>
        <p:spPr bwMode="auto">
          <a:xfrm>
            <a:off x="1258888" y="1101725"/>
            <a:ext cx="863600" cy="796925"/>
          </a:xfrm>
          <a:prstGeom prst="ellipse">
            <a:avLst/>
          </a:prstGeom>
          <a:solidFill>
            <a:srgbClr val="3399FF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92" b="1" dirty="0" smtClean="0">
                <a:solidFill>
                  <a:srgbClr val="FFFF00"/>
                </a:solidFill>
              </a:rPr>
              <a:t>32</a:t>
            </a:r>
          </a:p>
        </p:txBody>
      </p:sp>
      <p:sp>
        <p:nvSpPr>
          <p:cNvPr id="13315" name="Oval 6"/>
          <p:cNvSpPr>
            <a:spLocks noChangeArrowheads="1"/>
          </p:cNvSpPr>
          <p:nvPr/>
        </p:nvSpPr>
        <p:spPr bwMode="auto">
          <a:xfrm>
            <a:off x="2786063" y="3230563"/>
            <a:ext cx="863600" cy="798512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92" b="1" smtClean="0"/>
              <a:t>18</a:t>
            </a:r>
          </a:p>
        </p:txBody>
      </p:sp>
      <p:sp>
        <p:nvSpPr>
          <p:cNvPr id="13316" name="Oval 7"/>
          <p:cNvSpPr>
            <a:spLocks noChangeArrowheads="1"/>
          </p:cNvSpPr>
          <p:nvPr/>
        </p:nvSpPr>
        <p:spPr bwMode="auto">
          <a:xfrm>
            <a:off x="5364163" y="571500"/>
            <a:ext cx="863600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92" b="1" smtClean="0"/>
              <a:t>8</a:t>
            </a:r>
          </a:p>
        </p:txBody>
      </p:sp>
      <p:sp>
        <p:nvSpPr>
          <p:cNvPr id="13317" name="Oval 8"/>
          <p:cNvSpPr>
            <a:spLocks noChangeArrowheads="1"/>
          </p:cNvSpPr>
          <p:nvPr/>
        </p:nvSpPr>
        <p:spPr bwMode="auto">
          <a:xfrm>
            <a:off x="1357313" y="4286250"/>
            <a:ext cx="863600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062" b="1" smtClean="0"/>
              <a:t>2</a:t>
            </a:r>
          </a:p>
        </p:txBody>
      </p:sp>
      <p:sp>
        <p:nvSpPr>
          <p:cNvPr id="13318" name="Oval 9"/>
          <p:cNvSpPr>
            <a:spLocks noChangeArrowheads="1"/>
          </p:cNvSpPr>
          <p:nvPr/>
        </p:nvSpPr>
        <p:spPr bwMode="auto">
          <a:xfrm>
            <a:off x="3059113" y="1900238"/>
            <a:ext cx="863600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92" b="1" smtClean="0"/>
              <a:t>6</a:t>
            </a:r>
          </a:p>
        </p:txBody>
      </p:sp>
      <p:sp>
        <p:nvSpPr>
          <p:cNvPr id="13319" name="Oval 11"/>
          <p:cNvSpPr>
            <a:spLocks noChangeArrowheads="1"/>
          </p:cNvSpPr>
          <p:nvPr/>
        </p:nvSpPr>
        <p:spPr bwMode="auto">
          <a:xfrm>
            <a:off x="3851275" y="771525"/>
            <a:ext cx="863600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92" smtClean="0">
                <a:solidFill>
                  <a:srgbClr val="000099"/>
                </a:solidFill>
              </a:rPr>
              <a:t> </a:t>
            </a:r>
            <a:r>
              <a:rPr lang="ru-RU" altLang="ru-RU" sz="4062" smtClean="0"/>
              <a:t>24</a:t>
            </a:r>
          </a:p>
        </p:txBody>
      </p:sp>
      <p:sp>
        <p:nvSpPr>
          <p:cNvPr id="13320" name="Oval 12"/>
          <p:cNvSpPr>
            <a:spLocks noChangeArrowheads="1"/>
          </p:cNvSpPr>
          <p:nvPr/>
        </p:nvSpPr>
        <p:spPr bwMode="auto">
          <a:xfrm>
            <a:off x="323850" y="2165350"/>
            <a:ext cx="863600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92" b="1" smtClean="0"/>
              <a:t>4</a:t>
            </a:r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6858000" y="989013"/>
            <a:ext cx="863600" cy="798512"/>
          </a:xfrm>
          <a:prstGeom prst="ellipse">
            <a:avLst/>
          </a:prstGeom>
          <a:solidFill>
            <a:srgbClr val="3399FF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323" b="1" smtClean="0">
                <a:solidFill>
                  <a:srgbClr val="FFFF00"/>
                </a:solidFill>
              </a:rPr>
              <a:t>32</a:t>
            </a:r>
          </a:p>
        </p:txBody>
      </p:sp>
      <p:sp>
        <p:nvSpPr>
          <p:cNvPr id="13322" name="Oval 15"/>
          <p:cNvSpPr>
            <a:spLocks noChangeArrowheads="1"/>
          </p:cNvSpPr>
          <p:nvPr/>
        </p:nvSpPr>
        <p:spPr bwMode="auto">
          <a:xfrm>
            <a:off x="179388" y="3429000"/>
            <a:ext cx="863600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92" b="1" smtClean="0"/>
              <a:t>16</a:t>
            </a:r>
          </a:p>
        </p:txBody>
      </p:sp>
      <p:sp>
        <p:nvSpPr>
          <p:cNvPr id="13323" name="Line 19"/>
          <p:cNvSpPr>
            <a:spLocks noChangeShapeType="1"/>
          </p:cNvSpPr>
          <p:nvPr/>
        </p:nvSpPr>
        <p:spPr bwMode="auto">
          <a:xfrm flipH="1">
            <a:off x="1042988" y="1833563"/>
            <a:ext cx="288925" cy="331787"/>
          </a:xfrm>
          <a:prstGeom prst="lin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24" name="Line 20"/>
          <p:cNvSpPr>
            <a:spLocks noChangeShapeType="1"/>
          </p:cNvSpPr>
          <p:nvPr/>
        </p:nvSpPr>
        <p:spPr bwMode="auto">
          <a:xfrm flipH="1">
            <a:off x="611188" y="2962275"/>
            <a:ext cx="73025" cy="400050"/>
          </a:xfrm>
          <a:prstGeom prst="lin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25" name="Line 21"/>
          <p:cNvSpPr>
            <a:spLocks noChangeShapeType="1"/>
          </p:cNvSpPr>
          <p:nvPr/>
        </p:nvSpPr>
        <p:spPr bwMode="auto">
          <a:xfrm>
            <a:off x="1000125" y="4154488"/>
            <a:ext cx="357188" cy="395287"/>
          </a:xfrm>
          <a:prstGeom prst="lin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26" name="Line 22"/>
          <p:cNvSpPr>
            <a:spLocks noChangeShapeType="1"/>
          </p:cNvSpPr>
          <p:nvPr/>
        </p:nvSpPr>
        <p:spPr bwMode="auto">
          <a:xfrm flipV="1">
            <a:off x="2214563" y="4022725"/>
            <a:ext cx="642937" cy="461963"/>
          </a:xfrm>
          <a:prstGeom prst="lin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27" name="Line 26"/>
          <p:cNvSpPr>
            <a:spLocks noChangeShapeType="1"/>
          </p:cNvSpPr>
          <p:nvPr/>
        </p:nvSpPr>
        <p:spPr bwMode="auto">
          <a:xfrm flipV="1">
            <a:off x="3500438" y="2703513"/>
            <a:ext cx="71437" cy="593725"/>
          </a:xfrm>
          <a:prstGeom prst="lin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28" name="Line 27"/>
          <p:cNvSpPr>
            <a:spLocks noChangeShapeType="1"/>
          </p:cNvSpPr>
          <p:nvPr/>
        </p:nvSpPr>
        <p:spPr bwMode="auto">
          <a:xfrm flipV="1">
            <a:off x="3714750" y="1516063"/>
            <a:ext cx="287338" cy="331787"/>
          </a:xfrm>
          <a:prstGeom prst="lin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29" name="Line 28"/>
          <p:cNvSpPr>
            <a:spLocks noChangeShapeType="1"/>
          </p:cNvSpPr>
          <p:nvPr/>
        </p:nvSpPr>
        <p:spPr bwMode="auto">
          <a:xfrm flipV="1">
            <a:off x="4716463" y="903288"/>
            <a:ext cx="576262" cy="65087"/>
          </a:xfrm>
          <a:prstGeom prst="lin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30" name="Line 29"/>
          <p:cNvSpPr>
            <a:spLocks noChangeShapeType="1"/>
          </p:cNvSpPr>
          <p:nvPr/>
        </p:nvSpPr>
        <p:spPr bwMode="auto">
          <a:xfrm>
            <a:off x="6300788" y="903288"/>
            <a:ext cx="503237" cy="266700"/>
          </a:xfrm>
          <a:prstGeom prst="lin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3331" name="Text Box 33"/>
          <p:cNvSpPr txBox="1">
            <a:spLocks noChangeArrowheads="1"/>
          </p:cNvSpPr>
          <p:nvPr/>
        </p:nvSpPr>
        <p:spPr bwMode="auto">
          <a:xfrm>
            <a:off x="1258888" y="1978025"/>
            <a:ext cx="74136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3323" b="1" smtClean="0"/>
              <a:t>: 8</a:t>
            </a:r>
          </a:p>
        </p:txBody>
      </p:sp>
      <p:sp>
        <p:nvSpPr>
          <p:cNvPr id="13332" name="Text Box 35"/>
          <p:cNvSpPr txBox="1">
            <a:spLocks noChangeArrowheads="1"/>
          </p:cNvSpPr>
          <p:nvPr/>
        </p:nvSpPr>
        <p:spPr bwMode="auto">
          <a:xfrm>
            <a:off x="928688" y="3759200"/>
            <a:ext cx="93980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954" b="1" smtClean="0">
                <a:solidFill>
                  <a:srgbClr val="A50021"/>
                </a:solidFill>
              </a:rPr>
              <a:t>   </a:t>
            </a:r>
            <a:r>
              <a:rPr lang="ru-RU" altLang="ru-RU" sz="3323" b="1" smtClean="0"/>
              <a:t>:8</a:t>
            </a:r>
          </a:p>
        </p:txBody>
      </p:sp>
      <p:sp>
        <p:nvSpPr>
          <p:cNvPr id="13333" name="Text Box 46"/>
          <p:cNvSpPr txBox="1">
            <a:spLocks noChangeArrowheads="1"/>
          </p:cNvSpPr>
          <p:nvPr/>
        </p:nvSpPr>
        <p:spPr bwMode="auto">
          <a:xfrm>
            <a:off x="944563" y="2962275"/>
            <a:ext cx="725487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3323" b="1" smtClean="0"/>
              <a:t>х4</a:t>
            </a:r>
          </a:p>
        </p:txBody>
      </p:sp>
      <p:sp>
        <p:nvSpPr>
          <p:cNvPr id="13334" name="Text Box 49"/>
          <p:cNvSpPr txBox="1">
            <a:spLocks noChangeArrowheads="1"/>
          </p:cNvSpPr>
          <p:nvPr/>
        </p:nvSpPr>
        <p:spPr bwMode="auto">
          <a:xfrm>
            <a:off x="2593975" y="2638425"/>
            <a:ext cx="658813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954" b="1" smtClean="0"/>
              <a:t>:3</a:t>
            </a:r>
          </a:p>
        </p:txBody>
      </p:sp>
      <p:sp>
        <p:nvSpPr>
          <p:cNvPr id="13335" name="Text Box 50"/>
          <p:cNvSpPr txBox="1">
            <a:spLocks noChangeArrowheads="1"/>
          </p:cNvSpPr>
          <p:nvPr/>
        </p:nvSpPr>
        <p:spPr bwMode="auto">
          <a:xfrm>
            <a:off x="2066925" y="3560763"/>
            <a:ext cx="608013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954" b="1" smtClean="0"/>
              <a:t>х9</a:t>
            </a:r>
          </a:p>
        </p:txBody>
      </p:sp>
      <p:sp>
        <p:nvSpPr>
          <p:cNvPr id="13336" name="Text Box 52"/>
          <p:cNvSpPr txBox="1">
            <a:spLocks noChangeArrowheads="1"/>
          </p:cNvSpPr>
          <p:nvPr/>
        </p:nvSpPr>
        <p:spPr bwMode="auto">
          <a:xfrm>
            <a:off x="4703763" y="263525"/>
            <a:ext cx="5429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954" b="1" smtClean="0"/>
              <a:t>:3</a:t>
            </a:r>
          </a:p>
        </p:txBody>
      </p:sp>
      <p:sp>
        <p:nvSpPr>
          <p:cNvPr id="13337" name="Text Box 53"/>
          <p:cNvSpPr txBox="1">
            <a:spLocks noChangeArrowheads="1"/>
          </p:cNvSpPr>
          <p:nvPr/>
        </p:nvSpPr>
        <p:spPr bwMode="auto">
          <a:xfrm>
            <a:off x="6353175" y="395288"/>
            <a:ext cx="857250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954" b="1" smtClean="0"/>
              <a:t>х4</a:t>
            </a:r>
          </a:p>
        </p:txBody>
      </p:sp>
      <p:sp>
        <p:nvSpPr>
          <p:cNvPr id="13338" name="Text Box 55"/>
          <p:cNvSpPr txBox="1">
            <a:spLocks noChangeArrowheads="1"/>
          </p:cNvSpPr>
          <p:nvPr/>
        </p:nvSpPr>
        <p:spPr bwMode="auto">
          <a:xfrm>
            <a:off x="3151188" y="1209675"/>
            <a:ext cx="79057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3323" b="1" dirty="0" smtClean="0"/>
              <a:t>х4</a:t>
            </a:r>
          </a:p>
        </p:txBody>
      </p:sp>
      <p:sp>
        <p:nvSpPr>
          <p:cNvPr id="13339" name="Text Box 56"/>
          <p:cNvSpPr txBox="1">
            <a:spLocks noChangeArrowheads="1"/>
          </p:cNvSpPr>
          <p:nvPr/>
        </p:nvSpPr>
        <p:spPr bwMode="auto">
          <a:xfrm>
            <a:off x="6732588" y="4294188"/>
            <a:ext cx="290512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954" b="1" smtClean="0">
                <a:solidFill>
                  <a:srgbClr val="A50021"/>
                </a:solidFill>
              </a:rPr>
              <a:t> </a:t>
            </a:r>
          </a:p>
        </p:txBody>
      </p:sp>
      <p:sp>
        <p:nvSpPr>
          <p:cNvPr id="50233" name="Oval 57"/>
          <p:cNvSpPr>
            <a:spLocks noChangeArrowheads="1"/>
          </p:cNvSpPr>
          <p:nvPr/>
        </p:nvSpPr>
        <p:spPr bwMode="auto">
          <a:xfrm>
            <a:off x="2790825" y="3230563"/>
            <a:ext cx="865188" cy="798512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smtClean="0">
              <a:solidFill>
                <a:srgbClr val="000099"/>
              </a:solidFill>
            </a:endParaRPr>
          </a:p>
        </p:txBody>
      </p:sp>
      <p:sp>
        <p:nvSpPr>
          <p:cNvPr id="50234" name="Oval 58"/>
          <p:cNvSpPr>
            <a:spLocks noChangeArrowheads="1"/>
          </p:cNvSpPr>
          <p:nvPr/>
        </p:nvSpPr>
        <p:spPr bwMode="auto">
          <a:xfrm>
            <a:off x="3835400" y="777875"/>
            <a:ext cx="862013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smtClean="0">
              <a:solidFill>
                <a:srgbClr val="000099"/>
              </a:solidFill>
            </a:endParaRPr>
          </a:p>
        </p:txBody>
      </p:sp>
      <p:sp>
        <p:nvSpPr>
          <p:cNvPr id="50237" name="Oval 61"/>
          <p:cNvSpPr>
            <a:spLocks noChangeArrowheads="1"/>
          </p:cNvSpPr>
          <p:nvPr/>
        </p:nvSpPr>
        <p:spPr bwMode="auto">
          <a:xfrm>
            <a:off x="153988" y="3429000"/>
            <a:ext cx="857250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smtClean="0">
              <a:solidFill>
                <a:srgbClr val="000099"/>
              </a:solidFill>
            </a:endParaRPr>
          </a:p>
        </p:txBody>
      </p:sp>
      <p:sp>
        <p:nvSpPr>
          <p:cNvPr id="50238" name="Oval 62"/>
          <p:cNvSpPr>
            <a:spLocks noChangeArrowheads="1"/>
          </p:cNvSpPr>
          <p:nvPr/>
        </p:nvSpPr>
        <p:spPr bwMode="auto">
          <a:xfrm>
            <a:off x="285750" y="2176463"/>
            <a:ext cx="923925" cy="857250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smtClean="0">
              <a:solidFill>
                <a:srgbClr val="000099"/>
              </a:solidFill>
            </a:endParaRPr>
          </a:p>
        </p:txBody>
      </p:sp>
      <p:sp>
        <p:nvSpPr>
          <p:cNvPr id="50239" name="Oval 63"/>
          <p:cNvSpPr>
            <a:spLocks noChangeArrowheads="1"/>
          </p:cNvSpPr>
          <p:nvPr/>
        </p:nvSpPr>
        <p:spPr bwMode="auto">
          <a:xfrm>
            <a:off x="3055938" y="1912938"/>
            <a:ext cx="862012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smtClean="0">
              <a:solidFill>
                <a:srgbClr val="000099"/>
              </a:solidFill>
            </a:endParaRPr>
          </a:p>
        </p:txBody>
      </p:sp>
      <p:sp>
        <p:nvSpPr>
          <p:cNvPr id="50241" name="Oval 65"/>
          <p:cNvSpPr>
            <a:spLocks noChangeArrowheads="1"/>
          </p:cNvSpPr>
          <p:nvPr/>
        </p:nvSpPr>
        <p:spPr bwMode="auto">
          <a:xfrm>
            <a:off x="5362575" y="593725"/>
            <a:ext cx="865188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smtClean="0">
              <a:solidFill>
                <a:srgbClr val="000099"/>
              </a:solidFill>
            </a:endParaRPr>
          </a:p>
        </p:txBody>
      </p:sp>
      <p:sp>
        <p:nvSpPr>
          <p:cNvPr id="50245" name="Oval 69"/>
          <p:cNvSpPr>
            <a:spLocks noChangeArrowheads="1"/>
          </p:cNvSpPr>
          <p:nvPr/>
        </p:nvSpPr>
        <p:spPr bwMode="auto">
          <a:xfrm>
            <a:off x="1341438" y="4286250"/>
            <a:ext cx="863600" cy="796925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0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0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0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0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0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0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0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0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50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0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0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50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50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0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0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5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50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33" grpId="0" animBg="1"/>
      <p:bldP spid="50234" grpId="0" animBg="1"/>
      <p:bldP spid="50237" grpId="0" animBg="1"/>
      <p:bldP spid="50238" grpId="0" animBg="1"/>
      <p:bldP spid="50239" grpId="0" animBg="1"/>
      <p:bldP spid="50241" grpId="0" animBg="1"/>
      <p:bldP spid="502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9"/>
          <p:cNvGrpSpPr>
            <a:grpSpLocks/>
          </p:cNvGrpSpPr>
          <p:nvPr/>
        </p:nvGrpSpPr>
        <p:grpSpPr bwMode="auto">
          <a:xfrm>
            <a:off x="6429375" y="5500688"/>
            <a:ext cx="1143000" cy="928687"/>
            <a:chOff x="428596" y="5357826"/>
            <a:chExt cx="1143008" cy="928694"/>
          </a:xfrm>
        </p:grpSpPr>
        <p:sp>
          <p:nvSpPr>
            <p:cNvPr id="81" name="Скругленный прямоугольник 80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500034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27</a:t>
              </a:r>
            </a:p>
          </p:txBody>
        </p:sp>
      </p:grpSp>
      <p:grpSp>
        <p:nvGrpSpPr>
          <p:cNvPr id="3" name="Группа 63"/>
          <p:cNvGrpSpPr>
            <a:grpSpLocks/>
          </p:cNvGrpSpPr>
          <p:nvPr/>
        </p:nvGrpSpPr>
        <p:grpSpPr bwMode="auto">
          <a:xfrm>
            <a:off x="3214688" y="5500688"/>
            <a:ext cx="1143000" cy="928687"/>
            <a:chOff x="428596" y="5357826"/>
            <a:chExt cx="1143008" cy="928694"/>
          </a:xfrm>
        </p:grpSpPr>
        <p:sp>
          <p:nvSpPr>
            <p:cNvPr id="65" name="Скругленный прямоугольник 64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500034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21</a:t>
              </a:r>
            </a:p>
          </p:txBody>
        </p:sp>
      </p:grpSp>
      <p:grpSp>
        <p:nvGrpSpPr>
          <p:cNvPr id="4" name="Группа 85"/>
          <p:cNvGrpSpPr>
            <a:grpSpLocks/>
          </p:cNvGrpSpPr>
          <p:nvPr/>
        </p:nvGrpSpPr>
        <p:grpSpPr bwMode="auto">
          <a:xfrm>
            <a:off x="928688" y="4286250"/>
            <a:ext cx="1143000" cy="928688"/>
            <a:chOff x="428596" y="5357826"/>
            <a:chExt cx="1143008" cy="928694"/>
          </a:xfrm>
        </p:grpSpPr>
        <p:sp>
          <p:nvSpPr>
            <p:cNvPr id="87" name="Скругленный прямоугольник 86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714348" y="5357826"/>
              <a:ext cx="52931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3</a:t>
              </a:r>
            </a:p>
          </p:txBody>
        </p:sp>
      </p:grpSp>
      <p:grpSp>
        <p:nvGrpSpPr>
          <p:cNvPr id="9221" name="Группа 70"/>
          <p:cNvGrpSpPr>
            <a:grpSpLocks/>
          </p:cNvGrpSpPr>
          <p:nvPr/>
        </p:nvGrpSpPr>
        <p:grpSpPr bwMode="auto">
          <a:xfrm>
            <a:off x="2428875" y="4286250"/>
            <a:ext cx="1143000" cy="928688"/>
            <a:chOff x="428596" y="5357826"/>
            <a:chExt cx="1143008" cy="928694"/>
          </a:xfrm>
        </p:grpSpPr>
        <p:sp>
          <p:nvSpPr>
            <p:cNvPr id="72" name="Скругленный прямоугольник 71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14348" y="5357826"/>
              <a:ext cx="62549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4</a:t>
              </a:r>
            </a:p>
          </p:txBody>
        </p:sp>
      </p:grpSp>
      <p:grpSp>
        <p:nvGrpSpPr>
          <p:cNvPr id="12" name="Группа 66"/>
          <p:cNvGrpSpPr>
            <a:grpSpLocks/>
          </p:cNvGrpSpPr>
          <p:nvPr/>
        </p:nvGrpSpPr>
        <p:grpSpPr bwMode="auto">
          <a:xfrm>
            <a:off x="3214688" y="5500688"/>
            <a:ext cx="1143000" cy="928687"/>
            <a:chOff x="428596" y="2428868"/>
            <a:chExt cx="1143008" cy="928694"/>
          </a:xfrm>
        </p:grpSpPr>
        <p:sp>
          <p:nvSpPr>
            <p:cNvPr id="68" name="Скругленный прямоугольник 67"/>
            <p:cNvSpPr/>
            <p:nvPr/>
          </p:nvSpPr>
          <p:spPr>
            <a:xfrm>
              <a:off x="428596" y="2500306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500034" y="2428868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21</a:t>
              </a:r>
            </a:p>
          </p:txBody>
        </p:sp>
      </p:grpSp>
      <p:grpSp>
        <p:nvGrpSpPr>
          <p:cNvPr id="15" name="Группа 46"/>
          <p:cNvGrpSpPr>
            <a:grpSpLocks/>
          </p:cNvGrpSpPr>
          <p:nvPr/>
        </p:nvGrpSpPr>
        <p:grpSpPr bwMode="auto">
          <a:xfrm>
            <a:off x="928688" y="4286250"/>
            <a:ext cx="1143000" cy="928688"/>
            <a:chOff x="428596" y="2428868"/>
            <a:chExt cx="1143008" cy="928694"/>
          </a:xfrm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428596" y="2500306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714348" y="2428868"/>
              <a:ext cx="52931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3</a:t>
              </a:r>
            </a:p>
          </p:txBody>
        </p:sp>
      </p:grpSp>
      <p:sp>
        <p:nvSpPr>
          <p:cNvPr id="8" name="Дата 26"/>
          <p:cNvSpPr txBox="1">
            <a:spLocks/>
          </p:cNvSpPr>
          <p:nvPr/>
        </p:nvSpPr>
        <p:spPr>
          <a:xfrm>
            <a:off x="0" y="6492875"/>
            <a:ext cx="2286000" cy="365125"/>
          </a:xfrm>
          <a:prstGeom prst="rect">
            <a:avLst/>
          </a:prstGeom>
        </p:spPr>
        <p:txBody>
          <a:bodyPr anchor="b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370CE3EA-62A0-46EB-A781-429DBD9D8128}" type="datetime1">
              <a:rPr lang="ru-RU" sz="1000">
                <a:solidFill>
                  <a:schemeClr val="bg2">
                    <a:shade val="50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02.11.2021</a:t>
            </a:fld>
            <a:endParaRPr lang="ru-RU" sz="1000">
              <a:solidFill>
                <a:schemeClr val="bg2">
                  <a:shade val="50000"/>
                </a:schemeClr>
              </a:solidFill>
              <a:latin typeface="+mn-lt"/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4572000" cy="3651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Коломенская Виктория Григорьевна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3286124"/>
            <a:ext cx="3214710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3</a:t>
            </a:r>
          </a:p>
        </p:txBody>
      </p:sp>
      <p:grpSp>
        <p:nvGrpSpPr>
          <p:cNvPr id="9227" name="Группа 11"/>
          <p:cNvGrpSpPr>
            <a:grpSpLocks/>
          </p:cNvGrpSpPr>
          <p:nvPr/>
        </p:nvGrpSpPr>
        <p:grpSpPr bwMode="auto">
          <a:xfrm>
            <a:off x="2428875" y="4286250"/>
            <a:ext cx="1143000" cy="928688"/>
            <a:chOff x="428596" y="5357826"/>
            <a:chExt cx="1143008" cy="928694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14348" y="5357826"/>
              <a:ext cx="52931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6</a:t>
              </a: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928926" y="3286124"/>
            <a:ext cx="3214710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3</a:t>
            </a:r>
          </a:p>
        </p:txBody>
      </p:sp>
      <p:grpSp>
        <p:nvGrpSpPr>
          <p:cNvPr id="23" name="Группа 10"/>
          <p:cNvGrpSpPr>
            <a:grpSpLocks/>
          </p:cNvGrpSpPr>
          <p:nvPr/>
        </p:nvGrpSpPr>
        <p:grpSpPr bwMode="auto">
          <a:xfrm>
            <a:off x="2428875" y="4286250"/>
            <a:ext cx="1143000" cy="928688"/>
            <a:chOff x="428596" y="2428868"/>
            <a:chExt cx="1143008" cy="92869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500306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14348" y="2428868"/>
              <a:ext cx="52931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6</a:t>
              </a:r>
            </a:p>
          </p:txBody>
        </p:sp>
      </p:grpSp>
      <p:grpSp>
        <p:nvGrpSpPr>
          <p:cNvPr id="27" name="Группа 29"/>
          <p:cNvGrpSpPr>
            <a:grpSpLocks/>
          </p:cNvGrpSpPr>
          <p:nvPr/>
        </p:nvGrpSpPr>
        <p:grpSpPr bwMode="auto">
          <a:xfrm>
            <a:off x="6429375" y="5500688"/>
            <a:ext cx="1143000" cy="928687"/>
            <a:chOff x="428596" y="2428868"/>
            <a:chExt cx="1143008" cy="928694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428596" y="2500306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00034" y="2428868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27</a:t>
              </a:r>
            </a:p>
          </p:txBody>
        </p:sp>
      </p:grpSp>
      <p:grpSp>
        <p:nvGrpSpPr>
          <p:cNvPr id="30" name="Группа 32"/>
          <p:cNvGrpSpPr>
            <a:grpSpLocks/>
          </p:cNvGrpSpPr>
          <p:nvPr/>
        </p:nvGrpSpPr>
        <p:grpSpPr bwMode="auto">
          <a:xfrm>
            <a:off x="6429375" y="5500688"/>
            <a:ext cx="1143000" cy="928687"/>
            <a:chOff x="428596" y="5357826"/>
            <a:chExt cx="1143008" cy="928694"/>
          </a:xfrm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500034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27</a:t>
              </a:r>
            </a:p>
          </p:txBody>
        </p:sp>
      </p:grpSp>
      <p:grpSp>
        <p:nvGrpSpPr>
          <p:cNvPr id="33" name="Группа 39"/>
          <p:cNvGrpSpPr>
            <a:grpSpLocks/>
          </p:cNvGrpSpPr>
          <p:nvPr/>
        </p:nvGrpSpPr>
        <p:grpSpPr bwMode="auto">
          <a:xfrm>
            <a:off x="3929063" y="4286250"/>
            <a:ext cx="1143000" cy="928688"/>
            <a:chOff x="428596" y="5357826"/>
            <a:chExt cx="1143008" cy="928694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14348" y="5357826"/>
              <a:ext cx="52931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9</a:t>
              </a:r>
            </a:p>
          </p:txBody>
        </p:sp>
      </p:grpSp>
      <p:grpSp>
        <p:nvGrpSpPr>
          <p:cNvPr id="37" name="Группа 43"/>
          <p:cNvGrpSpPr>
            <a:grpSpLocks/>
          </p:cNvGrpSpPr>
          <p:nvPr/>
        </p:nvGrpSpPr>
        <p:grpSpPr bwMode="auto">
          <a:xfrm>
            <a:off x="928688" y="4286250"/>
            <a:ext cx="1143000" cy="928688"/>
            <a:chOff x="428596" y="5357826"/>
            <a:chExt cx="1143008" cy="928694"/>
          </a:xfrm>
        </p:grpSpPr>
        <p:sp>
          <p:nvSpPr>
            <p:cNvPr id="45" name="Скругленный прямоугольник 44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714348" y="5357826"/>
              <a:ext cx="52931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3</a:t>
              </a:r>
            </a:p>
          </p:txBody>
        </p:sp>
      </p:grpSp>
      <p:grpSp>
        <p:nvGrpSpPr>
          <p:cNvPr id="40" name="Группа 54"/>
          <p:cNvGrpSpPr>
            <a:grpSpLocks/>
          </p:cNvGrpSpPr>
          <p:nvPr/>
        </p:nvGrpSpPr>
        <p:grpSpPr bwMode="auto">
          <a:xfrm>
            <a:off x="5429250" y="4286250"/>
            <a:ext cx="1143000" cy="928688"/>
            <a:chOff x="428596" y="5357826"/>
            <a:chExt cx="1143008" cy="928694"/>
          </a:xfrm>
        </p:grpSpPr>
        <p:sp>
          <p:nvSpPr>
            <p:cNvPr id="56" name="Скругленный прямоугольник 55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571472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12</a:t>
              </a:r>
            </a:p>
          </p:txBody>
        </p:sp>
      </p:grpSp>
      <p:grpSp>
        <p:nvGrpSpPr>
          <p:cNvPr id="44" name="Группа 57"/>
          <p:cNvGrpSpPr>
            <a:grpSpLocks/>
          </p:cNvGrpSpPr>
          <p:nvPr/>
        </p:nvGrpSpPr>
        <p:grpSpPr bwMode="auto">
          <a:xfrm>
            <a:off x="4786313" y="5500688"/>
            <a:ext cx="1143000" cy="928687"/>
            <a:chOff x="428596" y="2428868"/>
            <a:chExt cx="1143008" cy="928694"/>
          </a:xfrm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428596" y="2500306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571472" y="2428868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24</a:t>
              </a:r>
            </a:p>
          </p:txBody>
        </p:sp>
      </p:grpSp>
      <p:grpSp>
        <p:nvGrpSpPr>
          <p:cNvPr id="47" name="Группа 60"/>
          <p:cNvGrpSpPr>
            <a:grpSpLocks/>
          </p:cNvGrpSpPr>
          <p:nvPr/>
        </p:nvGrpSpPr>
        <p:grpSpPr bwMode="auto">
          <a:xfrm>
            <a:off x="4786313" y="5500688"/>
            <a:ext cx="1143000" cy="928687"/>
            <a:chOff x="428596" y="5357826"/>
            <a:chExt cx="1143008" cy="928694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571472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24</a:t>
              </a:r>
            </a:p>
          </p:txBody>
        </p:sp>
      </p:grpSp>
      <p:sp>
        <p:nvSpPr>
          <p:cNvPr id="70" name="Прямоугольник 69"/>
          <p:cNvSpPr/>
          <p:nvPr/>
        </p:nvSpPr>
        <p:spPr>
          <a:xfrm>
            <a:off x="2928926" y="3286124"/>
            <a:ext cx="3214710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7</a:t>
            </a:r>
          </a:p>
        </p:txBody>
      </p:sp>
      <p:grpSp>
        <p:nvGrpSpPr>
          <p:cNvPr id="52" name="Группа 73"/>
          <p:cNvGrpSpPr>
            <a:grpSpLocks/>
          </p:cNvGrpSpPr>
          <p:nvPr/>
        </p:nvGrpSpPr>
        <p:grpSpPr bwMode="auto">
          <a:xfrm>
            <a:off x="1643063" y="5500688"/>
            <a:ext cx="1143000" cy="928687"/>
            <a:chOff x="428596" y="5357826"/>
            <a:chExt cx="1143008" cy="928694"/>
          </a:xfrm>
        </p:grpSpPr>
        <p:sp>
          <p:nvSpPr>
            <p:cNvPr id="75" name="Скругленный прямоугольник 74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500034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18</a:t>
              </a:r>
            </a:p>
          </p:txBody>
        </p:sp>
      </p:grpSp>
      <p:grpSp>
        <p:nvGrpSpPr>
          <p:cNvPr id="55" name="Группа 76"/>
          <p:cNvGrpSpPr>
            <a:grpSpLocks/>
          </p:cNvGrpSpPr>
          <p:nvPr/>
        </p:nvGrpSpPr>
        <p:grpSpPr bwMode="auto">
          <a:xfrm>
            <a:off x="7000875" y="4286250"/>
            <a:ext cx="1143000" cy="928688"/>
            <a:chOff x="428596" y="5357826"/>
            <a:chExt cx="1143008" cy="928694"/>
          </a:xfrm>
        </p:grpSpPr>
        <p:sp>
          <p:nvSpPr>
            <p:cNvPr id="78" name="Скругленный прямоугольник 77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500034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15</a:t>
              </a:r>
            </a:p>
          </p:txBody>
        </p:sp>
      </p:grpSp>
      <p:grpSp>
        <p:nvGrpSpPr>
          <p:cNvPr id="58" name="Группа 82"/>
          <p:cNvGrpSpPr>
            <a:grpSpLocks/>
          </p:cNvGrpSpPr>
          <p:nvPr/>
        </p:nvGrpSpPr>
        <p:grpSpPr bwMode="auto">
          <a:xfrm>
            <a:off x="4786313" y="5500688"/>
            <a:ext cx="1143000" cy="923925"/>
            <a:chOff x="428596" y="5363190"/>
            <a:chExt cx="1143008" cy="923330"/>
          </a:xfrm>
        </p:grpSpPr>
        <p:sp>
          <p:nvSpPr>
            <p:cNvPr id="84" name="Скругленный прямоугольник 83"/>
            <p:cNvSpPr/>
            <p:nvPr/>
          </p:nvSpPr>
          <p:spPr>
            <a:xfrm>
              <a:off x="428596" y="5429822"/>
              <a:ext cx="1143008" cy="85669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571472" y="5363190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24</a:t>
              </a:r>
            </a:p>
          </p:txBody>
        </p:sp>
      </p:grpSp>
      <p:grpSp>
        <p:nvGrpSpPr>
          <p:cNvPr id="61" name="Группа 88"/>
          <p:cNvGrpSpPr>
            <a:grpSpLocks/>
          </p:cNvGrpSpPr>
          <p:nvPr/>
        </p:nvGrpSpPr>
        <p:grpSpPr bwMode="auto">
          <a:xfrm>
            <a:off x="3214688" y="5500688"/>
            <a:ext cx="1143000" cy="928687"/>
            <a:chOff x="428596" y="5357826"/>
            <a:chExt cx="1143008" cy="928694"/>
          </a:xfrm>
        </p:grpSpPr>
        <p:sp>
          <p:nvSpPr>
            <p:cNvPr id="90" name="Скругленный прямоугольник 89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500034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21</a:t>
              </a:r>
            </a:p>
          </p:txBody>
        </p:sp>
      </p:grpSp>
      <p:grpSp>
        <p:nvGrpSpPr>
          <p:cNvPr id="64" name="Группа 91"/>
          <p:cNvGrpSpPr>
            <a:grpSpLocks/>
          </p:cNvGrpSpPr>
          <p:nvPr/>
        </p:nvGrpSpPr>
        <p:grpSpPr bwMode="auto">
          <a:xfrm>
            <a:off x="3929063" y="4286250"/>
            <a:ext cx="1143000" cy="928688"/>
            <a:chOff x="428596" y="5357826"/>
            <a:chExt cx="1143008" cy="928694"/>
          </a:xfrm>
        </p:grpSpPr>
        <p:sp>
          <p:nvSpPr>
            <p:cNvPr id="93" name="Скругленный прямоугольник 92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94" name="Прямоугольник 93"/>
            <p:cNvSpPr/>
            <p:nvPr/>
          </p:nvSpPr>
          <p:spPr>
            <a:xfrm>
              <a:off x="714348" y="5357826"/>
              <a:ext cx="52931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9</a:t>
              </a:r>
            </a:p>
          </p:txBody>
        </p:sp>
      </p:grpSp>
      <p:grpSp>
        <p:nvGrpSpPr>
          <p:cNvPr id="67" name="Группа 94"/>
          <p:cNvGrpSpPr>
            <a:grpSpLocks/>
          </p:cNvGrpSpPr>
          <p:nvPr/>
        </p:nvGrpSpPr>
        <p:grpSpPr bwMode="auto">
          <a:xfrm>
            <a:off x="5429250" y="4286250"/>
            <a:ext cx="1143000" cy="928688"/>
            <a:chOff x="428596" y="5357826"/>
            <a:chExt cx="1143008" cy="928694"/>
          </a:xfrm>
        </p:grpSpPr>
        <p:sp>
          <p:nvSpPr>
            <p:cNvPr id="96" name="Скругленный прямоугольник 95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571472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12</a:t>
              </a:r>
            </a:p>
          </p:txBody>
        </p:sp>
      </p:grpSp>
      <p:grpSp>
        <p:nvGrpSpPr>
          <p:cNvPr id="71" name="Группа 97"/>
          <p:cNvGrpSpPr>
            <a:grpSpLocks/>
          </p:cNvGrpSpPr>
          <p:nvPr/>
        </p:nvGrpSpPr>
        <p:grpSpPr bwMode="auto">
          <a:xfrm>
            <a:off x="7000875" y="4286250"/>
            <a:ext cx="1143000" cy="928688"/>
            <a:chOff x="428596" y="5357826"/>
            <a:chExt cx="1143008" cy="928694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500034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15</a:t>
              </a:r>
            </a:p>
          </p:txBody>
        </p:sp>
      </p:grpSp>
      <p:grpSp>
        <p:nvGrpSpPr>
          <p:cNvPr id="74" name="Группа 14"/>
          <p:cNvGrpSpPr>
            <a:grpSpLocks/>
          </p:cNvGrpSpPr>
          <p:nvPr/>
        </p:nvGrpSpPr>
        <p:grpSpPr bwMode="auto">
          <a:xfrm>
            <a:off x="1643063" y="5500688"/>
            <a:ext cx="1143000" cy="928687"/>
            <a:chOff x="428596" y="2428868"/>
            <a:chExt cx="1143008" cy="928694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28596" y="2500306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00034" y="2428868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18</a:t>
              </a:r>
            </a:p>
          </p:txBody>
        </p:sp>
      </p:grpSp>
      <p:grpSp>
        <p:nvGrpSpPr>
          <p:cNvPr id="77" name="Группа 26"/>
          <p:cNvGrpSpPr>
            <a:grpSpLocks/>
          </p:cNvGrpSpPr>
          <p:nvPr/>
        </p:nvGrpSpPr>
        <p:grpSpPr bwMode="auto">
          <a:xfrm>
            <a:off x="7000875" y="4286250"/>
            <a:ext cx="1143000" cy="928688"/>
            <a:chOff x="428596" y="5357826"/>
            <a:chExt cx="1143008" cy="92869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428596" y="5429264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00034" y="5357826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15</a:t>
              </a:r>
            </a:p>
          </p:txBody>
        </p:sp>
      </p:grpSp>
      <p:grpSp>
        <p:nvGrpSpPr>
          <p:cNvPr id="80" name="Группа 51"/>
          <p:cNvGrpSpPr>
            <a:grpSpLocks/>
          </p:cNvGrpSpPr>
          <p:nvPr/>
        </p:nvGrpSpPr>
        <p:grpSpPr bwMode="auto">
          <a:xfrm>
            <a:off x="5429250" y="4286250"/>
            <a:ext cx="1143000" cy="923925"/>
            <a:chOff x="428596" y="2434232"/>
            <a:chExt cx="1143008" cy="923330"/>
          </a:xfrm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428596" y="2500864"/>
              <a:ext cx="1143008" cy="85669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571472" y="2434232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12</a:t>
              </a:r>
            </a:p>
          </p:txBody>
        </p:sp>
      </p:grpSp>
      <p:grpSp>
        <p:nvGrpSpPr>
          <p:cNvPr id="83" name="Группа 36"/>
          <p:cNvGrpSpPr>
            <a:grpSpLocks/>
          </p:cNvGrpSpPr>
          <p:nvPr/>
        </p:nvGrpSpPr>
        <p:grpSpPr bwMode="auto">
          <a:xfrm>
            <a:off x="3929063" y="4286250"/>
            <a:ext cx="1143000" cy="928688"/>
            <a:chOff x="428596" y="2428868"/>
            <a:chExt cx="1143008" cy="928694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428596" y="2500306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714348" y="2428868"/>
              <a:ext cx="52931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9</a:t>
              </a:r>
            </a:p>
          </p:txBody>
        </p:sp>
      </p:grpSp>
      <p:grpSp>
        <p:nvGrpSpPr>
          <p:cNvPr id="86" name="Группа 22"/>
          <p:cNvGrpSpPr>
            <a:grpSpLocks/>
          </p:cNvGrpSpPr>
          <p:nvPr/>
        </p:nvGrpSpPr>
        <p:grpSpPr bwMode="auto">
          <a:xfrm>
            <a:off x="1643063" y="5500688"/>
            <a:ext cx="1143000" cy="928687"/>
            <a:chOff x="428596" y="2428868"/>
            <a:chExt cx="1143008" cy="928694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428596" y="2500306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00034" y="2428868"/>
              <a:ext cx="87395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18</a:t>
              </a:r>
            </a:p>
          </p:txBody>
        </p:sp>
      </p:grpSp>
      <p:grpSp>
        <p:nvGrpSpPr>
          <p:cNvPr id="89" name="Группа 100"/>
          <p:cNvGrpSpPr>
            <a:grpSpLocks/>
          </p:cNvGrpSpPr>
          <p:nvPr/>
        </p:nvGrpSpPr>
        <p:grpSpPr bwMode="auto">
          <a:xfrm>
            <a:off x="2428875" y="4286250"/>
            <a:ext cx="1143000" cy="928688"/>
            <a:chOff x="428596" y="2428868"/>
            <a:chExt cx="1143008" cy="928694"/>
          </a:xfrm>
        </p:grpSpPr>
        <p:sp>
          <p:nvSpPr>
            <p:cNvPr id="102" name="Скругленный прямоугольник 101"/>
            <p:cNvSpPr/>
            <p:nvPr/>
          </p:nvSpPr>
          <p:spPr>
            <a:xfrm>
              <a:off x="428596" y="2500306"/>
              <a:ext cx="1143008" cy="85725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5400" dirty="0"/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714348" y="2428868"/>
              <a:ext cx="529312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ru-RU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6</a:t>
              </a: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2928926" y="3286124"/>
            <a:ext cx="3214710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928926" y="3286124"/>
            <a:ext cx="3214710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3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928926" y="3286124"/>
            <a:ext cx="3214710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3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928926" y="3286124"/>
            <a:ext cx="3214710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28926" y="3286124"/>
            <a:ext cx="3214710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3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928926" y="3286124"/>
            <a:ext cx="3214710" cy="92869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8</a:t>
            </a:r>
          </a:p>
        </p:txBody>
      </p:sp>
      <p:sp>
        <p:nvSpPr>
          <p:cNvPr id="107" name="Прямоугольник 106"/>
          <p:cNvSpPr/>
          <p:nvPr/>
        </p:nvSpPr>
        <p:spPr>
          <a:xfrm>
            <a:off x="2071670" y="3286124"/>
            <a:ext cx="4929222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отлично 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!</a:t>
            </a:r>
          </a:p>
        </p:txBody>
      </p:sp>
      <p:pic>
        <p:nvPicPr>
          <p:cNvPr id="9258" name="Picture 2" descr="C:\Documents and Settings\UserXP\Мои документы\Мои рисунки\Безымянный1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45053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 descr="C:\Documents and Settings\UserXP\Мои документы\Мои рисунки\Безымянный2.bm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447675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C:\Documents and Settings\UserXP\Мои документы\Мои рисунки\Безымянный3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450532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C:\Documents and Settings\UserXP\Мои документы\Мои рисунки\Безымянный4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451485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C:\Documents and Settings\UserXP\Мои документы\Мои рисунки\Безымянный5.bm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451485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C:\Documents and Settings\UserXP\Мои документы\Мои рисунки\Безымянный6.bm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45243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 descr="C:\Documents and Settings\UserXP\Мои документы\Мои рисунки\Безымянный7.bmp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452437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9" descr="C:\Documents and Settings\UserXP\Мои документы\Мои рисунки\Безымянный8.bm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44862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0" descr="C:\Documents and Settings\UserXP\Мои документы\Мои рисунки\Безымянный9.bm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5750"/>
            <a:ext cx="451485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Солнце 120"/>
          <p:cNvSpPr/>
          <p:nvPr/>
        </p:nvSpPr>
        <p:spPr>
          <a:xfrm>
            <a:off x="2571750" y="1643063"/>
            <a:ext cx="1214438" cy="1143000"/>
          </a:xfrm>
          <a:prstGeom prst="su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2" name="Солнце 121"/>
          <p:cNvSpPr/>
          <p:nvPr/>
        </p:nvSpPr>
        <p:spPr>
          <a:xfrm>
            <a:off x="2571750" y="1643063"/>
            <a:ext cx="1214438" cy="1143000"/>
          </a:xfrm>
          <a:prstGeom prst="su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9269" name="Picture 2" descr="C:\Documents and Settings\UserXP\Мои документы\Мама картинки2\Мама 4\СКЛАД  АНИМАШЕК (ЧЕРНЫЙ ФОН)\641882076.jpg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25" y="5572125"/>
            <a:ext cx="92868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0" name="Picture 2" descr="C:\Documents and Settings\UserXP\Мои документы\Мама картинки2\Мама 4\СКЛАД  АНИМАШЕК (ЧЕРНЫЙ ФОН)\641882076.jpg">
            <a:hlinkClick r:id="rId15" action="ppaction://hlinksldjump"/>
          </p:cNvPr>
          <p:cNvPicPr>
            <a:picLocks noChangeAspect="1" noChangeArrowheads="1" noCrop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8625" y="5572125"/>
            <a:ext cx="92868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2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5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 nodeType="clickPar">
                      <p:stCondLst>
                        <p:cond delay="0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8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9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 nodeType="clickPar">
                      <p:stCondLst>
                        <p:cond delay="0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0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 nodeType="clickPar">
                      <p:stCondLst>
                        <p:cond delay="0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 nodeType="clickPar">
                      <p:stCondLst>
                        <p:cond delay="0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5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6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7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 nodeType="clickPar">
                      <p:stCondLst>
                        <p:cond delay="0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8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9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0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1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 nodeType="clickPar">
                      <p:stCondLst>
                        <p:cond delay="0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1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2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3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 nodeType="clickPar">
                      <p:stCondLst>
                        <p:cond delay="0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 nodeType="clickPar">
                      <p:stCondLst>
                        <p:cond delay="0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 nodeType="clickPar">
                      <p:stCondLst>
                        <p:cond delay="0"/>
                      </p:stCondLst>
                      <p:childTnLst>
                        <p:par>
                          <p:cTn id="2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9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 nodeType="clickPar">
                      <p:stCondLst>
                        <p:cond delay="0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 nodeType="clickPar">
                      <p:stCondLst>
                        <p:cond delay="0"/>
                      </p:stCondLst>
                      <p:childTnLst>
                        <p:par>
                          <p:cTn id="2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 nodeType="clickPar">
                      <p:stCondLst>
                        <p:cond delay="0"/>
                      </p:stCondLst>
                      <p:childTnLst>
                        <p:par>
                          <p:cTn id="2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8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9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0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1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 nodeType="clickPar">
                      <p:stCondLst>
                        <p:cond delay="0"/>
                      </p:stCondLst>
                      <p:childTnLst>
                        <p:par>
                          <p:cTn id="2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0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 nodeType="clickPar">
                      <p:stCondLst>
                        <p:cond delay="0"/>
                      </p:stCondLst>
                      <p:childTnLst>
                        <p:par>
                          <p:cTn id="3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6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7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319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0" fill="hold" nodeType="clickPar">
                      <p:stCondLst>
                        <p:cond delay="0"/>
                      </p:stCondLst>
                      <p:childTnLst>
                        <p:par>
                          <p:cTn id="3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2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3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 nodeType="clickPar">
                      <p:stCondLst>
                        <p:cond delay="0"/>
                      </p:stCondLst>
                      <p:childTnLst>
                        <p:par>
                          <p:cTn id="3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8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9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5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2" fill="hold" nodeType="clickPar">
                      <p:stCondLst>
                        <p:cond delay="0"/>
                      </p:stCondLst>
                      <p:childTnLst>
                        <p:par>
                          <p:cTn id="3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4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1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1412776"/>
            <a:ext cx="8229600" cy="4985192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400" dirty="0" smtClean="0">
                <a:latin typeface="Georgia" panose="02040502050405020303" pitchFamily="18" charset="0"/>
              </a:rPr>
              <a:t>1) Найти разность чисел 29 и 13? (16)</a:t>
            </a:r>
            <a:br>
              <a:rPr lang="ru-RU" sz="2400" dirty="0" smtClean="0">
                <a:latin typeface="Georgia" panose="02040502050405020303" pitchFamily="18" charset="0"/>
              </a:rPr>
            </a:br>
            <a:r>
              <a:rPr lang="ru-RU" sz="2400" dirty="0" smtClean="0">
                <a:latin typeface="Georgia" panose="02040502050405020303" pitchFamily="18" charset="0"/>
              </a:rPr>
              <a:t>2) Найти сумму чисел 36 и30? (66)</a:t>
            </a:r>
            <a:br>
              <a:rPr lang="ru-RU" sz="2400" dirty="0" smtClean="0">
                <a:latin typeface="Georgia" panose="02040502050405020303" pitchFamily="18" charset="0"/>
              </a:rPr>
            </a:br>
            <a:r>
              <a:rPr lang="ru-RU" sz="2400" dirty="0" smtClean="0">
                <a:latin typeface="Georgia" panose="02040502050405020303" pitchFamily="18" charset="0"/>
              </a:rPr>
              <a:t>3) Найти уменьшаемое? Вычитаемое 20, разность 40. (60)</a:t>
            </a:r>
            <a:br>
              <a:rPr lang="ru-RU" sz="2400" dirty="0" smtClean="0">
                <a:latin typeface="Georgia" panose="02040502050405020303" pitchFamily="18" charset="0"/>
              </a:rPr>
            </a:br>
            <a:r>
              <a:rPr lang="ru-RU" sz="2400" dirty="0" smtClean="0">
                <a:latin typeface="Georgia" panose="02040502050405020303" pitchFamily="18" charset="0"/>
              </a:rPr>
              <a:t>4) Найти вычитаемое? Уменьшаемое 100, разность 37? (63)</a:t>
            </a:r>
            <a:br>
              <a:rPr lang="ru-RU" sz="2400" dirty="0" smtClean="0">
                <a:latin typeface="Georgia" panose="02040502050405020303" pitchFamily="18" charset="0"/>
              </a:rPr>
            </a:br>
            <a:r>
              <a:rPr lang="ru-RU" sz="2400" dirty="0" smtClean="0">
                <a:latin typeface="Georgia" panose="02040502050405020303" pitchFamily="18" charset="0"/>
              </a:rPr>
              <a:t>5) Найти частное чисел 12 и 2. (6)</a:t>
            </a:r>
            <a:br>
              <a:rPr lang="ru-RU" sz="2400" dirty="0" smtClean="0">
                <a:latin typeface="Georgia" panose="02040502050405020303" pitchFamily="18" charset="0"/>
              </a:rPr>
            </a:br>
            <a:r>
              <a:rPr lang="ru-RU" sz="2400" dirty="0" smtClean="0">
                <a:latin typeface="Georgia" panose="02040502050405020303" pitchFamily="18" charset="0"/>
              </a:rPr>
              <a:t>6) Найти делимое? Делитель 9, частное 4. (36)</a:t>
            </a:r>
            <a:br>
              <a:rPr lang="ru-RU" sz="2400" dirty="0" smtClean="0">
                <a:latin typeface="Georgia" panose="02040502050405020303" pitchFamily="18" charset="0"/>
              </a:rPr>
            </a:br>
            <a:r>
              <a:rPr lang="ru-RU" sz="2400" dirty="0" smtClean="0">
                <a:latin typeface="Georgia" panose="02040502050405020303" pitchFamily="18" charset="0"/>
              </a:rPr>
              <a:t>7) Найти делитель? Делимое 18, частное 3. (6)</a:t>
            </a:r>
            <a:br>
              <a:rPr lang="ru-RU" sz="2400" dirty="0" smtClean="0">
                <a:latin typeface="Georgia" panose="02040502050405020303" pitchFamily="18" charset="0"/>
              </a:rPr>
            </a:br>
            <a:r>
              <a:rPr lang="ru-RU" sz="2400" dirty="0" smtClean="0">
                <a:latin typeface="Georgia" panose="02040502050405020303" pitchFamily="18" charset="0"/>
              </a:rPr>
              <a:t>8) Найти неизвестный множитель? Произведение 24, известный множитель 4. (6).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3663" y="1882775"/>
            <a:ext cx="654050" cy="339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2278063"/>
            <a:ext cx="647700" cy="336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98813" y="2997200"/>
            <a:ext cx="611187" cy="338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57538" y="3748088"/>
            <a:ext cx="693737" cy="31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73775" y="4062413"/>
            <a:ext cx="503238" cy="349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993063" y="4514850"/>
            <a:ext cx="647700" cy="311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064500" y="4905375"/>
            <a:ext cx="503238" cy="266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243888" y="5640388"/>
            <a:ext cx="504825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450" y="504825"/>
            <a:ext cx="65532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Арифметический диктант.</a:t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</a:br>
            <a:endParaRPr lang="ru-RU" sz="3200" b="1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204913" y="836613"/>
            <a:ext cx="4402137" cy="407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ru-RU" altLang="ru-RU" sz="3692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9 =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х 8 =  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5 х 7 =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7 х 5 = 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8 х 4 = </a:t>
            </a:r>
          </a:p>
          <a:p>
            <a:pPr algn="ctr" eaLnBrk="1" hangingPunct="1">
              <a:defRPr/>
            </a:pPr>
            <a:r>
              <a:rPr lang="ru-RU" altLang="ru-RU" sz="3692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9 х 3 =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10050" y="1600200"/>
            <a:ext cx="723900" cy="3286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dirty="0">
                <a:solidFill>
                  <a:schemeClr val="tx2">
                    <a:lumMod val="75000"/>
                  </a:schemeClr>
                </a:solidFill>
              </a:rPr>
              <a:t>27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1638" y="2068513"/>
            <a:ext cx="725487" cy="3968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endParaRPr lang="ru-RU" sz="3692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638" y="2606675"/>
            <a:ext cx="725487" cy="3968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3692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0050" y="3228975"/>
            <a:ext cx="723900" cy="395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3692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48150" y="3789363"/>
            <a:ext cx="660400" cy="33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endParaRPr lang="ru-RU" sz="3692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48150" y="4302125"/>
            <a:ext cx="725488" cy="461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92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3692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48219" y="3002848"/>
            <a:ext cx="447559" cy="6605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92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  </a:t>
            </a:r>
            <a:endParaRPr lang="ru-RU" sz="3692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Реши примеры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323850" y="725488"/>
            <a:ext cx="8424863" cy="463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3692" b="1" u="sng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3692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 х 9 =27</a:t>
            </a:r>
          </a:p>
          <a:p>
            <a:pPr algn="ctr" eaLnBrk="1" hangingPunct="1">
              <a:defRPr/>
            </a:pPr>
            <a:r>
              <a:rPr lang="ru-RU" altLang="ru-RU" sz="3692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х 8 = 32 </a:t>
            </a:r>
          </a:p>
          <a:p>
            <a:pPr algn="ctr" eaLnBrk="1" hangingPunct="1">
              <a:defRPr/>
            </a:pPr>
            <a:r>
              <a:rPr lang="ru-RU" altLang="ru-RU" sz="3692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5 х 7 =35</a:t>
            </a:r>
          </a:p>
          <a:p>
            <a:pPr algn="ctr" eaLnBrk="1" hangingPunct="1">
              <a:defRPr/>
            </a:pPr>
            <a:r>
              <a:rPr lang="ru-RU" altLang="ru-RU" sz="3692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92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х 6 = ?   </a:t>
            </a:r>
          </a:p>
          <a:p>
            <a:pPr algn="ctr" eaLnBrk="1" hangingPunct="1">
              <a:defRPr/>
            </a:pPr>
            <a:r>
              <a:rPr lang="ru-RU" altLang="ru-RU" sz="3692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 х 5 = 35</a:t>
            </a:r>
          </a:p>
          <a:p>
            <a:pPr algn="ctr" eaLnBrk="1" hangingPunct="1">
              <a:defRPr/>
            </a:pPr>
            <a:r>
              <a:rPr lang="ru-RU" altLang="ru-RU" sz="3692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8 х 4 = 32</a:t>
            </a:r>
          </a:p>
          <a:p>
            <a:pPr algn="ctr" eaLnBrk="1" hangingPunct="1">
              <a:defRPr/>
            </a:pPr>
            <a:r>
              <a:rPr lang="ru-RU" altLang="ru-RU" sz="3692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9 х 3 =27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12572" y="3002848"/>
            <a:ext cx="876349" cy="6605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92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  </a:t>
            </a:r>
            <a:endParaRPr lang="ru-RU" sz="3692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214542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Составление таблицы умножения и деления на 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МАТЕ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МАТЕМ</Template>
  <TotalTime>392</TotalTime>
  <Words>559</Words>
  <Application>Microsoft Office PowerPoint</Application>
  <PresentationFormat>Экран (4:3)</PresentationFormat>
  <Paragraphs>192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Calibri</vt:lpstr>
      <vt:lpstr>Georgia</vt:lpstr>
      <vt:lpstr>Times New Roman</vt:lpstr>
      <vt:lpstr>Tahoma</vt:lpstr>
      <vt:lpstr>Wingdings</vt:lpstr>
      <vt:lpstr>Franklin Gothic Book</vt:lpstr>
      <vt:lpstr>Wingdings 2</vt:lpstr>
      <vt:lpstr>Trebuchet MS</vt:lpstr>
      <vt:lpstr>Презентация МАТЕМ</vt:lpstr>
      <vt:lpstr>"Умножение 6, на 6, соответствующие случаи деления"</vt:lpstr>
      <vt:lpstr>Презентация PowerPoint</vt:lpstr>
      <vt:lpstr>50, 45, …, …, …, …, ….,  …, …, 5   50, 45, 40, 35, 30, 25, 20, 15,10,5</vt:lpstr>
      <vt:lpstr>Презентация PowerPoint</vt:lpstr>
      <vt:lpstr>Презентация PowerPoint</vt:lpstr>
      <vt:lpstr>1) Найти разность чисел 29 и 13? (16) 2) Найти сумму чисел 36 и30? (66) 3) Найти уменьшаемое? Вычитаемое 20, разность 40. (60) 4) Найти вычитаемое? Уменьшаемое 100, разность 37? (63) 5) Найти частное чисел 12 и 2. (6) 6) Найти делимое? Делитель 9, частное 4. (36) 7) Найти делитель? Делимое 18, частное 3. (6) 8) Найти неизвестный множитель? Произведение 24, известный множитель 4. (6).</vt:lpstr>
      <vt:lpstr>Реши примеры </vt:lpstr>
      <vt:lpstr>Презентация PowerPoint</vt:lpstr>
      <vt:lpstr>Составление таблицы умножения и деления на 6</vt:lpstr>
      <vt:lpstr>Презентация PowerPoint</vt:lpstr>
      <vt:lpstr>Презентация PowerPoint</vt:lpstr>
      <vt:lpstr>Таблица умножения и деления на 6</vt:lpstr>
      <vt:lpstr>Работа по учебнику Стр.44 №2 </vt:lpstr>
      <vt:lpstr>Решите примеры 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Admin</cp:lastModifiedBy>
  <cp:revision>33</cp:revision>
  <dcterms:created xsi:type="dcterms:W3CDTF">2011-07-11T17:23:27Z</dcterms:created>
  <dcterms:modified xsi:type="dcterms:W3CDTF">2021-11-02T13:24:26Z</dcterms:modified>
</cp:coreProperties>
</file>