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0" r:id="rId4"/>
    <p:sldId id="256" r:id="rId5"/>
    <p:sldId id="268" r:id="rId6"/>
    <p:sldId id="257" r:id="rId7"/>
    <p:sldId id="279" r:id="rId8"/>
    <p:sldId id="269" r:id="rId9"/>
    <p:sldId id="276" r:id="rId10"/>
    <p:sldId id="277" r:id="rId11"/>
    <p:sldId id="280" r:id="rId12"/>
    <p:sldId id="281" r:id="rId13"/>
    <p:sldId id="271" r:id="rId14"/>
    <p:sldId id="264" r:id="rId15"/>
    <p:sldId id="275" r:id="rId16"/>
    <p:sldId id="263" r:id="rId17"/>
    <p:sldId id="272" r:id="rId18"/>
    <p:sldId id="273" r:id="rId19"/>
    <p:sldId id="261" r:id="rId20"/>
    <p:sldId id="274" r:id="rId21"/>
    <p:sldId id="28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	</a:t>
            </a:r>
            <a:r>
              <a:rPr lang="ru-RU" sz="3000" dirty="0" smtClean="0">
                <a:latin typeface="Arial Black" pitchFamily="34" charset="0"/>
              </a:rPr>
              <a:t>Встав</a:t>
            </a:r>
            <a:r>
              <a:rPr lang="ru-RU" sz="3000" dirty="0" smtClean="0">
                <a:latin typeface="Arial Black" pitchFamily="34" charset="0"/>
              </a:rPr>
              <a:t>, он включил свет и телевизор, затем побрился электробритвой, позвонил по телефону, договорился о сроке сдачи сверхурочной работы, позавтракал, вынул из почтового ящика журнал. Выйдя из дома, купил утреннюю газету, сел в такси. На работе отдал сослуживцу денежный долг, в обеденный перерыв перекусил в буфете. Приехал домой на автобусе. В супермаркете купил хлеба и молока.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Ответ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Первоначальная: 4,6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Производная: 1,2,3,5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928670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Имущественные отношения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143116"/>
            <a:ext cx="357190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Вещные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572264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2143116"/>
            <a:ext cx="321471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Обязательственные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214546" y="2714620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3143248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Black" pitchFamily="34" charset="0"/>
              </a:rPr>
              <a:t>Право собственности</a:t>
            </a:r>
            <a:endParaRPr lang="ru-RU" b="1" dirty="0">
              <a:latin typeface="Arial Black" pitchFamily="34" charset="0"/>
            </a:endParaRPr>
          </a:p>
        </p:txBody>
      </p:sp>
      <p:cxnSp>
        <p:nvCxnSpPr>
          <p:cNvPr id="23" name="Прямая со стрелкой 22"/>
          <p:cNvCxnSpPr>
            <a:stCxn id="21" idx="2"/>
          </p:cNvCxnSpPr>
          <p:nvPr/>
        </p:nvCxnSpPr>
        <p:spPr>
          <a:xfrm rot="5400000">
            <a:off x="2232408" y="3196829"/>
            <a:ext cx="285752" cy="892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2"/>
          </p:cNvCxnSpPr>
          <p:nvPr/>
        </p:nvCxnSpPr>
        <p:spPr>
          <a:xfrm rot="16200000" flipH="1">
            <a:off x="2839628" y="3482579"/>
            <a:ext cx="285752" cy="321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85720" y="3857628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Производное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28926" y="3857628"/>
            <a:ext cx="250033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Первоначальное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30" name="Прямая со стрелкой 29"/>
          <p:cNvCxnSpPr>
            <a:stCxn id="21" idx="2"/>
          </p:cNvCxnSpPr>
          <p:nvPr/>
        </p:nvCxnSpPr>
        <p:spPr>
          <a:xfrm rot="5400000">
            <a:off x="2160969" y="3696896"/>
            <a:ext cx="857258" cy="464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57158" y="4572008"/>
            <a:ext cx="500066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Защита прав собственности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7158" y="5214950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Виндикационный</a:t>
            </a:r>
            <a:r>
              <a:rPr lang="ru-RU" dirty="0" smtClean="0">
                <a:latin typeface="Arial Black" pitchFamily="34" charset="0"/>
              </a:rPr>
              <a:t> </a:t>
            </a:r>
            <a:r>
              <a:rPr lang="ru-RU" b="1" dirty="0" smtClean="0">
                <a:latin typeface="Arial Black" pitchFamily="34" charset="0"/>
              </a:rPr>
              <a:t>иск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57158" y="5643578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Негаторный</a:t>
            </a:r>
            <a:r>
              <a:rPr lang="ru-RU" dirty="0" smtClean="0">
                <a:latin typeface="Arial Black" pitchFamily="34" charset="0"/>
              </a:rPr>
              <a:t> иск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7158" y="6072206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Иск о признании права собственности</a:t>
            </a:r>
            <a:endParaRPr lang="ru-RU" sz="1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лиент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366" t="29358" r="25226" b="2771"/>
          <a:stretch>
            <a:fillRect/>
          </a:stretch>
        </p:blipFill>
        <p:spPr bwMode="auto">
          <a:xfrm>
            <a:off x="357158" y="1357298"/>
            <a:ext cx="847778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1214422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Имущественные отношения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000232" y="192880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500306"/>
            <a:ext cx="342902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Вещные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6572264" y="192880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2428868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Обязательственные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2143108" y="3000372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3429000"/>
            <a:ext cx="39290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собственности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stCxn id="21" idx="2"/>
          </p:cNvCxnSpPr>
          <p:nvPr/>
        </p:nvCxnSpPr>
        <p:spPr>
          <a:xfrm rot="5400000">
            <a:off x="1946654" y="3625455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2"/>
          </p:cNvCxnSpPr>
          <p:nvPr/>
        </p:nvCxnSpPr>
        <p:spPr>
          <a:xfrm rot="16200000" flipH="1">
            <a:off x="2553876" y="3625454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57158" y="4143380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Производное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714612" y="4143380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Первоначальное</a:t>
            </a:r>
            <a:endParaRPr lang="ru-RU" dirty="0"/>
          </a:p>
        </p:txBody>
      </p:sp>
      <p:cxnSp>
        <p:nvCxnSpPr>
          <p:cNvPr id="29" name="Прямая со стрелкой 28"/>
          <p:cNvCxnSpPr>
            <a:stCxn id="18" idx="2"/>
          </p:cNvCxnSpPr>
          <p:nvPr/>
        </p:nvCxnSpPr>
        <p:spPr>
          <a:xfrm rot="5400000">
            <a:off x="6107917" y="2678901"/>
            <a:ext cx="35719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2"/>
          </p:cNvCxnSpPr>
          <p:nvPr/>
        </p:nvCxnSpPr>
        <p:spPr>
          <a:xfrm rot="16200000" flipH="1">
            <a:off x="7072330" y="2285992"/>
            <a:ext cx="35719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857752" y="328612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Сделка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786578" y="3286124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Договор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30" name="Прямая со стрелкой 29"/>
          <p:cNvCxnSpPr>
            <a:stCxn id="21" idx="2"/>
          </p:cNvCxnSpPr>
          <p:nvPr/>
        </p:nvCxnSpPr>
        <p:spPr>
          <a:xfrm rot="5400000">
            <a:off x="1875215" y="4125522"/>
            <a:ext cx="85725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85720" y="4857760"/>
            <a:ext cx="39290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прав собственности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857752" y="3929066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Завещание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858016" y="4500570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Аренда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786578" y="3929066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r>
              <a:rPr lang="ru-RU" sz="1600" dirty="0" smtClean="0">
                <a:latin typeface="Arial Black" pitchFamily="34" charset="0"/>
              </a:rPr>
              <a:t>упли-продажи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714876" y="5072074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Доверенность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858016" y="5643578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Хранения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858016" y="5072074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Подряд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857752" y="4500570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Дарение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0" y="5429264"/>
            <a:ext cx="42148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Виндикационный</a:t>
            </a:r>
            <a:r>
              <a:rPr lang="ru-RU" dirty="0" smtClean="0">
                <a:latin typeface="Arial Black" pitchFamily="34" charset="0"/>
              </a:rPr>
              <a:t> </a:t>
            </a:r>
            <a:r>
              <a:rPr lang="ru-RU" b="1" dirty="0" smtClean="0">
                <a:latin typeface="Arial Black" pitchFamily="34" charset="0"/>
              </a:rPr>
              <a:t>иск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5720" y="5857892"/>
            <a:ext cx="42148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Arial Black" pitchFamily="34" charset="0"/>
              </a:rPr>
              <a:t>Негаторный</a:t>
            </a:r>
            <a:r>
              <a:rPr lang="ru-RU" dirty="0" smtClean="0">
                <a:latin typeface="Arial Black" pitchFamily="34" charset="0"/>
              </a:rPr>
              <a:t> иск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20" y="6286520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Иск о признании права собственности</a:t>
            </a:r>
            <a:endParaRPr lang="ru-RU" sz="1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лиент\Desktop\11547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583169" cy="3571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00050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Э. Успенский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7" name="Picture 3" descr="C:\Users\Клиент\Desktop\three-from-prostokvashi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28"/>
            <a:ext cx="4340752" cy="3135359"/>
          </a:xfrm>
          <a:prstGeom prst="rect">
            <a:avLst/>
          </a:prstGeom>
          <a:noFill/>
        </p:spPr>
      </p:pic>
      <p:pic>
        <p:nvPicPr>
          <p:cNvPr id="1028" name="Picture 4" descr="C:\Users\Клиент\Desktop\227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429132"/>
            <a:ext cx="3238491" cy="2428868"/>
          </a:xfrm>
          <a:prstGeom prst="rect">
            <a:avLst/>
          </a:prstGeom>
          <a:noFill/>
        </p:spPr>
      </p:pic>
      <p:pic>
        <p:nvPicPr>
          <p:cNvPr id="1029" name="Picture 5" descr="C:\Users\Клиент\Desktop\7ebf8683568535.5d40847edca2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929066"/>
            <a:ext cx="3562164" cy="2376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Понятие </a:t>
            </a:r>
            <a:r>
              <a:rPr lang="ru-RU" b="1" dirty="0" smtClean="0">
                <a:solidFill>
                  <a:srgbClr val="FF0000"/>
                </a:solidFill>
              </a:rPr>
              <a:t>"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интеллектуальная собственность" </a:t>
            </a:r>
            <a:r>
              <a:rPr lang="ru-RU" b="1" dirty="0" smtClean="0"/>
              <a:t>было впервые введено в международные правовые документы в 1967 г. Стокгольмской конвенцией, учредившей ВОИС</a:t>
            </a:r>
            <a:r>
              <a:rPr lang="ru-RU" dirty="0" smtClean="0"/>
              <a:t> - Всемирную организацию интеллектуальной собственности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Интеллектуальная собственность</a:t>
            </a:r>
            <a:r>
              <a:rPr lang="ru-RU" dirty="0" smtClean="0"/>
              <a:t>  означает закреплённое законом временное  исключительное право, а также личные неимущественные права авторов на результат интеллектуальной деятельности или средства индивидуализации.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Интеллектуальной собственностью являются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14353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произведения науки, литературы и искусства;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программы для электронных вычислительных машин (программы для ЭВМ);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базы данных;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исполнения;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фонограммы;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сообщение в эфир или по кабелю радио- или телепередач (вещание организаций эфирного или кабельного вещания);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изобретения;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полезные модели;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промышленные образцы;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селекционные достижения;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топологии интегральных микросхем;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секреты производства (ноу-хау);</a:t>
            </a:r>
          </a:p>
          <a:p>
            <a:pPr lvl="0"/>
            <a:r>
              <a:rPr lang="ru-RU" dirty="0" smtClean="0">
                <a:latin typeface="Arial Black" pitchFamily="34" charset="0"/>
                <a:cs typeface="Arial" pitchFamily="34" charset="0"/>
              </a:rPr>
              <a:t>фирменные наименования;</a:t>
            </a: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2500306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Имущественные отношения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3143248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714752"/>
            <a:ext cx="342902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Вещные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6643702" y="307181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3643314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Обязательственные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2214546" y="4143380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4572008"/>
            <a:ext cx="39290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собственности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stCxn id="21" idx="2"/>
          </p:cNvCxnSpPr>
          <p:nvPr/>
        </p:nvCxnSpPr>
        <p:spPr>
          <a:xfrm rot="5400000">
            <a:off x="2089530" y="4768463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2"/>
          </p:cNvCxnSpPr>
          <p:nvPr/>
        </p:nvCxnSpPr>
        <p:spPr>
          <a:xfrm rot="16200000" flipH="1">
            <a:off x="2696752" y="4768462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00034" y="5214950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Производное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786050" y="5286388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Первоначальное</a:t>
            </a:r>
            <a:endParaRPr lang="ru-RU" dirty="0"/>
          </a:p>
        </p:txBody>
      </p:sp>
      <p:cxnSp>
        <p:nvCxnSpPr>
          <p:cNvPr id="29" name="Прямая со стрелкой 28"/>
          <p:cNvCxnSpPr>
            <a:stCxn id="18" idx="2"/>
          </p:cNvCxnSpPr>
          <p:nvPr/>
        </p:nvCxnSpPr>
        <p:spPr>
          <a:xfrm rot="5400000">
            <a:off x="6107917" y="3893347"/>
            <a:ext cx="35719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2"/>
          </p:cNvCxnSpPr>
          <p:nvPr/>
        </p:nvCxnSpPr>
        <p:spPr>
          <a:xfrm rot="16200000" flipH="1">
            <a:off x="7072330" y="3500438"/>
            <a:ext cx="35719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072066" y="4429132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Сделка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858016" y="4429132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Договор</a:t>
            </a:r>
            <a:endParaRPr lang="ru-RU" dirty="0"/>
          </a:p>
        </p:txBody>
      </p:sp>
      <p:sp>
        <p:nvSpPr>
          <p:cNvPr id="50" name="Стрелка вниз 49"/>
          <p:cNvSpPr/>
          <p:nvPr/>
        </p:nvSpPr>
        <p:spPr>
          <a:xfrm rot="10800000">
            <a:off x="6500826" y="200024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500562" y="1071546"/>
            <a:ext cx="421484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Право на результаты </a:t>
            </a:r>
            <a:r>
              <a:rPr lang="ru-RU" sz="1600" dirty="0" smtClean="0">
                <a:latin typeface="Arial Black" pitchFamily="34" charset="0"/>
              </a:rPr>
              <a:t>интеллектуальной деятельности</a:t>
            </a:r>
            <a:endParaRPr lang="ru-RU" sz="1600" dirty="0">
              <a:latin typeface="Arial Black" pitchFamily="34" charset="0"/>
            </a:endParaRPr>
          </a:p>
        </p:txBody>
      </p:sp>
      <p:cxnSp>
        <p:nvCxnSpPr>
          <p:cNvPr id="30" name="Прямая со стрелкой 29"/>
          <p:cNvCxnSpPr>
            <a:stCxn id="21" idx="2"/>
          </p:cNvCxnSpPr>
          <p:nvPr/>
        </p:nvCxnSpPr>
        <p:spPr>
          <a:xfrm rot="5400000">
            <a:off x="2018091" y="5268530"/>
            <a:ext cx="85725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42910" y="5857892"/>
            <a:ext cx="39290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прав собственности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072066" y="5000636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Завещание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6929454" y="5429264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Аренда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929454" y="5000636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Купли-продажи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5072066" y="585789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Доверенность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929454" y="6286520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Хранения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6929454" y="585789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Подряда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072066" y="5429264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Дарение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571480"/>
            <a:ext cx="42148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Авторское право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00562" y="142852"/>
            <a:ext cx="42148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Патентное право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28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лиент\Desktop\37356f65331903f7b01f6989b57fc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2500306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Имущественные отношения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3143248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714752"/>
            <a:ext cx="342902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Вещные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643702" y="307181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3643314"/>
            <a:ext cx="314327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Обязательственные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214546" y="4143380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4572008"/>
            <a:ext cx="39290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Право собственности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23" name="Прямая со стрелкой 22"/>
          <p:cNvCxnSpPr>
            <a:stCxn id="21" idx="2"/>
          </p:cNvCxnSpPr>
          <p:nvPr/>
        </p:nvCxnSpPr>
        <p:spPr>
          <a:xfrm rot="5400000">
            <a:off x="2089530" y="4768463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2"/>
          </p:cNvCxnSpPr>
          <p:nvPr/>
        </p:nvCxnSpPr>
        <p:spPr>
          <a:xfrm rot="16200000" flipH="1">
            <a:off x="2696752" y="4768462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85720" y="5214950"/>
            <a:ext cx="192882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Производное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571736" y="5286388"/>
            <a:ext cx="214314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Первоначальное</a:t>
            </a:r>
            <a:endParaRPr lang="ru-RU" sz="1600" dirty="0">
              <a:latin typeface="Arial Black" pitchFamily="34" charset="0"/>
            </a:endParaRPr>
          </a:p>
        </p:txBody>
      </p:sp>
      <p:cxnSp>
        <p:nvCxnSpPr>
          <p:cNvPr id="29" name="Прямая со стрелкой 28"/>
          <p:cNvCxnSpPr>
            <a:stCxn id="18" idx="2"/>
          </p:cNvCxnSpPr>
          <p:nvPr/>
        </p:nvCxnSpPr>
        <p:spPr>
          <a:xfrm rot="5400000">
            <a:off x="6107917" y="3893347"/>
            <a:ext cx="35719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2"/>
          </p:cNvCxnSpPr>
          <p:nvPr/>
        </p:nvCxnSpPr>
        <p:spPr>
          <a:xfrm rot="16200000" flipH="1">
            <a:off x="7072330" y="3500438"/>
            <a:ext cx="35719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072066" y="4429132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Сделка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58016" y="4429132"/>
            <a:ext cx="178595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Договор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0" name="Стрелка вниз 39"/>
          <p:cNvSpPr/>
          <p:nvPr/>
        </p:nvSpPr>
        <p:spPr>
          <a:xfrm rot="10800000">
            <a:off x="2071670" y="200024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42910" y="1571612"/>
            <a:ext cx="30003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Наследование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43" name="Прямая со стрелкой 42"/>
          <p:cNvCxnSpPr>
            <a:stCxn id="41" idx="0"/>
          </p:cNvCxnSpPr>
          <p:nvPr/>
        </p:nvCxnSpPr>
        <p:spPr>
          <a:xfrm rot="16200000" flipV="1">
            <a:off x="1571604" y="1000108"/>
            <a:ext cx="42862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41" idx="0"/>
          </p:cNvCxnSpPr>
          <p:nvPr/>
        </p:nvCxnSpPr>
        <p:spPr>
          <a:xfrm rot="5400000" flipH="1" flipV="1">
            <a:off x="2321703" y="964389"/>
            <a:ext cx="42862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500034" y="642918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Завещание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14546" y="642918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По закону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0" name="Стрелка вниз 49"/>
          <p:cNvSpPr/>
          <p:nvPr/>
        </p:nvSpPr>
        <p:spPr>
          <a:xfrm rot="10800000">
            <a:off x="6500826" y="200024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14876" y="1500174"/>
            <a:ext cx="378621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Авторское право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30" name="Прямая со стрелкой 29"/>
          <p:cNvCxnSpPr>
            <a:stCxn id="21" idx="2"/>
          </p:cNvCxnSpPr>
          <p:nvPr/>
        </p:nvCxnSpPr>
        <p:spPr>
          <a:xfrm rot="5400000">
            <a:off x="2018091" y="5268530"/>
            <a:ext cx="85725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42910" y="5857892"/>
            <a:ext cx="392909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Защита прав собственности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072066" y="5000636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Завещание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929454" y="5429264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Аренда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929454" y="5000636"/>
            <a:ext cx="200026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Купли-продажи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072066" y="585789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Доверенность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929454" y="6286520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Хранения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929454" y="585789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Подряд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072066" y="5429264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Дарение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000" dirty="0" smtClean="0">
                <a:latin typeface="Arial Black" pitchFamily="34" charset="0"/>
              </a:rPr>
              <a:t>Встав</a:t>
            </a:r>
            <a:r>
              <a:rPr lang="ru-RU" sz="3000" dirty="0" smtClean="0">
                <a:latin typeface="Arial Black" pitchFamily="34" charset="0"/>
              </a:rPr>
              <a:t>, он включил свет и телевизор, затем побрился электробритвой, позвонил по телефону,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договорился о сроке сдачи сверхурочной работы</a:t>
            </a:r>
            <a:r>
              <a:rPr lang="ru-RU" sz="3000" dirty="0" smtClean="0">
                <a:latin typeface="Arial Black" pitchFamily="34" charset="0"/>
              </a:rPr>
              <a:t>, позавтракал, вынул из почтового ящика журнал. Выйдя из дома,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купил утреннюю газету, сел в такси</a:t>
            </a:r>
            <a:r>
              <a:rPr lang="ru-RU" sz="3000" dirty="0" smtClean="0">
                <a:latin typeface="Arial Black" pitchFamily="34" charset="0"/>
              </a:rPr>
              <a:t>. На работе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отдал сослуживцу денежный долг,</a:t>
            </a:r>
            <a:r>
              <a:rPr lang="ru-RU" sz="3000" dirty="0" smtClean="0">
                <a:latin typeface="Arial Black" pitchFamily="34" charset="0"/>
              </a:rPr>
              <a:t> в обеденный перерыв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 перекусил в буфете</a:t>
            </a:r>
            <a:r>
              <a:rPr lang="ru-RU" sz="3000" dirty="0" smtClean="0">
                <a:latin typeface="Arial Black" pitchFamily="34" charset="0"/>
              </a:rPr>
              <a:t>.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Приехал</a:t>
            </a:r>
            <a:r>
              <a:rPr lang="ru-RU" sz="3000" dirty="0" smtClean="0">
                <a:latin typeface="Arial Black" pitchFamily="34" charset="0"/>
              </a:rPr>
              <a:t> домой на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автобусе</a:t>
            </a:r>
            <a:r>
              <a:rPr lang="ru-RU" sz="3000" dirty="0" smtClean="0">
                <a:latin typeface="Arial Black" pitchFamily="34" charset="0"/>
              </a:rPr>
              <a:t>. В супермаркете </a:t>
            </a: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купил хлеба и молоко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Задача 1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dirty="0" smtClean="0">
                <a:latin typeface="Arial Black" pitchFamily="34" charset="0"/>
              </a:rPr>
              <a:t>1очередь</a:t>
            </a:r>
            <a:r>
              <a:rPr lang="ru-RU" dirty="0" smtClean="0">
                <a:latin typeface="Arial Black" pitchFamily="34" charset="0"/>
              </a:rPr>
              <a:t>: дети, супруга, отец. 2 очередь: братья. Наследство распределится между 1 очередью и поделится на 4 равные части. Бывшие супруги к наследству не </a:t>
            </a:r>
            <a:r>
              <a:rPr lang="ru-RU" dirty="0" smtClean="0">
                <a:latin typeface="Arial Black" pitchFamily="34" charset="0"/>
              </a:rPr>
              <a:t>призываются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Задача 2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dirty="0" smtClean="0">
                <a:latin typeface="Arial Black" pitchFamily="34" charset="0"/>
              </a:rPr>
              <a:t>Должны </a:t>
            </a:r>
            <a:r>
              <a:rPr lang="ru-RU" dirty="0" smtClean="0">
                <a:latin typeface="Arial Black" pitchFamily="34" charset="0"/>
              </a:rPr>
              <a:t>исполнить, если была дана расписка или есть свидетели о даче денег в долг; 15 тысяч должны распределиться на три равные части, что и будет долей возмещения каждого наследника, по 5 тысяч </a:t>
            </a:r>
            <a:r>
              <a:rPr lang="ru-RU" dirty="0" smtClean="0">
                <a:latin typeface="Arial Black" pitchFamily="34" charset="0"/>
              </a:rPr>
              <a:t>рублей.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Задача 3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 Black" pitchFamily="34" charset="0"/>
              </a:rPr>
              <a:t>Юридической силой будет наделено завещание, которое было написано и удостоверено последним.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Задача 4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Обязательную долю получит его </a:t>
            </a:r>
            <a:r>
              <a:rPr lang="ru-RU" dirty="0" smtClean="0">
                <a:latin typeface="Arial Black" pitchFamily="34" charset="0"/>
              </a:rPr>
              <a:t>дочь Варвара </a:t>
            </a:r>
            <a:r>
              <a:rPr lang="ru-RU" dirty="0" err="1" smtClean="0">
                <a:latin typeface="Arial Black" pitchFamily="34" charset="0"/>
              </a:rPr>
              <a:t>Нечкина</a:t>
            </a:r>
            <a:r>
              <a:rPr lang="ru-RU" dirty="0" smtClean="0">
                <a:latin typeface="Arial Black" pitchFamily="34" charset="0"/>
              </a:rPr>
              <a:t>, 40 лет, инвалид II группы по состоянию </a:t>
            </a:r>
            <a:r>
              <a:rPr lang="ru-RU" dirty="0" smtClean="0">
                <a:latin typeface="Arial Black" pitchFamily="34" charset="0"/>
              </a:rPr>
              <a:t>здоровья.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 Black" pitchFamily="34" charset="0"/>
              </a:rPr>
              <a:t>Где могут пригодиться знания, полученные на уроке?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 descr="C:\Users\Клиент\Desktop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86057"/>
            <a:ext cx="6715172" cy="3777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785794"/>
            <a:ext cx="62865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Гражданское право</a:t>
            </a:r>
            <a:endParaRPr lang="ru-RU" sz="2800" dirty="0">
              <a:latin typeface="Arial Black" pitchFamily="34" charset="0"/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rot="5400000">
            <a:off x="3214678" y="1071546"/>
            <a:ext cx="785818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rot="16200000" flipH="1">
            <a:off x="5250661" y="964389"/>
            <a:ext cx="714380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57224" y="2500306"/>
            <a:ext cx="335758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Имущественные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отношения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428868"/>
            <a:ext cx="314327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Личные неимущественные отношения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Имущественные права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572428" cy="206692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Право собственности. Наследование.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Право на результат интеллектуальной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928670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Имущественные отношения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143116"/>
            <a:ext cx="357190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Вещные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572264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2143116"/>
            <a:ext cx="321471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Обязательственные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Arial Black" pitchFamily="34" charset="0"/>
              </a:rPr>
              <a:t>Народ, не имея постоянного имущества, он не обладает из за этого постоянными чувствами, распускается, становится безнравственным и творит всё, что захочет.</a:t>
            </a:r>
          </a:p>
          <a:p>
            <a:pPr algn="r">
              <a:buNone/>
            </a:pPr>
            <a:r>
              <a:rPr lang="ru-RU" i="1" dirty="0" smtClean="0">
                <a:latin typeface="Arial Black" pitchFamily="34" charset="0"/>
              </a:rPr>
              <a:t>Мэн </a:t>
            </a:r>
            <a:r>
              <a:rPr lang="ru-RU" i="1" dirty="0" err="1" smtClean="0">
                <a:latin typeface="Arial Black" pitchFamily="34" charset="0"/>
              </a:rPr>
              <a:t>Цзы</a:t>
            </a:r>
            <a:endParaRPr lang="ru-RU" i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Собственность – вот дух законов.</a:t>
            </a:r>
          </a:p>
          <a:p>
            <a:pPr algn="r">
              <a:buNone/>
            </a:pPr>
            <a:r>
              <a:rPr lang="ru-RU" i="1" dirty="0" err="1" smtClean="0">
                <a:latin typeface="Arial Black" pitchFamily="34" charset="0"/>
              </a:rPr>
              <a:t>Симон</a:t>
            </a:r>
            <a:r>
              <a:rPr lang="ru-RU" i="1" dirty="0" smtClean="0">
                <a:latin typeface="Arial Black" pitchFamily="34" charset="0"/>
              </a:rPr>
              <a:t> Никола </a:t>
            </a:r>
            <a:r>
              <a:rPr lang="ru-RU" i="1" dirty="0" err="1" smtClean="0">
                <a:latin typeface="Arial Black" pitchFamily="34" charset="0"/>
              </a:rPr>
              <a:t>Ленге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Собственность </a:t>
            </a:r>
            <a:r>
              <a:rPr lang="ru-RU" dirty="0" smtClean="0">
                <a:latin typeface="Arial Black" pitchFamily="34" charset="0"/>
              </a:rPr>
              <a:t>— это отношение между субъектами гражданского права по поводу материальных предметов, вещей, имущества. 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Право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собственности </a:t>
            </a:r>
            <a:r>
              <a:rPr lang="ru-RU" dirty="0" smtClean="0">
                <a:latin typeface="Arial Black" pitchFamily="34" charset="0"/>
              </a:rPr>
              <a:t>— это право лица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владеть, пользоваться и распоряжаться </a:t>
            </a:r>
            <a:r>
              <a:rPr lang="ru-RU" dirty="0" smtClean="0">
                <a:latin typeface="Arial Black" pitchFamily="34" charset="0"/>
              </a:rPr>
              <a:t>своим имуществом в соответствии со своими интересами в рамках </a:t>
            </a:r>
            <a:r>
              <a:rPr lang="ru-RU" dirty="0" smtClean="0">
                <a:latin typeface="Arial Black" pitchFamily="34" charset="0"/>
              </a:rPr>
              <a:t>закона.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928670"/>
            <a:ext cx="7715304" cy="571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Имущественные отношения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143116"/>
            <a:ext cx="357190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Вещные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572264" y="157161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2143116"/>
            <a:ext cx="321471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Обязательственные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214546" y="2714620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3143248"/>
            <a:ext cx="50720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Black" pitchFamily="34" charset="0"/>
              </a:rPr>
              <a:t>Право собственности</a:t>
            </a:r>
            <a:endParaRPr lang="ru-RU" b="1" dirty="0">
              <a:latin typeface="Arial Black" pitchFamily="34" charset="0"/>
            </a:endParaRPr>
          </a:p>
        </p:txBody>
      </p:sp>
      <p:cxnSp>
        <p:nvCxnSpPr>
          <p:cNvPr id="23" name="Прямая со стрелкой 22"/>
          <p:cNvCxnSpPr>
            <a:stCxn id="21" idx="2"/>
          </p:cNvCxnSpPr>
          <p:nvPr/>
        </p:nvCxnSpPr>
        <p:spPr>
          <a:xfrm rot="5400000">
            <a:off x="2232408" y="3196829"/>
            <a:ext cx="285752" cy="892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2"/>
          </p:cNvCxnSpPr>
          <p:nvPr/>
        </p:nvCxnSpPr>
        <p:spPr>
          <a:xfrm rot="16200000" flipH="1">
            <a:off x="2839628" y="3482579"/>
            <a:ext cx="285752" cy="321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85720" y="3857628"/>
            <a:ext cx="207170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Производное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28926" y="3857628"/>
            <a:ext cx="250033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Первоначальное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1. Приобретение автомобиля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2. Приватизация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3. Национализация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4. Постройка дома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5. Найден клад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6. Собраны и использованы грибы и ягоды</a:t>
            </a: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480</Words>
  <PresentationFormat>Экран (4:3)</PresentationFormat>
  <Paragraphs>127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Имущественные права</vt:lpstr>
      <vt:lpstr>Слайд 5</vt:lpstr>
      <vt:lpstr>Слайд 6</vt:lpstr>
      <vt:lpstr>Слайд 7</vt:lpstr>
      <vt:lpstr>Слайд 8</vt:lpstr>
      <vt:lpstr>Слайд 9</vt:lpstr>
      <vt:lpstr>Ответ</vt:lpstr>
      <vt:lpstr>Слайд 11</vt:lpstr>
      <vt:lpstr>Слайд 12</vt:lpstr>
      <vt:lpstr>Слайд 13</vt:lpstr>
      <vt:lpstr>Слайд 14</vt:lpstr>
      <vt:lpstr>Слайд 15</vt:lpstr>
      <vt:lpstr>Интеллектуальной собственностью являются</vt:lpstr>
      <vt:lpstr>Слайд 17</vt:lpstr>
      <vt:lpstr>Слайд 18</vt:lpstr>
      <vt:lpstr>Слайд 19</vt:lpstr>
      <vt:lpstr>Задача 1</vt:lpstr>
      <vt:lpstr>Задача 2</vt:lpstr>
      <vt:lpstr>Задача 3</vt:lpstr>
      <vt:lpstr>Задача 4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Клиент</dc:creator>
  <cp:lastModifiedBy>Клиент</cp:lastModifiedBy>
  <cp:revision>58</cp:revision>
  <dcterms:created xsi:type="dcterms:W3CDTF">2021-03-15T10:34:38Z</dcterms:created>
  <dcterms:modified xsi:type="dcterms:W3CDTF">2021-03-17T14:11:28Z</dcterms:modified>
</cp:coreProperties>
</file>