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56" r:id="rId3"/>
    <p:sldId id="257" r:id="rId4"/>
    <p:sldId id="258" r:id="rId5"/>
    <p:sldId id="259"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10" autoAdjust="0"/>
    <p:restoredTop sz="94660"/>
  </p:normalViewPr>
  <p:slideViewPr>
    <p:cSldViewPr>
      <p:cViewPr varScale="1">
        <p:scale>
          <a:sx n="111" d="100"/>
          <a:sy n="111" d="100"/>
        </p:scale>
        <p:origin x="-164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02.11.2021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posmotre.li/%D0%9A%D1%83%D0%BB%D1%8C%D1%82%D1%83%D1%80%D0%B0_%D0%BE%D1%82%D0%B0%D0%BA%D1%8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916832"/>
            <a:ext cx="8229600" cy="1656184"/>
          </a:xfrm>
        </p:spPr>
        <p:txBody>
          <a:bodyPr>
            <a:normAutofit/>
          </a:bodyPr>
          <a:lstStyle/>
          <a:p>
            <a:pPr algn="ctr"/>
            <a:r>
              <a:rPr lang="ru-RU" b="1" dirty="0" smtClean="0">
                <a:solidFill>
                  <a:srgbClr val="FF0000"/>
                </a:solidFill>
              </a:rPr>
              <a:t>Наиболее распространённые языки мира</a:t>
            </a:r>
            <a:endParaRPr lang="ru-RU" b="1" dirty="0">
              <a:solidFill>
                <a:srgbClr val="FF0000"/>
              </a:solidFill>
            </a:endParaRPr>
          </a:p>
        </p:txBody>
      </p:sp>
      <p:sp>
        <p:nvSpPr>
          <p:cNvPr id="3" name="Содержимое 2"/>
          <p:cNvSpPr>
            <a:spLocks noGrp="1"/>
          </p:cNvSpPr>
          <p:nvPr>
            <p:ph idx="1"/>
          </p:nvPr>
        </p:nvSpPr>
        <p:spPr>
          <a:xfrm>
            <a:off x="457200" y="4653136"/>
            <a:ext cx="8229600" cy="1671464"/>
          </a:xfrm>
        </p:spPr>
        <p:txBody>
          <a:bodyPr/>
          <a:lstStyle/>
          <a:p>
            <a:pPr algn="r"/>
            <a:r>
              <a:rPr lang="ru-RU" dirty="0" err="1" smtClean="0"/>
              <a:t>Ковинский</a:t>
            </a:r>
            <a:r>
              <a:rPr lang="ru-RU" smtClean="0"/>
              <a:t> </a:t>
            </a:r>
            <a:r>
              <a:rPr lang="ru-RU" smtClean="0"/>
              <a:t>Данил</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
            <a:ext cx="7772400" cy="1268759"/>
          </a:xfrm>
        </p:spPr>
        <p:txBody>
          <a:bodyPr/>
          <a:lstStyle/>
          <a:p>
            <a:pPr algn="ctr"/>
            <a:r>
              <a:rPr lang="ru-RU" sz="6000" dirty="0" smtClean="0"/>
              <a:t>Китайский язык</a:t>
            </a:r>
            <a:endParaRPr lang="ru-RU" sz="6000" dirty="0"/>
          </a:p>
        </p:txBody>
      </p:sp>
      <p:sp>
        <p:nvSpPr>
          <p:cNvPr id="3" name="Подзаголовок 2"/>
          <p:cNvSpPr>
            <a:spLocks noGrp="1"/>
          </p:cNvSpPr>
          <p:nvPr>
            <p:ph type="subTitle" idx="1"/>
          </p:nvPr>
        </p:nvSpPr>
        <p:spPr>
          <a:xfrm>
            <a:off x="251520" y="1484784"/>
            <a:ext cx="8640960" cy="5184576"/>
          </a:xfrm>
        </p:spPr>
        <p:txBody>
          <a:bodyPr>
            <a:normAutofit lnSpcReduction="10000"/>
          </a:bodyPr>
          <a:lstStyle/>
          <a:p>
            <a:pPr algn="just"/>
            <a:r>
              <a:rPr lang="ru-RU" b="1" dirty="0" smtClean="0"/>
              <a:t>      </a:t>
            </a:r>
            <a:r>
              <a:rPr lang="ru-RU" sz="2800" b="1" dirty="0" smtClean="0"/>
              <a:t>Китайский язык</a:t>
            </a:r>
            <a:r>
              <a:rPr lang="ru-RU" sz="2800" dirty="0" smtClean="0"/>
              <a:t> входит в </a:t>
            </a:r>
            <a:r>
              <a:rPr lang="ru-RU" sz="2800" dirty="0" err="1" smtClean="0"/>
              <a:t>китайско</a:t>
            </a:r>
            <a:r>
              <a:rPr lang="ru-RU" sz="2800" dirty="0" smtClean="0"/>
              <a:t> - тибетскую (</a:t>
            </a:r>
            <a:r>
              <a:rPr lang="ru-RU" sz="2800" dirty="0" err="1" smtClean="0"/>
              <a:t>сино</a:t>
            </a:r>
            <a:r>
              <a:rPr lang="ru-RU" sz="2800" dirty="0" smtClean="0"/>
              <a:t> - тибетскую) языковую семью. Будучи официальным языком КНР, Тайваня и Сингапура, он также распространен в Индонезии, Камбодже, Лаосе, Вьетнаме, Мьянме, Малайзии, Таиланде и других странах. В общей сложности на нем говорят свыше 1 миллиарда человек. Китайский язык является одним из официальных и рабочих языков ООН. </a:t>
            </a:r>
          </a:p>
          <a:p>
            <a:pPr algn="just"/>
            <a:r>
              <a:rPr lang="ru-RU" sz="2800" dirty="0" smtClean="0"/>
              <a:t>     В китайском языке выделяется 7 диалектных групп: северная</a:t>
            </a:r>
            <a:r>
              <a:rPr lang="en-US" altLang="ja-JP" sz="2800" dirty="0" smtClean="0"/>
              <a:t>, </a:t>
            </a:r>
            <a:r>
              <a:rPr lang="ru-RU" sz="2800" dirty="0" smtClean="0"/>
              <a:t>самая многочисленная - свыше 800 миллионов говорящих, у </a:t>
            </a:r>
            <a:r>
              <a:rPr lang="en-US" altLang="ja-JP" sz="2800" dirty="0" smtClean="0"/>
              <a:t>, </a:t>
            </a:r>
            <a:r>
              <a:rPr lang="ru-RU" sz="2800" dirty="0" err="1" smtClean="0"/>
              <a:t>сян</a:t>
            </a:r>
            <a:r>
              <a:rPr lang="en-US" altLang="ja-JP" sz="2800" dirty="0" smtClean="0"/>
              <a:t>, </a:t>
            </a:r>
            <a:r>
              <a:rPr lang="ru-RU" sz="2800" dirty="0" err="1" smtClean="0"/>
              <a:t>гань</a:t>
            </a:r>
            <a:r>
              <a:rPr lang="en-US" altLang="ja-JP" sz="2800" dirty="0" smtClean="0"/>
              <a:t>, </a:t>
            </a:r>
            <a:r>
              <a:rPr lang="ru-RU" sz="2800" dirty="0" err="1" smtClean="0"/>
              <a:t>хакка</a:t>
            </a:r>
            <a:r>
              <a:rPr lang="ru-RU" sz="2800" dirty="0" smtClean="0"/>
              <a:t> </a:t>
            </a:r>
            <a:r>
              <a:rPr lang="en-US" altLang="ja-JP" sz="2800" dirty="0" smtClean="0"/>
              <a:t> </a:t>
            </a:r>
            <a:r>
              <a:rPr lang="ru-RU" sz="2800" dirty="0" err="1" smtClean="0"/>
              <a:t>юэ</a:t>
            </a:r>
            <a:r>
              <a:rPr lang="en-US" altLang="ja-JP" sz="2800" dirty="0" smtClean="0"/>
              <a:t>, </a:t>
            </a:r>
            <a:r>
              <a:rPr lang="ru-RU" sz="2800" dirty="0" err="1" smtClean="0"/>
              <a:t>минь</a:t>
            </a:r>
            <a:r>
              <a:rPr lang="ru-RU" sz="2800" dirty="0" smtClean="0"/>
              <a:t> </a:t>
            </a:r>
            <a:r>
              <a:rPr lang="en-US" altLang="ja-JP" sz="2800" dirty="0" smtClean="0"/>
              <a:t>.</a:t>
            </a:r>
            <a:endParaRPr lang="ru-RU" altLang="ja-JP"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3">
                                            <p:txEl>
                                              <p:pRg st="0" end="0"/>
                                            </p:txEl>
                                          </p:spTgt>
                                        </p:tgtEl>
                                        <p:attrNameLst>
                                          <p:attrName>style.color</p:attrName>
                                        </p:attrNameLst>
                                      </p:cBhvr>
                                      <p:by>
                                        <p:hsl h="7200000" s="0" l="0"/>
                                      </p:by>
                                    </p:animClr>
                                    <p:animClr clrSpc="hsl" dir="cw">
                                      <p:cBhvr>
                                        <p:cTn id="7" dur="500" fill="hold"/>
                                        <p:tgtEl>
                                          <p:spTgt spid="3">
                                            <p:txEl>
                                              <p:pRg st="0" end="0"/>
                                            </p:txEl>
                                          </p:spTgt>
                                        </p:tgtEl>
                                        <p:attrNameLst>
                                          <p:attrName>fillcolor</p:attrName>
                                        </p:attrNameLst>
                                      </p:cBhvr>
                                      <p:by>
                                        <p:hsl h="7200000" s="0" l="0"/>
                                      </p:by>
                                    </p:animClr>
                                    <p:animClr clrSpc="hsl" dir="cw">
                                      <p:cBhvr>
                                        <p:cTn id="8" dur="500" fill="hold"/>
                                        <p:tgtEl>
                                          <p:spTgt spid="3">
                                            <p:txEl>
                                              <p:pRg st="0" end="0"/>
                                            </p:txEl>
                                          </p:spTgt>
                                        </p:tgtEl>
                                        <p:attrNameLst>
                                          <p:attrName>stroke.color</p:attrName>
                                        </p:attrNameLst>
                                      </p:cBhvr>
                                      <p:by>
                                        <p:hsl h="7200000" s="0" l="0"/>
                                      </p:by>
                                    </p:animClr>
                                    <p:set>
                                      <p:cBhvr>
                                        <p:cTn id="9" dur="500" fill="hold"/>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mph" presetSubtype="0" fill="hold" grpId="0" nodeType="clickEffect">
                                  <p:stCondLst>
                                    <p:cond delay="0"/>
                                  </p:stCondLst>
                                  <p:childTnLst>
                                    <p:animClr clrSpc="hsl" dir="cw">
                                      <p:cBhvr override="childStyle">
                                        <p:cTn id="13" dur="500" fill="hold"/>
                                        <p:tgtEl>
                                          <p:spTgt spid="3">
                                            <p:txEl>
                                              <p:pRg st="1" end="1"/>
                                            </p:txEl>
                                          </p:spTgt>
                                        </p:tgtEl>
                                        <p:attrNameLst>
                                          <p:attrName>style.color</p:attrName>
                                        </p:attrNameLst>
                                      </p:cBhvr>
                                      <p:by>
                                        <p:hsl h="7200000" s="0" l="0"/>
                                      </p:by>
                                    </p:animClr>
                                    <p:animClr clrSpc="hsl" dir="cw">
                                      <p:cBhvr>
                                        <p:cTn id="14" dur="500" fill="hold"/>
                                        <p:tgtEl>
                                          <p:spTgt spid="3">
                                            <p:txEl>
                                              <p:pRg st="1" end="1"/>
                                            </p:txEl>
                                          </p:spTgt>
                                        </p:tgtEl>
                                        <p:attrNameLst>
                                          <p:attrName>fillcolor</p:attrName>
                                        </p:attrNameLst>
                                      </p:cBhvr>
                                      <p:by>
                                        <p:hsl h="7200000" s="0" l="0"/>
                                      </p:by>
                                    </p:animClr>
                                    <p:animClr clrSpc="hsl" dir="cw">
                                      <p:cBhvr>
                                        <p:cTn id="15" dur="500" fill="hold"/>
                                        <p:tgtEl>
                                          <p:spTgt spid="3">
                                            <p:txEl>
                                              <p:pRg st="1" end="1"/>
                                            </p:txEl>
                                          </p:spTgt>
                                        </p:tgtEl>
                                        <p:attrNameLst>
                                          <p:attrName>stroke.color</p:attrName>
                                        </p:attrNameLst>
                                      </p:cBhvr>
                                      <p:by>
                                        <p:hsl h="7200000" s="0" l="0"/>
                                      </p:by>
                                    </p:animClr>
                                    <p:set>
                                      <p:cBhvr>
                                        <p:cTn id="16" dur="500" fill="hold"/>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24744"/>
          </a:xfrm>
        </p:spPr>
        <p:txBody>
          <a:bodyPr/>
          <a:lstStyle/>
          <a:p>
            <a:pPr algn="ctr"/>
            <a:r>
              <a:rPr lang="ru-RU" b="1" dirty="0" smtClean="0"/>
              <a:t>Японский язык</a:t>
            </a:r>
            <a:endParaRPr lang="ru-RU" b="1" dirty="0"/>
          </a:p>
        </p:txBody>
      </p:sp>
      <p:sp>
        <p:nvSpPr>
          <p:cNvPr id="3" name="Содержимое 2"/>
          <p:cNvSpPr>
            <a:spLocks noGrp="1"/>
          </p:cNvSpPr>
          <p:nvPr>
            <p:ph idx="1"/>
          </p:nvPr>
        </p:nvSpPr>
        <p:spPr>
          <a:xfrm>
            <a:off x="0" y="1124744"/>
            <a:ext cx="8892480" cy="5733256"/>
          </a:xfrm>
        </p:spPr>
        <p:txBody>
          <a:bodyPr>
            <a:noAutofit/>
          </a:bodyPr>
          <a:lstStyle/>
          <a:p>
            <a:pPr algn="just"/>
            <a:r>
              <a:rPr lang="ru-RU" sz="1900" b="1" dirty="0" smtClean="0"/>
              <a:t>Японский язык</a:t>
            </a:r>
            <a:r>
              <a:rPr lang="ru-RU" sz="1900" dirty="0" smtClean="0"/>
              <a:t> (яп. </a:t>
            </a:r>
            <a:r>
              <a:rPr lang="ja-JP" altLang="en-US" sz="1900" dirty="0" smtClean="0"/>
              <a:t>日本語 </a:t>
            </a:r>
            <a:r>
              <a:rPr lang="ru-RU" sz="1900" i="1" dirty="0" err="1" smtClean="0"/>
              <a:t>нихонго</a:t>
            </a:r>
            <a:r>
              <a:rPr lang="ru-RU" sz="1900" dirty="0" smtClean="0"/>
              <a:t>) - государственный язык Японии и 140 миллионов японцев. По мере роста влияния </a:t>
            </a:r>
            <a:r>
              <a:rPr lang="ru-RU" sz="1900" dirty="0" smtClean="0">
                <a:hlinkClick r:id="rId2" tooltip="Культура отаку"/>
              </a:rPr>
              <a:t>культуры </a:t>
            </a:r>
            <a:r>
              <a:rPr lang="ru-RU" sz="1900" dirty="0" err="1" smtClean="0">
                <a:hlinkClick r:id="rId2" tooltip="Культура отаку"/>
              </a:rPr>
              <a:t>отаку</a:t>
            </a:r>
            <a:r>
              <a:rPr lang="ru-RU" sz="1900" dirty="0" smtClean="0"/>
              <a:t> японский язык имеет всё большее значение в мировой массовой культуре. </a:t>
            </a:r>
          </a:p>
          <a:p>
            <a:pPr algn="just"/>
            <a:r>
              <a:rPr lang="ru-RU" sz="1900" dirty="0" smtClean="0"/>
              <a:t>Письменность была заимствована из Китая в виде иероглифов. Изначально она почти не отличалась от китайской, да и сейчас очень многие из 2000 иероглифов японского мало/не отличаются от прототипа. В ограниченном объёме возможно общение в письменном виде между японцами и китайцами, знатоки и любители древностей Японии учат до 5-10 тысяч иероглифов и более. </a:t>
            </a:r>
          </a:p>
          <a:p>
            <a:pPr algn="just"/>
            <a:r>
              <a:rPr lang="ru-RU" sz="1900" dirty="0" smtClean="0"/>
              <a:t>Но иероглифы не очень подходили японцам - в отличие от китайского языка, в японском очень развито словоизменение, склонение и спряжение слов. Вдобавок фонетика японского языка очень отличается от китайской и записывать японские имена иероглифами проблемно. Сначала придумали придать некоторым иероглифам и фонетическое значение (манера письма, при которой китайские иероглифы нужно воспринимать по их произношению, а не значению, называлась </a:t>
            </a:r>
            <a:r>
              <a:rPr lang="ru-RU" sz="1900" b="1" dirty="0" err="1" smtClean="0"/>
              <a:t>манъёгана</a:t>
            </a:r>
            <a:r>
              <a:rPr lang="ru-RU" sz="1900" dirty="0" smtClean="0"/>
              <a:t>). Затем их написание упростили и стали использовать в качестве обозначения правильного произношения иероглифов и окончаний слов.</a:t>
            </a:r>
          </a:p>
          <a:p>
            <a:pPr algn="just"/>
            <a:endParaRPr lang="ru-RU" sz="1800" dirty="0" smtClean="0"/>
          </a:p>
          <a:p>
            <a:pPr algn="just"/>
            <a:endParaRPr lang="ru-RU"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path" presetSubtype="0" accel="50000" decel="50000" fill="hold" grpId="0" nodeType="clickEffect">
                                  <p:stCondLst>
                                    <p:cond delay="0"/>
                                  </p:stCondLst>
                                  <p:childTnLst>
                                    <p:animMotion origin="layout" path="M 0 0  L 0.036 0.08259  L 0.108 0.08259  L 0.072 0.16651  L 0.108 0.2491  L 0.036 0.2491  L 0 0.33302  L -0.036 0.2491  L -0.108 0.2491  L -0.072 0.16651  L -0.108 0.08259  L -0.036 0.08259  L 0 0  Z" pathEditMode="relative" ptsTypes="">
                                      <p:cBhvr>
                                        <p:cTn id="6" dur="2000" fill="hold"/>
                                        <p:tgtEl>
                                          <p:spTgt spid="3">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1" presetClass="path" presetSubtype="0" accel="50000" decel="50000" fill="hold" grpId="0" nodeType="clickEffect">
                                  <p:stCondLst>
                                    <p:cond delay="0"/>
                                  </p:stCondLst>
                                  <p:childTnLst>
                                    <p:animMotion origin="layout" path="M 0 0  L 0.036 0.08259  L 0.108 0.08259  L 0.072 0.16651  L 0.108 0.2491  L 0.036 0.2491  L 0 0.33302  L -0.036 0.2491  L -0.108 0.2491  L -0.072 0.16651  L -0.108 0.08259  L -0.036 0.08259  L 0 0  Z" pathEditMode="relative" ptsTypes="">
                                      <p:cBhvr>
                                        <p:cTn id="10" dur="2000" fill="hold"/>
                                        <p:tgtEl>
                                          <p:spTgt spid="3">
                                            <p:txEl>
                                              <p:pRg st="1" end="1"/>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11" presetClass="path" presetSubtype="0" accel="50000" decel="50000" fill="hold" grpId="0" nodeType="clickEffect">
                                  <p:stCondLst>
                                    <p:cond delay="0"/>
                                  </p:stCondLst>
                                  <p:childTnLst>
                                    <p:animMotion origin="layout" path="M 0 0  L 0.036 0.08259  L 0.108 0.08259  L 0.072 0.16651  L 0.108 0.2491  L 0.036 0.2491  L 0 0.33302  L -0.036 0.2491  L -0.108 0.2491  L -0.072 0.16651  L -0.108 0.08259  L -0.036 0.08259  L 0 0  Z" pathEditMode="relative" ptsTypes="">
                                      <p:cBhvr>
                                        <p:cTn id="14" dur="2000" fill="hold"/>
                                        <p:tgtEl>
                                          <p:spTgt spid="3">
                                            <p:txEl>
                                              <p:pRg st="2" end="2"/>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224136"/>
          </a:xfrm>
        </p:spPr>
        <p:txBody>
          <a:bodyPr>
            <a:normAutofit/>
          </a:bodyPr>
          <a:lstStyle/>
          <a:p>
            <a:pPr algn="ctr"/>
            <a:r>
              <a:rPr lang="ru-RU" sz="6000" b="1" dirty="0" smtClean="0"/>
              <a:t>Английский язык</a:t>
            </a:r>
            <a:endParaRPr lang="ru-RU" sz="6000" b="1" dirty="0"/>
          </a:p>
        </p:txBody>
      </p:sp>
      <p:sp>
        <p:nvSpPr>
          <p:cNvPr id="3" name="Содержимое 2"/>
          <p:cNvSpPr>
            <a:spLocks noGrp="1"/>
          </p:cNvSpPr>
          <p:nvPr>
            <p:ph idx="1"/>
          </p:nvPr>
        </p:nvSpPr>
        <p:spPr>
          <a:xfrm>
            <a:off x="395536" y="1844824"/>
            <a:ext cx="8424936" cy="4608512"/>
          </a:xfrm>
        </p:spPr>
        <p:txBody>
          <a:bodyPr>
            <a:noAutofit/>
          </a:bodyPr>
          <a:lstStyle/>
          <a:p>
            <a:pPr algn="just"/>
            <a:r>
              <a:rPr lang="ru-RU" sz="2800" dirty="0" smtClean="0"/>
              <a:t>     Английский язык входит в число германских языков индоевропейской языковой семьи. Английским в качестве родного пользуется около 410 </a:t>
            </a:r>
            <a:r>
              <a:rPr lang="ru-RU" sz="2800" dirty="0" err="1" smtClean="0"/>
              <a:t>млн</a:t>
            </a:r>
            <a:r>
              <a:rPr lang="ru-RU" sz="2800" dirty="0" smtClean="0"/>
              <a:t> человек, всего в мире по-английски говорит около 1 </a:t>
            </a:r>
            <a:r>
              <a:rPr lang="ru-RU" sz="2800" dirty="0" err="1" smtClean="0"/>
              <a:t>млрд</a:t>
            </a:r>
            <a:r>
              <a:rPr lang="ru-RU" sz="2800" dirty="0" smtClean="0"/>
              <a:t> человек (включая тех, для кого английский - второй). Английский имеет статус официального и рабочего языка ООН.</a:t>
            </a:r>
          </a:p>
          <a:p>
            <a:pPr algn="just">
              <a:buNone/>
            </a:pPr>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
                                            <p:txEl>
                                              <p:pRg st="0" end="0"/>
                                            </p:txEl>
                                          </p:spTgt>
                                        </p:tgtEl>
                                      </p:cBhvr>
                                    </p:animEffect>
                                    <p:animScale>
                                      <p:cBhvr>
                                        <p:cTn id="7" dur="25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52736"/>
          </a:xfrm>
        </p:spPr>
        <p:txBody>
          <a:bodyPr>
            <a:normAutofit/>
          </a:bodyPr>
          <a:lstStyle/>
          <a:p>
            <a:pPr algn="ctr"/>
            <a:r>
              <a:rPr lang="ru-RU" sz="6000" b="1" dirty="0" smtClean="0"/>
              <a:t>Язык Хинди</a:t>
            </a:r>
            <a:endParaRPr lang="ru-RU" sz="6000" b="1" dirty="0"/>
          </a:p>
        </p:txBody>
      </p:sp>
      <p:sp>
        <p:nvSpPr>
          <p:cNvPr id="3" name="Содержимое 2"/>
          <p:cNvSpPr>
            <a:spLocks noGrp="1"/>
          </p:cNvSpPr>
          <p:nvPr>
            <p:ph idx="1"/>
          </p:nvPr>
        </p:nvSpPr>
        <p:spPr>
          <a:xfrm>
            <a:off x="179512" y="980728"/>
            <a:ext cx="8712968" cy="5877272"/>
          </a:xfrm>
        </p:spPr>
        <p:txBody>
          <a:bodyPr>
            <a:normAutofit fontScale="70000" lnSpcReduction="20000"/>
          </a:bodyPr>
          <a:lstStyle/>
          <a:p>
            <a:r>
              <a:rPr lang="ru-RU" b="1" dirty="0" smtClean="0"/>
              <a:t>Хинди</a:t>
            </a:r>
            <a:r>
              <a:rPr lang="ru-RU" dirty="0" smtClean="0"/>
              <a:t> - государственный язык Индии, на котором говорят в большинстве северных и центральных регионов страны. Он относится к индоарийской группе индоевропейской семьи языков. На хинди говорят свыше 600 миллионов человек, которые проживают на территории более 248 000 квадратных километров. По численности говорящих этот язык стоит на пятом месте в мире после арабского, китайского, испанского и английского. Хинди - основной язык радио, телевидения, кино. На нем издаются тысячи наименований периодических изданий. Он все шире внедряется в науку. На нем ведется преподавание почти во всех школах и во многих высших учебных заведениях региона распространения хинди: в штатах </a:t>
            </a:r>
            <a:r>
              <a:rPr lang="ru-RU" dirty="0" err="1" smtClean="0"/>
              <a:t>Бихар</a:t>
            </a:r>
            <a:r>
              <a:rPr lang="ru-RU" dirty="0" smtClean="0"/>
              <a:t>, Кашмир, </a:t>
            </a:r>
            <a:r>
              <a:rPr lang="ru-RU" dirty="0" err="1" smtClean="0"/>
              <a:t>Мадхья</a:t>
            </a:r>
            <a:r>
              <a:rPr lang="ru-RU" dirty="0" smtClean="0"/>
              <a:t> - </a:t>
            </a:r>
            <a:r>
              <a:rPr lang="ru-RU" dirty="0" err="1" smtClean="0"/>
              <a:t>Прадеш</a:t>
            </a:r>
            <a:r>
              <a:rPr lang="ru-RU" dirty="0" smtClean="0"/>
              <a:t>, Пенджаб, </a:t>
            </a:r>
            <a:r>
              <a:rPr lang="ru-RU" dirty="0" err="1" smtClean="0"/>
              <a:t>Раджастхан</a:t>
            </a:r>
            <a:r>
              <a:rPr lang="ru-RU" dirty="0" smtClean="0"/>
              <a:t>, </a:t>
            </a:r>
            <a:r>
              <a:rPr lang="ru-RU" dirty="0" err="1" smtClean="0"/>
              <a:t>Уттар</a:t>
            </a:r>
            <a:r>
              <a:rPr lang="ru-RU" dirty="0" smtClean="0"/>
              <a:t> - </a:t>
            </a:r>
            <a:r>
              <a:rPr lang="ru-RU" dirty="0" err="1" smtClean="0"/>
              <a:t>Прадеш</a:t>
            </a:r>
            <a:r>
              <a:rPr lang="ru-RU" dirty="0" smtClean="0"/>
              <a:t>, </a:t>
            </a:r>
            <a:r>
              <a:rPr lang="ru-RU" dirty="0" err="1" smtClean="0"/>
              <a:t>Харияна</a:t>
            </a:r>
            <a:r>
              <a:rPr lang="ru-RU" dirty="0" smtClean="0"/>
              <a:t>, </a:t>
            </a:r>
            <a:r>
              <a:rPr lang="ru-RU" dirty="0" err="1" smtClean="0"/>
              <a:t>Химачал</a:t>
            </a:r>
            <a:r>
              <a:rPr lang="ru-RU" dirty="0" smtClean="0"/>
              <a:t> - </a:t>
            </a:r>
            <a:r>
              <a:rPr lang="ru-RU" dirty="0" err="1" smtClean="0"/>
              <a:t>Прадеш</a:t>
            </a:r>
            <a:r>
              <a:rPr lang="ru-RU" dirty="0" smtClean="0"/>
              <a:t>, а также на союзной территории Дели. Вне </a:t>
            </a:r>
            <a:r>
              <a:rPr lang="ru-RU" dirty="0" err="1" smtClean="0"/>
              <a:t>хиндиязычного</a:t>
            </a:r>
            <a:r>
              <a:rPr lang="ru-RU" dirty="0" smtClean="0"/>
              <a:t> ареала этот язык является обязательным учебным предметом во всех штатах, кроме </a:t>
            </a:r>
            <a:r>
              <a:rPr lang="ru-RU" dirty="0" err="1" smtClean="0"/>
              <a:t>Тамилнада</a:t>
            </a:r>
            <a:r>
              <a:rPr lang="ru-RU" dirty="0" smtClean="0"/>
              <a:t>.</a:t>
            </a:r>
          </a:p>
          <a:p>
            <a:r>
              <a:rPr lang="ru-RU" dirty="0" smtClean="0"/>
              <a:t>Обычно все диалекты хинди делят на четыре основные группы:</a:t>
            </a:r>
          </a:p>
          <a:p>
            <a:r>
              <a:rPr lang="ru-RU" dirty="0" smtClean="0"/>
              <a:t>диалекты </a:t>
            </a:r>
            <a:r>
              <a:rPr lang="ru-RU" dirty="0" err="1" smtClean="0"/>
              <a:t>Раджпутаны</a:t>
            </a:r>
            <a:r>
              <a:rPr lang="ru-RU" dirty="0" smtClean="0"/>
              <a:t>, или штата </a:t>
            </a:r>
            <a:r>
              <a:rPr lang="ru-RU" dirty="0" err="1" smtClean="0"/>
              <a:t>Раджастхан</a:t>
            </a:r>
            <a:r>
              <a:rPr lang="ru-RU" dirty="0" smtClean="0"/>
              <a:t> (западные): </a:t>
            </a:r>
            <a:r>
              <a:rPr lang="ru-RU" dirty="0" err="1" smtClean="0"/>
              <a:t>джайпурский</a:t>
            </a:r>
            <a:r>
              <a:rPr lang="ru-RU" dirty="0" smtClean="0"/>
              <a:t>, </a:t>
            </a:r>
            <a:r>
              <a:rPr lang="ru-RU" dirty="0" err="1" smtClean="0"/>
              <a:t>марварийский</a:t>
            </a:r>
            <a:r>
              <a:rPr lang="ru-RU" dirty="0" smtClean="0"/>
              <a:t>, </a:t>
            </a:r>
            <a:r>
              <a:rPr lang="ru-RU" dirty="0" err="1" smtClean="0"/>
              <a:t>меварийский</a:t>
            </a:r>
            <a:r>
              <a:rPr lang="ru-RU" dirty="0" smtClean="0"/>
              <a:t>;</a:t>
            </a:r>
          </a:p>
          <a:p>
            <a:r>
              <a:rPr lang="ru-RU" dirty="0" smtClean="0"/>
              <a:t>горные (гималайские): </a:t>
            </a:r>
            <a:r>
              <a:rPr lang="ru-RU" dirty="0" err="1" smtClean="0"/>
              <a:t>гархвали</a:t>
            </a:r>
            <a:r>
              <a:rPr lang="ru-RU" dirty="0" smtClean="0"/>
              <a:t>, </a:t>
            </a:r>
            <a:r>
              <a:rPr lang="ru-RU" dirty="0" err="1" smtClean="0"/>
              <a:t>камаони</a:t>
            </a:r>
            <a:r>
              <a:rPr lang="ru-RU" dirty="0" smtClean="0"/>
              <a:t>, </a:t>
            </a:r>
            <a:r>
              <a:rPr lang="ru-RU" dirty="0" err="1" smtClean="0"/>
              <a:t>нейпали</a:t>
            </a:r>
            <a:r>
              <a:rPr lang="ru-RU" dirty="0" smtClean="0"/>
              <a:t>;</a:t>
            </a:r>
          </a:p>
          <a:p>
            <a:r>
              <a:rPr lang="ru-RU" dirty="0" err="1" smtClean="0"/>
              <a:t>доабские</a:t>
            </a:r>
            <a:r>
              <a:rPr lang="ru-RU" dirty="0" smtClean="0"/>
              <a:t>: </a:t>
            </a:r>
            <a:r>
              <a:rPr lang="ru-RU" dirty="0" err="1" smtClean="0"/>
              <a:t>брадж</a:t>
            </a:r>
            <a:r>
              <a:rPr lang="ru-RU" dirty="0" smtClean="0"/>
              <a:t>, </a:t>
            </a:r>
            <a:r>
              <a:rPr lang="ru-RU" dirty="0" err="1" smtClean="0"/>
              <a:t>канауджи</a:t>
            </a:r>
            <a:r>
              <a:rPr lang="ru-RU" dirty="0" smtClean="0"/>
              <a:t>;</a:t>
            </a:r>
          </a:p>
          <a:p>
            <a:r>
              <a:rPr lang="ru-RU" dirty="0" smtClean="0"/>
              <a:t>восточные, или диалекты </a:t>
            </a:r>
            <a:r>
              <a:rPr lang="ru-RU" dirty="0" err="1" smtClean="0"/>
              <a:t>Пурби</a:t>
            </a:r>
            <a:r>
              <a:rPr lang="ru-RU" dirty="0" smtClean="0"/>
              <a:t>: </a:t>
            </a:r>
            <a:r>
              <a:rPr lang="ru-RU" dirty="0" err="1" smtClean="0"/>
              <a:t>авадхи</a:t>
            </a:r>
            <a:r>
              <a:rPr lang="ru-RU" dirty="0" smtClean="0"/>
              <a:t>, </a:t>
            </a:r>
            <a:r>
              <a:rPr lang="ru-RU" dirty="0" err="1" smtClean="0"/>
              <a:t>бходжпури</a:t>
            </a:r>
            <a:r>
              <a:rPr lang="ru-RU" dirty="0" smtClean="0"/>
              <a:t>, </a:t>
            </a:r>
            <a:r>
              <a:rPr lang="ru-RU" dirty="0" err="1" smtClean="0"/>
              <a:t>магадхи</a:t>
            </a:r>
            <a:r>
              <a:rPr lang="ru-RU" dirty="0" smtClean="0"/>
              <a:t>, </a:t>
            </a:r>
            <a:r>
              <a:rPr lang="ru-RU" dirty="0" err="1" smtClean="0"/>
              <a:t>майтхили</a:t>
            </a:r>
            <a:r>
              <a:rPr lang="ru-RU" dirty="0" smtClean="0"/>
              <a:t>.</a:t>
            </a:r>
          </a:p>
          <a:p>
            <a:r>
              <a:rPr lang="ru-RU" dirty="0" smtClean="0"/>
              <a:t>Особняком стоит </a:t>
            </a:r>
            <a:r>
              <a:rPr lang="ru-RU" dirty="0" err="1" smtClean="0"/>
              <a:t>фиджийский</a:t>
            </a:r>
            <a:r>
              <a:rPr lang="ru-RU" dirty="0" smtClean="0"/>
              <a:t> хинди, возникший недавно в результате смешения разных диалектов.</a:t>
            </a:r>
          </a:p>
          <a:p>
            <a:r>
              <a:rPr lang="ru-RU" dirty="0" smtClean="0"/>
              <a:t>Одним из диалектов хинди является смешанный с персидскими и арабскими лексическими элементами язык хиндустани.</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path" presetSubtype="0" accel="50000" decel="50000" fill="hold" grpId="0" nodeType="clickEffect">
                                  <p:stCondLst>
                                    <p:cond delay="0"/>
                                  </p:stCondLst>
                                  <p:childTnLst>
                                    <p:animMotion origin="layout" path="M 0 0  L 0.125 0.28773  L -0.125 0.28773  L 0 0  Z" pathEditMode="relative" ptsTypes="">
                                      <p:cBhvr>
                                        <p:cTn id="6" dur="2000" fill="hold"/>
                                        <p:tgtEl>
                                          <p:spTgt spid="3">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3" presetClass="path" presetSubtype="0" accel="50000" decel="50000" fill="hold" grpId="0" nodeType="clickEffect">
                                  <p:stCondLst>
                                    <p:cond delay="0"/>
                                  </p:stCondLst>
                                  <p:childTnLst>
                                    <p:animMotion origin="layout" path="M 0 0  L 0.125 0.28773  L -0.125 0.28773  L 0 0  Z" pathEditMode="relative" ptsTypes="">
                                      <p:cBhvr>
                                        <p:cTn id="10" dur="2000" fill="hold"/>
                                        <p:tgtEl>
                                          <p:spTgt spid="3">
                                            <p:txEl>
                                              <p:pRg st="1" end="1"/>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13" presetClass="path" presetSubtype="0" accel="50000" decel="50000" fill="hold" grpId="0" nodeType="clickEffect">
                                  <p:stCondLst>
                                    <p:cond delay="0"/>
                                  </p:stCondLst>
                                  <p:childTnLst>
                                    <p:animMotion origin="layout" path="M 0 0  L 0.125 0.28773  L -0.125 0.28773  L 0 0  Z" pathEditMode="relative" ptsTypes="">
                                      <p:cBhvr>
                                        <p:cTn id="14" dur="2000" fill="hold"/>
                                        <p:tgtEl>
                                          <p:spTgt spid="3">
                                            <p:txEl>
                                              <p:pRg st="2" end="2"/>
                                            </p:txEl>
                                          </p:spTgt>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13" presetClass="path" presetSubtype="0" accel="50000" decel="50000" fill="hold" grpId="0" nodeType="clickEffect">
                                  <p:stCondLst>
                                    <p:cond delay="0"/>
                                  </p:stCondLst>
                                  <p:childTnLst>
                                    <p:animMotion origin="layout" path="M 0 0  L 0.125 0.28773  L -0.125 0.28773  L 0 0  Z" pathEditMode="relative" ptsTypes="">
                                      <p:cBhvr>
                                        <p:cTn id="18" dur="2000" fill="hold"/>
                                        <p:tgtEl>
                                          <p:spTgt spid="3">
                                            <p:txEl>
                                              <p:pRg st="3" end="3"/>
                                            </p:txEl>
                                          </p:spTgt>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13" presetClass="path" presetSubtype="0" accel="50000" decel="50000" fill="hold" grpId="0" nodeType="clickEffect">
                                  <p:stCondLst>
                                    <p:cond delay="0"/>
                                  </p:stCondLst>
                                  <p:childTnLst>
                                    <p:animMotion origin="layout" path="M 0 0  L 0.125 0.28773  L -0.125 0.28773  L 0 0  Z" pathEditMode="relative" ptsTypes="">
                                      <p:cBhvr>
                                        <p:cTn id="22" dur="2000" fill="hold"/>
                                        <p:tgtEl>
                                          <p:spTgt spid="3">
                                            <p:txEl>
                                              <p:pRg st="4" end="4"/>
                                            </p:txEl>
                                          </p:spTgt>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13" presetClass="path" presetSubtype="0" accel="50000" decel="50000" fill="hold" grpId="0" nodeType="clickEffect">
                                  <p:stCondLst>
                                    <p:cond delay="0"/>
                                  </p:stCondLst>
                                  <p:childTnLst>
                                    <p:animMotion origin="layout" path="M 0 0  L 0.125 0.28773  L -0.125 0.28773  L 0 0  Z" pathEditMode="relative" ptsTypes="">
                                      <p:cBhvr>
                                        <p:cTn id="26" dur="2000" fill="hold"/>
                                        <p:tgtEl>
                                          <p:spTgt spid="3">
                                            <p:txEl>
                                              <p:pRg st="5" end="5"/>
                                            </p:txEl>
                                          </p:spTgt>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13" presetClass="path" presetSubtype="0" accel="50000" decel="50000" fill="hold" grpId="0" nodeType="clickEffect">
                                  <p:stCondLst>
                                    <p:cond delay="0"/>
                                  </p:stCondLst>
                                  <p:childTnLst>
                                    <p:animMotion origin="layout" path="M 0 0  L 0.125 0.28773  L -0.125 0.28773  L 0 0  Z" pathEditMode="relative" ptsTypes="">
                                      <p:cBhvr>
                                        <p:cTn id="30" dur="2000" fill="hold"/>
                                        <p:tgtEl>
                                          <p:spTgt spid="3">
                                            <p:txEl>
                                              <p:pRg st="6" end="6"/>
                                            </p:txEl>
                                          </p:spTgt>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13" presetClass="path" presetSubtype="0" accel="50000" decel="50000" fill="hold" grpId="0" nodeType="clickEffect">
                                  <p:stCondLst>
                                    <p:cond delay="0"/>
                                  </p:stCondLst>
                                  <p:childTnLst>
                                    <p:animMotion origin="layout" path="M 0 0  L 0.125 0.28773  L -0.125 0.28773  L 0 0  Z" pathEditMode="relative" ptsTypes="">
                                      <p:cBhvr>
                                        <p:cTn id="34" dur="2000" fill="hold"/>
                                        <p:tgtEl>
                                          <p:spTgt spid="3">
                                            <p:txEl>
                                              <p:pRg st="7" end="7"/>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52736"/>
          </a:xfrm>
        </p:spPr>
        <p:txBody>
          <a:bodyPr>
            <a:normAutofit/>
          </a:bodyPr>
          <a:lstStyle/>
          <a:p>
            <a:pPr algn="ctr"/>
            <a:r>
              <a:rPr lang="ru-RU" sz="6000" b="1" dirty="0" smtClean="0"/>
              <a:t>Арабский язык</a:t>
            </a:r>
            <a:endParaRPr lang="ru-RU" sz="6000" b="1" dirty="0"/>
          </a:p>
        </p:txBody>
      </p:sp>
      <p:sp>
        <p:nvSpPr>
          <p:cNvPr id="3" name="Содержимое 2"/>
          <p:cNvSpPr>
            <a:spLocks noGrp="1"/>
          </p:cNvSpPr>
          <p:nvPr>
            <p:ph idx="1"/>
          </p:nvPr>
        </p:nvSpPr>
        <p:spPr>
          <a:xfrm>
            <a:off x="0" y="908720"/>
            <a:ext cx="9144000" cy="5760640"/>
          </a:xfrm>
        </p:spPr>
        <p:txBody>
          <a:bodyPr>
            <a:noAutofit/>
          </a:bodyPr>
          <a:lstStyle/>
          <a:p>
            <a:r>
              <a:rPr lang="ru-RU" sz="1900" dirty="0" smtClean="0"/>
              <a:t>Арабский язык - является одним из древнейших, который стал родным для 240 миллионов человек. Также, арабский язык принадлежит исламу, приверженцами которого являются более 1,5 миллиарда человек по всему миру. На данный момент, он является одним из шести языков международного общения, установленных ООН.</a:t>
            </a:r>
          </a:p>
          <a:p>
            <a:r>
              <a:rPr lang="ru-RU" sz="1900" dirty="0" smtClean="0"/>
              <a:t>За тысячелетия своего существования, арабский язык многократно видоизменялся. Долгое время арабский язык представлял собой языковой конгломерат.</a:t>
            </a:r>
          </a:p>
          <a:p>
            <a:r>
              <a:rPr lang="ru-RU" sz="1900" dirty="0" smtClean="0"/>
              <a:t>Из многочисленных племенных диалектов и наречий. Наиболее глубокое влияние на формирование единого арабского языка оказали расширение ислама и разработка арабской письменности в VII веке н. э. Первыми памятниками арабской письменности явились записи, информирующие о передвижениях скота и кочевых караванов, а также надписи на надгробных плитах и эпитафии. До пришествия ислама, надписи делались на </a:t>
            </a:r>
            <a:r>
              <a:rPr lang="ru-RU" sz="1900" dirty="0" err="1" smtClean="0"/>
              <a:t>набатейском</a:t>
            </a:r>
            <a:r>
              <a:rPr lang="ru-RU" sz="1900" dirty="0" smtClean="0"/>
              <a:t> шрифте (который восходит корнями к арамейскому) и на вариации </a:t>
            </a:r>
            <a:r>
              <a:rPr lang="ru-RU" sz="1900" dirty="0" err="1" smtClean="0"/>
              <a:t>сабейского</a:t>
            </a:r>
            <a:r>
              <a:rPr lang="ru-RU" sz="1900" dirty="0" smtClean="0"/>
              <a:t> (он же, </a:t>
            </a:r>
            <a:r>
              <a:rPr lang="ru-RU" sz="1900" dirty="0" err="1" smtClean="0"/>
              <a:t>южноаравийский</a:t>
            </a:r>
            <a:r>
              <a:rPr lang="ru-RU" sz="1900" dirty="0" smtClean="0"/>
              <a:t>) </a:t>
            </a:r>
            <a:r>
              <a:rPr lang="ru-RU" sz="1900" dirty="0" err="1" smtClean="0"/>
              <a:t>шрифа</a:t>
            </a:r>
            <a:r>
              <a:rPr lang="ru-RU" sz="1900" dirty="0" smtClean="0"/>
              <a:t>. В нынешнем виде, арабское письмо сформировалось лишь в середине VII века на основе </a:t>
            </a:r>
            <a:r>
              <a:rPr lang="ru-RU" sz="1900" dirty="0" err="1" smtClean="0"/>
              <a:t>набатейского</a:t>
            </a:r>
            <a:r>
              <a:rPr lang="ru-RU" sz="1900" dirty="0" smtClean="0"/>
              <a:t> шрифта. Именно в ту пору записывался Коран, который стал первым рукописным памятником, написанным на общеарабском языке.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grpId="0" nodeType="clickEffect">
                                  <p:stCondLst>
                                    <p:cond delay="0"/>
                                  </p:stCondLst>
                                  <p:childTnLst>
                                    <p:animClr clrSpc="rgb" dir="cw">
                                      <p:cBhvr override="childStyle">
                                        <p:cTn id="6" dur="1900" fill="hold">
                                          <p:stCondLst>
                                            <p:cond delay="100"/>
                                          </p:stCondLst>
                                        </p:cTn>
                                        <p:tgtEl>
                                          <p:spTgt spid="3">
                                            <p:txEl>
                                              <p:pRg st="0" end="0"/>
                                            </p:txEl>
                                          </p:spTgt>
                                        </p:tgtEl>
                                        <p:attrNameLst>
                                          <p:attrName>style.color</p:attrName>
                                        </p:attrNameLst>
                                      </p:cBhvr>
                                      <p:to>
                                        <a:schemeClr val="accent2"/>
                                      </p:to>
                                    </p:animClr>
                                    <p:animClr clrSpc="rgb" dir="cw">
                                      <p:cBhvr>
                                        <p:cTn id="7" dur="1900" fill="hold">
                                          <p:stCondLst>
                                            <p:cond delay="100"/>
                                          </p:stCondLst>
                                        </p:cTn>
                                        <p:tgtEl>
                                          <p:spTgt spid="3">
                                            <p:txEl>
                                              <p:pRg st="0" end="0"/>
                                            </p:txEl>
                                          </p:spTgt>
                                        </p:tgtEl>
                                        <p:attrNameLst>
                                          <p:attrName>fillColor</p:attrName>
                                        </p:attrNameLst>
                                      </p:cBhvr>
                                      <p:to>
                                        <a:schemeClr val="accent2"/>
                                      </p:to>
                                    </p:animClr>
                                    <p:set>
                                      <p:cBhvr>
                                        <p:cTn id="8" dur="1900" fill="hold">
                                          <p:stCondLst>
                                            <p:cond delay="100"/>
                                          </p:stCondLst>
                                        </p:cTn>
                                        <p:tgtEl>
                                          <p:spTgt spid="3">
                                            <p:txEl>
                                              <p:pRg st="0" end="0"/>
                                            </p:txEl>
                                          </p:spTgt>
                                        </p:tgtEl>
                                        <p:attrNameLst>
                                          <p:attrName>fill.type</p:attrName>
                                        </p:attrNameLst>
                                      </p:cBhvr>
                                      <p:to>
                                        <p:strVal val="solid"/>
                                      </p:to>
                                    </p:set>
                                    <p:set>
                                      <p:cBhvr>
                                        <p:cTn id="9" dur="1900" fill="hold">
                                          <p:stCondLst>
                                            <p:cond delay="100"/>
                                          </p:stCondLst>
                                        </p:cTn>
                                        <p:tgtEl>
                                          <p:spTgt spid="3">
                                            <p:txEl>
                                              <p:pRg st="0" end="0"/>
                                            </p:txEl>
                                          </p:spTgt>
                                        </p:tgtEl>
                                        <p:attrNameLst>
                                          <p:attrName>fill.on</p:attrName>
                                        </p:attrNameLst>
                                      </p:cBhvr>
                                      <p:to>
                                        <p:strVal val="true"/>
                                      </p:to>
                                    </p:set>
                                    <p:animScale>
                                      <p:cBhvr>
                                        <p:cTn id="10" dur="200" fill="hold">
                                          <p:stCondLst>
                                            <p:cond delay="0"/>
                                          </p:stCondLst>
                                        </p:cTn>
                                        <p:tgtEl>
                                          <p:spTgt spid="3">
                                            <p:txEl>
                                              <p:pRg st="0" end="0"/>
                                            </p:txEl>
                                          </p:spTgt>
                                        </p:tgtEl>
                                      </p:cBhvr>
                                      <p:from x="100000" y="100000"/>
                                      <p:to x="100000" y="5000"/>
                                    </p:animScale>
                                    <p:animScale>
                                      <p:cBhvr>
                                        <p:cTn id="11" dur="200" fill="hold">
                                          <p:stCondLst>
                                            <p:cond delay="200"/>
                                          </p:stCondLst>
                                        </p:cTn>
                                        <p:tgtEl>
                                          <p:spTgt spid="3">
                                            <p:txEl>
                                              <p:pRg st="0" end="0"/>
                                            </p:txEl>
                                          </p:spTgt>
                                        </p:tgtEl>
                                      </p:cBhvr>
                                      <p:from x="100000" y="5000"/>
                                      <p:to x="120000" y="150000"/>
                                    </p:animScale>
                                    <p:animScale>
                                      <p:cBhvr>
                                        <p:cTn id="12" dur="600" fill="hold">
                                          <p:stCondLst>
                                            <p:cond delay="1400"/>
                                          </p:stCondLst>
                                        </p:cTn>
                                        <p:tgtEl>
                                          <p:spTgt spid="3">
                                            <p:txEl>
                                              <p:pRg st="0" end="0"/>
                                            </p:txEl>
                                          </p:spTgt>
                                        </p:tgtEl>
                                      </p:cBhvr>
                                      <p:to x="120000" y="150000"/>
                                    </p:animScale>
                                  </p:childTnLst>
                                </p:cTn>
                              </p:par>
                            </p:childTnLst>
                          </p:cTn>
                        </p:par>
                      </p:childTnLst>
                    </p:cTn>
                  </p:par>
                  <p:par>
                    <p:cTn id="13" fill="hold">
                      <p:stCondLst>
                        <p:cond delay="indefinite"/>
                      </p:stCondLst>
                      <p:childTnLst>
                        <p:par>
                          <p:cTn id="14" fill="hold">
                            <p:stCondLst>
                              <p:cond delay="0"/>
                            </p:stCondLst>
                            <p:childTnLst>
                              <p:par>
                                <p:cTn id="15" presetID="14" presetClass="emph" presetSubtype="0" fill="hold" grpId="0" nodeType="clickEffect">
                                  <p:stCondLst>
                                    <p:cond delay="0"/>
                                  </p:stCondLst>
                                  <p:childTnLst>
                                    <p:animClr clrSpc="rgb" dir="cw">
                                      <p:cBhvr override="childStyle">
                                        <p:cTn id="16" dur="1900" fill="hold">
                                          <p:stCondLst>
                                            <p:cond delay="100"/>
                                          </p:stCondLst>
                                        </p:cTn>
                                        <p:tgtEl>
                                          <p:spTgt spid="3">
                                            <p:txEl>
                                              <p:pRg st="1" end="1"/>
                                            </p:txEl>
                                          </p:spTgt>
                                        </p:tgtEl>
                                        <p:attrNameLst>
                                          <p:attrName>style.color</p:attrName>
                                        </p:attrNameLst>
                                      </p:cBhvr>
                                      <p:to>
                                        <a:schemeClr val="accent2"/>
                                      </p:to>
                                    </p:animClr>
                                    <p:animClr clrSpc="rgb" dir="cw">
                                      <p:cBhvr>
                                        <p:cTn id="17" dur="1900" fill="hold">
                                          <p:stCondLst>
                                            <p:cond delay="100"/>
                                          </p:stCondLst>
                                        </p:cTn>
                                        <p:tgtEl>
                                          <p:spTgt spid="3">
                                            <p:txEl>
                                              <p:pRg st="1" end="1"/>
                                            </p:txEl>
                                          </p:spTgt>
                                        </p:tgtEl>
                                        <p:attrNameLst>
                                          <p:attrName>fillColor</p:attrName>
                                        </p:attrNameLst>
                                      </p:cBhvr>
                                      <p:to>
                                        <a:schemeClr val="accent2"/>
                                      </p:to>
                                    </p:animClr>
                                    <p:set>
                                      <p:cBhvr>
                                        <p:cTn id="18" dur="1900" fill="hold">
                                          <p:stCondLst>
                                            <p:cond delay="100"/>
                                          </p:stCondLst>
                                        </p:cTn>
                                        <p:tgtEl>
                                          <p:spTgt spid="3">
                                            <p:txEl>
                                              <p:pRg st="1" end="1"/>
                                            </p:txEl>
                                          </p:spTgt>
                                        </p:tgtEl>
                                        <p:attrNameLst>
                                          <p:attrName>fill.type</p:attrName>
                                        </p:attrNameLst>
                                      </p:cBhvr>
                                      <p:to>
                                        <p:strVal val="solid"/>
                                      </p:to>
                                    </p:set>
                                    <p:set>
                                      <p:cBhvr>
                                        <p:cTn id="19" dur="1900" fill="hold">
                                          <p:stCondLst>
                                            <p:cond delay="100"/>
                                          </p:stCondLst>
                                        </p:cTn>
                                        <p:tgtEl>
                                          <p:spTgt spid="3">
                                            <p:txEl>
                                              <p:pRg st="1" end="1"/>
                                            </p:txEl>
                                          </p:spTgt>
                                        </p:tgtEl>
                                        <p:attrNameLst>
                                          <p:attrName>fill.on</p:attrName>
                                        </p:attrNameLst>
                                      </p:cBhvr>
                                      <p:to>
                                        <p:strVal val="true"/>
                                      </p:to>
                                    </p:set>
                                    <p:animScale>
                                      <p:cBhvr>
                                        <p:cTn id="20" dur="200" fill="hold">
                                          <p:stCondLst>
                                            <p:cond delay="0"/>
                                          </p:stCondLst>
                                        </p:cTn>
                                        <p:tgtEl>
                                          <p:spTgt spid="3">
                                            <p:txEl>
                                              <p:pRg st="1" end="1"/>
                                            </p:txEl>
                                          </p:spTgt>
                                        </p:tgtEl>
                                      </p:cBhvr>
                                      <p:from x="100000" y="100000"/>
                                      <p:to x="100000" y="5000"/>
                                    </p:animScale>
                                    <p:animScale>
                                      <p:cBhvr>
                                        <p:cTn id="21" dur="200" fill="hold">
                                          <p:stCondLst>
                                            <p:cond delay="200"/>
                                          </p:stCondLst>
                                        </p:cTn>
                                        <p:tgtEl>
                                          <p:spTgt spid="3">
                                            <p:txEl>
                                              <p:pRg st="1" end="1"/>
                                            </p:txEl>
                                          </p:spTgt>
                                        </p:tgtEl>
                                      </p:cBhvr>
                                      <p:from x="100000" y="5000"/>
                                      <p:to x="120000" y="150000"/>
                                    </p:animScale>
                                    <p:animScale>
                                      <p:cBhvr>
                                        <p:cTn id="22" dur="600" fill="hold">
                                          <p:stCondLst>
                                            <p:cond delay="1400"/>
                                          </p:stCondLst>
                                        </p:cTn>
                                        <p:tgtEl>
                                          <p:spTgt spid="3">
                                            <p:txEl>
                                              <p:pRg st="1" end="1"/>
                                            </p:txEl>
                                          </p:spTgt>
                                        </p:tgtEl>
                                      </p:cBhvr>
                                      <p:to x="120000" y="150000"/>
                                    </p:animScale>
                                  </p:childTnLst>
                                </p:cTn>
                              </p:par>
                            </p:childTnLst>
                          </p:cTn>
                        </p:par>
                      </p:childTnLst>
                    </p:cTn>
                  </p:par>
                  <p:par>
                    <p:cTn id="23" fill="hold">
                      <p:stCondLst>
                        <p:cond delay="indefinite"/>
                      </p:stCondLst>
                      <p:childTnLst>
                        <p:par>
                          <p:cTn id="24" fill="hold">
                            <p:stCondLst>
                              <p:cond delay="0"/>
                            </p:stCondLst>
                            <p:childTnLst>
                              <p:par>
                                <p:cTn id="25" presetID="14" presetClass="emph" presetSubtype="0" fill="hold" grpId="0" nodeType="clickEffect">
                                  <p:stCondLst>
                                    <p:cond delay="0"/>
                                  </p:stCondLst>
                                  <p:childTnLst>
                                    <p:animClr clrSpc="rgb" dir="cw">
                                      <p:cBhvr override="childStyle">
                                        <p:cTn id="26" dur="1900" fill="hold">
                                          <p:stCondLst>
                                            <p:cond delay="100"/>
                                          </p:stCondLst>
                                        </p:cTn>
                                        <p:tgtEl>
                                          <p:spTgt spid="3">
                                            <p:txEl>
                                              <p:pRg st="2" end="2"/>
                                            </p:txEl>
                                          </p:spTgt>
                                        </p:tgtEl>
                                        <p:attrNameLst>
                                          <p:attrName>style.color</p:attrName>
                                        </p:attrNameLst>
                                      </p:cBhvr>
                                      <p:to>
                                        <a:schemeClr val="accent2"/>
                                      </p:to>
                                    </p:animClr>
                                    <p:animClr clrSpc="rgb" dir="cw">
                                      <p:cBhvr>
                                        <p:cTn id="27" dur="1900" fill="hold">
                                          <p:stCondLst>
                                            <p:cond delay="100"/>
                                          </p:stCondLst>
                                        </p:cTn>
                                        <p:tgtEl>
                                          <p:spTgt spid="3">
                                            <p:txEl>
                                              <p:pRg st="2" end="2"/>
                                            </p:txEl>
                                          </p:spTgt>
                                        </p:tgtEl>
                                        <p:attrNameLst>
                                          <p:attrName>fillColor</p:attrName>
                                        </p:attrNameLst>
                                      </p:cBhvr>
                                      <p:to>
                                        <a:schemeClr val="accent2"/>
                                      </p:to>
                                    </p:animClr>
                                    <p:set>
                                      <p:cBhvr>
                                        <p:cTn id="28" dur="1900" fill="hold">
                                          <p:stCondLst>
                                            <p:cond delay="100"/>
                                          </p:stCondLst>
                                        </p:cTn>
                                        <p:tgtEl>
                                          <p:spTgt spid="3">
                                            <p:txEl>
                                              <p:pRg st="2" end="2"/>
                                            </p:txEl>
                                          </p:spTgt>
                                        </p:tgtEl>
                                        <p:attrNameLst>
                                          <p:attrName>fill.type</p:attrName>
                                        </p:attrNameLst>
                                      </p:cBhvr>
                                      <p:to>
                                        <p:strVal val="solid"/>
                                      </p:to>
                                    </p:set>
                                    <p:set>
                                      <p:cBhvr>
                                        <p:cTn id="29" dur="1900" fill="hold">
                                          <p:stCondLst>
                                            <p:cond delay="100"/>
                                          </p:stCondLst>
                                        </p:cTn>
                                        <p:tgtEl>
                                          <p:spTgt spid="3">
                                            <p:txEl>
                                              <p:pRg st="2" end="2"/>
                                            </p:txEl>
                                          </p:spTgt>
                                        </p:tgtEl>
                                        <p:attrNameLst>
                                          <p:attrName>fill.on</p:attrName>
                                        </p:attrNameLst>
                                      </p:cBhvr>
                                      <p:to>
                                        <p:strVal val="true"/>
                                      </p:to>
                                    </p:set>
                                    <p:animScale>
                                      <p:cBhvr>
                                        <p:cTn id="30" dur="200" fill="hold">
                                          <p:stCondLst>
                                            <p:cond delay="0"/>
                                          </p:stCondLst>
                                        </p:cTn>
                                        <p:tgtEl>
                                          <p:spTgt spid="3">
                                            <p:txEl>
                                              <p:pRg st="2" end="2"/>
                                            </p:txEl>
                                          </p:spTgt>
                                        </p:tgtEl>
                                      </p:cBhvr>
                                      <p:from x="100000" y="100000"/>
                                      <p:to x="100000" y="5000"/>
                                    </p:animScale>
                                    <p:animScale>
                                      <p:cBhvr>
                                        <p:cTn id="31" dur="200" fill="hold">
                                          <p:stCondLst>
                                            <p:cond delay="200"/>
                                          </p:stCondLst>
                                        </p:cTn>
                                        <p:tgtEl>
                                          <p:spTgt spid="3">
                                            <p:txEl>
                                              <p:pRg st="2" end="2"/>
                                            </p:txEl>
                                          </p:spTgt>
                                        </p:tgtEl>
                                      </p:cBhvr>
                                      <p:from x="100000" y="5000"/>
                                      <p:to x="120000" y="150000"/>
                                    </p:animScale>
                                    <p:animScale>
                                      <p:cBhvr>
                                        <p:cTn id="32" dur="600" fill="hold">
                                          <p:stCondLst>
                                            <p:cond delay="1400"/>
                                          </p:stCondLst>
                                        </p:cTn>
                                        <p:tgtEl>
                                          <p:spTgt spid="3">
                                            <p:txEl>
                                              <p:pRg st="2" end="2"/>
                                            </p:txEl>
                                          </p:spTgt>
                                        </p:tgtEl>
                                      </p:cBhvr>
                                      <p:to x="120000" y="150000"/>
                                    </p:animScale>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0" nodeType="clickEffect">
                                  <p:stCondLst>
                                    <p:cond delay="0"/>
                                  </p:stCondLst>
                                  <p:childTnLst>
                                    <p:anim calcmode="lin" valueType="num">
                                      <p:cBhvr additive="base">
                                        <p:cTn id="36" dur="500"/>
                                        <p:tgtEl>
                                          <p:spTgt spid="2"/>
                                        </p:tgtEl>
                                        <p:attrNameLst>
                                          <p:attrName>ppt_x</p:attrName>
                                        </p:attrNameLst>
                                      </p:cBhvr>
                                      <p:tavLst>
                                        <p:tav tm="0">
                                          <p:val>
                                            <p:strVal val="ppt_x"/>
                                          </p:val>
                                        </p:tav>
                                        <p:tav tm="100000">
                                          <p:val>
                                            <p:strVal val="ppt_x"/>
                                          </p:val>
                                        </p:tav>
                                      </p:tavLst>
                                    </p:anim>
                                    <p:anim calcmode="lin" valueType="num">
                                      <p:cBhvr additive="base">
                                        <p:cTn id="37" dur="500"/>
                                        <p:tgtEl>
                                          <p:spTgt spid="2"/>
                                        </p:tgtEl>
                                        <p:attrNameLst>
                                          <p:attrName>ppt_y</p:attrName>
                                        </p:attrNameLst>
                                      </p:cBhvr>
                                      <p:tavLst>
                                        <p:tav tm="0">
                                          <p:val>
                                            <p:strVal val="ppt_y"/>
                                          </p:val>
                                        </p:tav>
                                        <p:tav tm="100000">
                                          <p:val>
                                            <p:strVal val="1+ppt_h/2"/>
                                          </p:val>
                                        </p:tav>
                                      </p:tavLst>
                                    </p:anim>
                                    <p:set>
                                      <p:cBhvr>
                                        <p:cTn id="38"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24744"/>
          </a:xfrm>
        </p:spPr>
        <p:txBody>
          <a:bodyPr>
            <a:normAutofit/>
          </a:bodyPr>
          <a:lstStyle/>
          <a:p>
            <a:pPr algn="ctr"/>
            <a:r>
              <a:rPr lang="ru-RU" sz="6000" b="1" dirty="0" smtClean="0"/>
              <a:t>Немецкий язык</a:t>
            </a:r>
            <a:endParaRPr lang="ru-RU" sz="6000" b="1" dirty="0"/>
          </a:p>
        </p:txBody>
      </p:sp>
      <p:sp>
        <p:nvSpPr>
          <p:cNvPr id="3" name="Содержимое 2"/>
          <p:cNvSpPr>
            <a:spLocks noGrp="1"/>
          </p:cNvSpPr>
          <p:nvPr>
            <p:ph idx="1"/>
          </p:nvPr>
        </p:nvSpPr>
        <p:spPr>
          <a:xfrm>
            <a:off x="179512" y="1124744"/>
            <a:ext cx="8784976" cy="5400600"/>
          </a:xfrm>
        </p:spPr>
        <p:txBody>
          <a:bodyPr>
            <a:noAutofit/>
          </a:bodyPr>
          <a:lstStyle/>
          <a:p>
            <a:r>
              <a:rPr lang="ru-RU" sz="2100" dirty="0" smtClean="0"/>
              <a:t>На немецком языке разговаривают не только в Германии, но и в Австрии, Швейцарии, Лихтенштейне, Люксембурге, Бельгии и еще много где. Но </a:t>
            </a:r>
            <a:r>
              <a:rPr lang="ru-RU" sz="2100" dirty="0" err="1" smtClean="0"/>
              <a:t>каквозник</a:t>
            </a:r>
            <a:r>
              <a:rPr lang="ru-RU" sz="2100" dirty="0" smtClean="0"/>
              <a:t> этот «грубый» язык, где одно слово может состоять из 63 букв? Например, </a:t>
            </a:r>
            <a:r>
              <a:rPr lang="ru-RU" sz="2100" dirty="0" err="1" smtClean="0"/>
              <a:t>Rindfleischetikettierungsüberwachungsaufgabenübertragungsgesetz</a:t>
            </a:r>
            <a:r>
              <a:rPr lang="ru-RU" sz="2100" dirty="0" smtClean="0"/>
              <a:t> (Закон о передаче обязанностей контроля маркировки говядины). </a:t>
            </a:r>
          </a:p>
          <a:p>
            <a:r>
              <a:rPr lang="ru-RU" sz="2100" dirty="0" smtClean="0"/>
              <a:t>Название немецкого языка - </a:t>
            </a:r>
            <a:r>
              <a:rPr lang="ru-RU" sz="2100" dirty="0" err="1" smtClean="0"/>
              <a:t>Deutsch</a:t>
            </a:r>
            <a:r>
              <a:rPr lang="ru-RU" sz="2100" dirty="0" smtClean="0"/>
              <a:t> («</a:t>
            </a:r>
            <a:r>
              <a:rPr lang="ru-RU" sz="2100" dirty="0" err="1" smtClean="0"/>
              <a:t>teutsch</a:t>
            </a:r>
            <a:r>
              <a:rPr lang="ru-RU" sz="2100" dirty="0" smtClean="0"/>
              <a:t>») - образовано от латинского «</a:t>
            </a:r>
            <a:r>
              <a:rPr lang="ru-RU" sz="2100" dirty="0" err="1" smtClean="0"/>
              <a:t>thioda</a:t>
            </a:r>
            <a:r>
              <a:rPr lang="ru-RU" sz="2100" dirty="0" smtClean="0"/>
              <a:t>», что означало язык народа, разговаривающего на латыни. Стоит отметить, что развитие немецкого языка началось в 1200 году со средненемецкой поэзии, когда поэты старались избегать местных выражений, стремясь быть известными и в других регионах. При этом этот факт не оказал большого влияния на развитие языка, потому что большая часть населения оставалась неграмотной. Исходя из этого историки полагают, что настоящее изменение языка произошло лишь в период позднего Средневековья, а также в период раннего Нового времени.</a:t>
            </a:r>
            <a:endParaRPr lang="ru-RU" sz="2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24744"/>
          </a:xfrm>
        </p:spPr>
        <p:txBody>
          <a:bodyPr>
            <a:normAutofit/>
          </a:bodyPr>
          <a:lstStyle/>
          <a:p>
            <a:pPr algn="ctr"/>
            <a:r>
              <a:rPr lang="ru-RU" sz="6000" b="1" dirty="0" smtClean="0"/>
              <a:t>Французский язык</a:t>
            </a:r>
            <a:endParaRPr lang="ru-RU" sz="6000" b="1" dirty="0"/>
          </a:p>
        </p:txBody>
      </p:sp>
      <p:sp>
        <p:nvSpPr>
          <p:cNvPr id="3" name="Содержимое 2"/>
          <p:cNvSpPr>
            <a:spLocks noGrp="1"/>
          </p:cNvSpPr>
          <p:nvPr>
            <p:ph idx="1"/>
          </p:nvPr>
        </p:nvSpPr>
        <p:spPr>
          <a:xfrm>
            <a:off x="179512" y="1124744"/>
            <a:ext cx="8784976" cy="5472608"/>
          </a:xfrm>
        </p:spPr>
        <p:txBody>
          <a:bodyPr>
            <a:normAutofit fontScale="92500" lnSpcReduction="20000"/>
          </a:bodyPr>
          <a:lstStyle/>
          <a:p>
            <a:r>
              <a:rPr lang="ru-RU" sz="2000" dirty="0" err="1" smtClean="0"/>
              <a:t>Францу́зский</a:t>
            </a:r>
            <a:r>
              <a:rPr lang="ru-RU" sz="2000" dirty="0" smtClean="0"/>
              <a:t> </a:t>
            </a:r>
            <a:r>
              <a:rPr lang="ru-RU" sz="2000" dirty="0" err="1" smtClean="0"/>
              <a:t>язы́к</a:t>
            </a:r>
            <a:r>
              <a:rPr lang="ru-RU" sz="2000" dirty="0" smtClean="0"/>
              <a:t> (</a:t>
            </a:r>
            <a:r>
              <a:rPr lang="ru-RU" sz="2000" dirty="0" err="1" smtClean="0"/>
              <a:t>la</a:t>
            </a:r>
            <a:r>
              <a:rPr lang="ru-RU" sz="2000" dirty="0" smtClean="0"/>
              <a:t> </a:t>
            </a:r>
            <a:r>
              <a:rPr lang="ru-RU" sz="2000" dirty="0" err="1" smtClean="0"/>
              <a:t>langue</a:t>
            </a:r>
            <a:r>
              <a:rPr lang="ru-RU" sz="2000" dirty="0" smtClean="0"/>
              <a:t> </a:t>
            </a:r>
            <a:r>
              <a:rPr lang="ru-RU" sz="2000" dirty="0" err="1" smtClean="0"/>
              <a:t>française</a:t>
            </a:r>
            <a:r>
              <a:rPr lang="ru-RU" sz="2000" dirty="0" smtClean="0"/>
              <a:t>) - язык коренного населения Франции, а также франкоязычного населения Бельгии, Швейцарии и Канады. В этих странах он носит статус официального. Кроме того французским языком пользуется население нескольких государств Африки и Карибского бассейна, а также Французской Гвианы. Согласно данным Французской Академии, общее число людей, способных общаться на французском, приближается к 270 </a:t>
            </a:r>
            <a:r>
              <a:rPr lang="ru-RU" sz="2000" dirty="0" err="1" smtClean="0"/>
              <a:t>млн</a:t>
            </a:r>
            <a:r>
              <a:rPr lang="ru-RU" sz="2000" dirty="0" smtClean="0"/>
              <a:t> человек.</a:t>
            </a:r>
          </a:p>
          <a:p>
            <a:r>
              <a:rPr lang="ru-RU" sz="2000" dirty="0" smtClean="0"/>
              <a:t>Французский относится к индоевропейской семье языков (романская группа, </a:t>
            </a:r>
            <a:r>
              <a:rPr lang="ru-RU" sz="2000" dirty="0" err="1" smtClean="0"/>
              <a:t>галло</a:t>
            </a:r>
            <a:r>
              <a:rPr lang="ru-RU" sz="2000" dirty="0" smtClean="0"/>
              <a:t> - романская подгруппа) и, хотя произошёл из латыни, отличается от неё больше, чем любой другой романский язык.</a:t>
            </a:r>
          </a:p>
          <a:p>
            <a:r>
              <a:rPr lang="ru-RU" sz="2000" dirty="0" smtClean="0"/>
              <a:t>Французский является официальным языком международных организаций и одним из самых изучаемых в качестве иностранного. В России французский - на третьем месте в рейтинге изучаемых иностранных. Тому есть свои причины. Исторически сложилось, что французская и российская литература развивались параллельно и оказывали сильное влияние друг на друга. И, если на этапе становления классической русской литературы, взаимодействие имело характер заимствования наследия и достижений Франции, то впоследствии российская литература приобрела статус эталона для целой плеяды выдающихся мастеров французской словесности. С конца XIX века книги русских писателей находятся в центре внимания французской читающей публики, и активно </a:t>
            </a:r>
            <a:r>
              <a:rPr lang="ru-RU" sz="2000" dirty="0" err="1" smtClean="0"/>
              <a:t>активно</a:t>
            </a:r>
            <a:r>
              <a:rPr lang="ru-RU" sz="2000" dirty="0" smtClean="0"/>
              <a:t> переводятся всё новые и новые произведения.</a:t>
            </a:r>
            <a:endParaRPr lang="ru-RU"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24744"/>
          </a:xfrm>
        </p:spPr>
        <p:txBody>
          <a:bodyPr>
            <a:normAutofit/>
          </a:bodyPr>
          <a:lstStyle/>
          <a:p>
            <a:pPr algn="ctr"/>
            <a:r>
              <a:rPr lang="ru-RU" sz="6000" b="1" dirty="0" smtClean="0"/>
              <a:t>Спасибо за внимание!</a:t>
            </a:r>
            <a:endParaRPr lang="ru-RU" sz="6000" b="1" dirty="0"/>
          </a:p>
        </p:txBody>
      </p:sp>
      <p:pic>
        <p:nvPicPr>
          <p:cNvPr id="4" name="Содержимое 3" descr="DYpNYBZX0AA3FgY.jpg"/>
          <p:cNvPicPr>
            <a:picLocks noGrp="1" noChangeAspect="1"/>
          </p:cNvPicPr>
          <p:nvPr>
            <p:ph idx="1"/>
          </p:nvPr>
        </p:nvPicPr>
        <p:blipFill>
          <a:blip r:embed="rId2" cstate="print"/>
          <a:stretch>
            <a:fillRect/>
          </a:stretch>
        </p:blipFill>
        <p:spPr>
          <a:xfrm>
            <a:off x="179512" y="1340769"/>
            <a:ext cx="8784976" cy="5256583"/>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TotalTime>
  <Words>969</Words>
  <Application>Microsoft Office PowerPoint</Application>
  <PresentationFormat>Экран (4:3)</PresentationFormat>
  <Paragraphs>32</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Поток</vt:lpstr>
      <vt:lpstr>Наиболее распространённые языки мира</vt:lpstr>
      <vt:lpstr>Китайский язык</vt:lpstr>
      <vt:lpstr>Японский язык</vt:lpstr>
      <vt:lpstr>Английский язык</vt:lpstr>
      <vt:lpstr>Язык Хинди</vt:lpstr>
      <vt:lpstr>Арабский язык</vt:lpstr>
      <vt:lpstr>Немецкий язык</vt:lpstr>
      <vt:lpstr>Французский язык</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Китайский язык</dc:title>
  <dc:creator>Евгений</dc:creator>
  <cp:lastModifiedBy>User</cp:lastModifiedBy>
  <cp:revision>16</cp:revision>
  <dcterms:created xsi:type="dcterms:W3CDTF">2021-10-01T06:04:33Z</dcterms:created>
  <dcterms:modified xsi:type="dcterms:W3CDTF">2021-11-02T09:32:52Z</dcterms:modified>
</cp:coreProperties>
</file>