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1" r:id="rId3"/>
    <p:sldId id="260" r:id="rId4"/>
    <p:sldId id="265" r:id="rId5"/>
    <p:sldId id="268" r:id="rId6"/>
    <p:sldId id="267" r:id="rId7"/>
    <p:sldId id="266" r:id="rId8"/>
    <p:sldId id="272" r:id="rId9"/>
    <p:sldId id="271" r:id="rId10"/>
    <p:sldId id="274" r:id="rId11"/>
    <p:sldId id="275" r:id="rId12"/>
    <p:sldId id="27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02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82A624-D979-47F9-9C78-A98EC20B0923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A7A862-E3F4-4AC9-9044-11A95AAFE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402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68560" y="764704"/>
            <a:ext cx="961256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Назарово</a:t>
            </a:r>
            <a:r>
              <a:rPr lang="en-US" sz="8000" b="1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 –</a:t>
            </a:r>
          </a:p>
          <a:p>
            <a:pPr algn="ctr"/>
            <a:endParaRPr lang="ru-RU" sz="96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4000496" y="4877710"/>
            <a:ext cx="4572032" cy="1071570"/>
          </a:xfrm>
        </p:spPr>
        <p:txBody>
          <a:bodyPr>
            <a:noAutofit/>
          </a:bodyPr>
          <a:lstStyle/>
          <a:p>
            <a:pPr algn="r"/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Выполнила: </a:t>
            </a:r>
            <a:r>
              <a:rPr lang="ru-RU" sz="2200" b="1" i="1" dirty="0" err="1" smtClean="0">
                <a:solidFill>
                  <a:srgbClr val="FF0000"/>
                </a:solidFill>
                <a:latin typeface="Constantia" pitchFamily="18" charset="0"/>
              </a:rPr>
              <a:t>Корытко</a:t>
            </a:r>
            <a:r>
              <a:rPr lang="ru-RU" sz="2200" b="1" i="1" dirty="0" smtClean="0">
                <a:solidFill>
                  <a:srgbClr val="FF0000"/>
                </a:solidFill>
                <a:latin typeface="Constantia" pitchFamily="18" charset="0"/>
              </a:rPr>
              <a:t> О.В.</a:t>
            </a: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1988840"/>
            <a:ext cx="7000923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любимый город</a:t>
            </a:r>
            <a:r>
              <a:rPr lang="ru-RU" sz="9600" b="1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404664"/>
            <a:ext cx="7488832" cy="143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МУНИЦИПАЛЬНОЕ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АВТОНОМНОЕ ДОШКОЛЬНОЕ ОБРАЗОВАТЕЛЬНОЕ УЧРЕЖДЕНИЕ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«ДЕТСКИЙ САД № 6»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Г. НАЗАРОВО КРАСНОЯРСКОГО КРАЯ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71414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Ресурсы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14414" y="642918"/>
            <a:ext cx="7786742" cy="5572164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pPr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Методическая литература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 Художественная литература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 Фотографии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 Карта города Назарово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 Рукописная книга «Назарово – точка на карте огромной страны» (выполнена родителями)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 Дидактическая игра «Достопримечательности города»</a:t>
            </a:r>
          </a:p>
          <a:p>
            <a:pPr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646959188"/>
      </p:ext>
    </p:extLst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Предполагаемый результат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85852" y="642918"/>
            <a:ext cx="7715304" cy="5643602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pPr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 Дети будут знать историю образования города, его символику (80%)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 Будут сформированы знания об улицах города, его достопримечательностях (90%)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 Будут  принимать активное участие в жизни города (спортивной, культурной и пр.) – 80%</a:t>
            </a:r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400" decel="100000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400" decel="10000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400" decel="10000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400" decel="10000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400" decel="100000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400" decel="10000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400" decel="10000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400" decel="10000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Продукт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85852" y="571480"/>
            <a:ext cx="7643866" cy="3793624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pPr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 Макет города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 Рисунки детей «Моя улица», «Мой дом»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 Детские проекты «Улица моего города», «Мой город Назарово» </a:t>
            </a:r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400" decel="100000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400" decel="10000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400" decel="10000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400" decel="10000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400" decel="100000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400" decel="10000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400" decel="10000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400" decel="10000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3688" y="404664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Заголовок слайда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57290" y="428604"/>
            <a:ext cx="7643866" cy="5857916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/>
              <a:t>Текст слайда</a:t>
            </a:r>
          </a:p>
        </p:txBody>
      </p:sp>
      <p:pic>
        <p:nvPicPr>
          <p:cNvPr id="6" name="Рисунок 5" descr="http://cs313826.vk.me/v313826961/2e3b/vBnQzvi2-F4.jpg"/>
          <p:cNvPicPr/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1357290" y="428604"/>
            <a:ext cx="7643866" cy="5929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3688" y="1"/>
            <a:ext cx="70231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Актуальность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14414" y="642918"/>
            <a:ext cx="7715336" cy="5500726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b="1" i="1" dirty="0"/>
          </a:p>
          <a:p>
            <a:pPr algn="just"/>
            <a:r>
              <a:rPr lang="ru-RU" sz="2400" b="1" i="1">
                <a:solidFill>
                  <a:srgbClr val="FF0000"/>
                </a:solidFill>
                <a:latin typeface="Constantia" pitchFamily="18" charset="0"/>
              </a:rPr>
              <a:t>«Знать – значит любить» говорится в русской поговорке. Поэтому мы начали знакомить детей с малой Родиной – городом Назарово. Эти знания, а значит и чувство гордости за свой город помогут детям правильно распоряжаться, владеть, сохранять и приумножать наследие, полученное от предшествующих поколений. Большое значение для познавательного, социально-личностного и нравственного развития детей дошкольного возраста имеет знакомство с родным городом, его достопримечательностями, улицей на которой проживает ребенок, с известными людьми, которые строили наш город .</a:t>
            </a:r>
            <a:endParaRPr lang="ru-RU" sz="2400" b="1" i="1" dirty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2400" b="1" i="1" dirty="0"/>
          </a:p>
          <a:p>
            <a:endParaRPr lang="ru-RU" sz="2400" b="1" i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Проблема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14414" y="714356"/>
            <a:ext cx="7572428" cy="5572164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	</a:t>
            </a:r>
          </a:p>
          <a:p>
            <a:pPr algn="just"/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 algn="just"/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 algn="just"/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 algn="just"/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	</a:t>
            </a:r>
          </a:p>
          <a:p>
            <a:pPr algn="just">
              <a:lnSpc>
                <a:spcPct val="150000"/>
              </a:lnSpc>
            </a:pP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	</a:t>
            </a:r>
          </a:p>
          <a:p>
            <a:pPr algn="just">
              <a:lnSpc>
                <a:spcPct val="150000"/>
              </a:lnSpc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	</a:t>
            </a:r>
            <a:r>
              <a:rPr lang="ru-RU" sz="2300" b="1" i="1" dirty="0">
                <a:solidFill>
                  <a:srgbClr val="FF0000"/>
                </a:solidFill>
                <a:latin typeface="Constantia" pitchFamily="18" charset="0"/>
              </a:rPr>
              <a:t>Взрослые, даже коренные жители имеют недостаточно знаний  о своем городе, не уделяют внимания данной проблеме, считая ее не важной. Дети не владеют информацией о родном городе, а не имея достаточного количества знаний, трудно сформировать уважительное отношение к малой Родине. Считаем эту проблему актуальной  не только для детского сада, но и для общества в целом.</a:t>
            </a:r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400" decel="100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400" decel="100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400" decel="100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400" decel="100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400" decel="100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400" decel="100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400" decel="100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400" decel="100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400" decel="100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400" decel="100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400" decel="100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400" decel="100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Идея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85852" y="642918"/>
            <a:ext cx="7715304" cy="4010218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000" dirty="0"/>
          </a:p>
          <a:p>
            <a:endParaRPr lang="ru-RU" sz="2000" dirty="0"/>
          </a:p>
          <a:p>
            <a:endParaRPr lang="ru-RU" sz="2000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pPr>
              <a:lnSpc>
                <a:spcPct val="150000"/>
              </a:lnSpc>
            </a:pP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	</a:t>
            </a:r>
          </a:p>
          <a:p>
            <a:pPr>
              <a:lnSpc>
                <a:spcPct val="150000"/>
              </a:lnSpc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	</a:t>
            </a:r>
          </a:p>
          <a:p>
            <a:pPr>
              <a:lnSpc>
                <a:spcPct val="150000"/>
              </a:lnSpc>
            </a:pP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	</a:t>
            </a:r>
            <a:r>
              <a:rPr lang="ru-RU" sz="2300" b="1" i="1" dirty="0">
                <a:solidFill>
                  <a:srgbClr val="FF0000"/>
                </a:solidFill>
                <a:latin typeface="Constantia" pitchFamily="18" charset="0"/>
              </a:rPr>
              <a:t>Изучив методическую литературу и учитывая возрастные особенности детей мы пришли к выводу, что наиболее эффективным средством для расширения знаний о родном городе, его истории и культуре является создание мини-музея в группе.</a:t>
            </a:r>
          </a:p>
          <a:p>
            <a:endParaRPr lang="ru-RU" sz="2000" dirty="0"/>
          </a:p>
          <a:p>
            <a:endParaRPr lang="ru-RU" sz="2000" dirty="0"/>
          </a:p>
          <a:p>
            <a:endParaRPr lang="ru-RU" sz="2000" dirty="0"/>
          </a:p>
          <a:p>
            <a:endParaRPr lang="ru-RU" sz="2000" dirty="0"/>
          </a:p>
          <a:p>
            <a:endParaRPr lang="ru-RU" sz="2000" dirty="0"/>
          </a:p>
          <a:p>
            <a:endParaRPr lang="ru-RU" sz="2000" dirty="0"/>
          </a:p>
          <a:p>
            <a:endParaRPr lang="ru-RU" sz="2000" dirty="0"/>
          </a:p>
          <a:p>
            <a:endParaRPr lang="ru-RU" sz="2000" dirty="0"/>
          </a:p>
          <a:p>
            <a:endParaRPr lang="ru-RU" sz="2000" dirty="0"/>
          </a:p>
          <a:p>
            <a:endParaRPr lang="ru-RU" sz="2000" dirty="0"/>
          </a:p>
          <a:p>
            <a:endParaRPr lang="ru-RU" sz="2000" dirty="0"/>
          </a:p>
          <a:p>
            <a:r>
              <a:rPr lang="ru-RU" sz="3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400" decel="100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400" decel="100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400" decel="100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400" decel="100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400" decel="100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400" decel="100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400" decel="100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400" decel="100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Тип проекта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85852" y="642918"/>
            <a:ext cx="7715304" cy="2426042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200000"/>
              </a:lnSpc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 </a:t>
            </a:r>
            <a:r>
              <a:rPr lang="ru-RU" sz="2300" b="1" i="1" dirty="0">
                <a:solidFill>
                  <a:srgbClr val="FF0000"/>
                </a:solidFill>
                <a:latin typeface="Constantia" pitchFamily="18" charset="0"/>
              </a:rPr>
              <a:t>Долгосрочный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ru-RU" sz="2300" b="1" i="1" dirty="0">
                <a:solidFill>
                  <a:srgbClr val="FF0000"/>
                </a:solidFill>
                <a:latin typeface="Constantia" pitchFamily="18" charset="0"/>
              </a:rPr>
              <a:t> Исследовательский</a:t>
            </a:r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3600" dirty="0"/>
          </a:p>
          <a:p>
            <a:endParaRPr lang="ru-RU" sz="3600" dirty="0"/>
          </a:p>
          <a:p>
            <a:endParaRPr lang="ru-RU" sz="3600" dirty="0"/>
          </a:p>
          <a:p>
            <a:endParaRPr lang="ru-RU" sz="3600" dirty="0"/>
          </a:p>
          <a:p>
            <a:endParaRPr lang="ru-RU" sz="3600" dirty="0"/>
          </a:p>
          <a:p>
            <a:endParaRPr lang="ru-RU" sz="3600" dirty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 decel="100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0" decel="100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decel="100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0" decel="100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4000" decel="100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4000" decel="100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0" decel="100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0" decel="100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Цель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57290" y="571480"/>
            <a:ext cx="7643866" cy="2281456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b="1" i="1" dirty="0"/>
          </a:p>
          <a:p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lnSpc>
                <a:spcPct val="200000"/>
              </a:lnSpc>
            </a:pP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	</a:t>
            </a:r>
          </a:p>
          <a:p>
            <a:pPr algn="just">
              <a:lnSpc>
                <a:spcPct val="200000"/>
              </a:lnSpc>
            </a:pP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	</a:t>
            </a:r>
          </a:p>
          <a:p>
            <a:pPr algn="just">
              <a:lnSpc>
                <a:spcPct val="200000"/>
              </a:lnSpc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 algn="just">
              <a:lnSpc>
                <a:spcPct val="200000"/>
              </a:lnSpc>
            </a:pP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	</a:t>
            </a:r>
            <a:r>
              <a:rPr lang="ru-RU" sz="2300" b="1" i="1" dirty="0">
                <a:solidFill>
                  <a:srgbClr val="FF0000"/>
                </a:solidFill>
                <a:latin typeface="Constantia" pitchFamily="18" charset="0"/>
              </a:rPr>
              <a:t>Формирование устойчивого интереса к истории родного города, его культуре</a:t>
            </a:r>
            <a:r>
              <a:rPr lang="ru-RU" sz="2000" b="1" i="1" dirty="0">
                <a:solidFill>
                  <a:srgbClr val="FF0000"/>
                </a:solidFill>
              </a:rPr>
              <a:t> </a:t>
            </a:r>
            <a:endParaRPr lang="ru-RU" sz="2400" b="1" i="1" dirty="0">
              <a:solidFill>
                <a:srgbClr val="FF0000"/>
              </a:solidFill>
            </a:endParaRPr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400" decel="100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400" decel="100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400" decel="100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400" decel="100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400" decel="100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400" decel="100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400" decel="100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400" decel="100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Задачи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85852" y="571480"/>
            <a:ext cx="7715304" cy="5786478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endParaRPr lang="ru-RU" sz="23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endParaRPr lang="ru-RU" sz="23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endParaRPr lang="ru-RU" sz="2300" b="1" i="1" dirty="0">
              <a:solidFill>
                <a:srgbClr val="FF0000"/>
              </a:solidFill>
              <a:latin typeface="Constantia" pitchFamily="18" charset="0"/>
            </a:endParaRP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ru-RU" sz="2300" b="1" i="1" dirty="0">
                <a:solidFill>
                  <a:srgbClr val="FF0000"/>
                </a:solidFill>
                <a:latin typeface="Constantia" pitchFamily="18" charset="0"/>
              </a:rPr>
              <a:t> Развивать познавательный интерес к истории образования города, его основателю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ru-RU" sz="2300" b="1" i="1" dirty="0">
                <a:solidFill>
                  <a:srgbClr val="FF0000"/>
                </a:solidFill>
                <a:latin typeface="Constantia" pitchFamily="18" charset="0"/>
              </a:rPr>
              <a:t> Формировать знания детей об улицах города, его достопримечательностях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ru-RU" sz="2300" b="1" i="1" dirty="0">
                <a:solidFill>
                  <a:srgbClr val="FF0000"/>
                </a:solidFill>
                <a:latin typeface="Constantia" pitchFamily="18" charset="0"/>
              </a:rPr>
              <a:t> Воспитывать любовь к родному городу, видеть его красоту, гордиться им</a:t>
            </a:r>
          </a:p>
          <a:p>
            <a:pPr>
              <a:buFont typeface="Arial" pitchFamily="34" charset="0"/>
              <a:buChar char="•"/>
            </a:pPr>
            <a:endParaRPr lang="ru-RU" sz="2300" b="1" i="1" dirty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6469591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400" decel="100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400" decel="100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400" decel="100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400" decel="100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400" decel="100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400" decel="100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400" decel="100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400" decel="100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0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Calibri" pitchFamily="34" charset="0"/>
              </a:rPr>
              <a:t>Этапы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14414" y="642918"/>
            <a:ext cx="7715304" cy="5715040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r>
              <a:rPr lang="en-US" sz="2200" b="1" i="1" dirty="0">
                <a:solidFill>
                  <a:srgbClr val="FF0000"/>
                </a:solidFill>
                <a:latin typeface="Constantia" pitchFamily="18" charset="0"/>
              </a:rPr>
              <a:t>I </a:t>
            </a:r>
            <a:r>
              <a:rPr lang="ru-RU" sz="2200" b="1" i="1" u="sng" dirty="0">
                <a:solidFill>
                  <a:srgbClr val="FF0000"/>
                </a:solidFill>
                <a:latin typeface="Constantia" pitchFamily="18" charset="0"/>
              </a:rPr>
              <a:t>Подготовительный</a:t>
            </a: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 (октябрь)</a:t>
            </a:r>
          </a:p>
          <a:p>
            <a:pPr>
              <a:buFont typeface="Arial" pitchFamily="34" charset="0"/>
              <a:buChar char="•"/>
            </a:pP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 Изучение и подбор литературы</a:t>
            </a:r>
          </a:p>
          <a:p>
            <a:pPr>
              <a:buFont typeface="Arial" pitchFamily="34" charset="0"/>
              <a:buChar char="•"/>
            </a:pP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 Просмотр </a:t>
            </a:r>
            <a:r>
              <a:rPr lang="ru-RU" sz="2200" b="1" i="1" dirty="0" err="1">
                <a:solidFill>
                  <a:srgbClr val="FF0000"/>
                </a:solidFill>
                <a:latin typeface="Constantia" pitchFamily="18" charset="0"/>
              </a:rPr>
              <a:t>интернет-ресурсов</a:t>
            </a: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 по теме</a:t>
            </a:r>
          </a:p>
          <a:p>
            <a:pPr>
              <a:buFont typeface="Arial" pitchFamily="34" charset="0"/>
              <a:buChar char="•"/>
            </a:pP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r>
              <a:rPr lang="en-US" sz="2200" b="1" i="1" dirty="0">
                <a:solidFill>
                  <a:srgbClr val="FF0000"/>
                </a:solidFill>
                <a:latin typeface="Constantia" pitchFamily="18" charset="0"/>
              </a:rPr>
              <a:t>II </a:t>
            </a:r>
            <a:r>
              <a:rPr lang="ru-RU" sz="2200" b="1" i="1" u="sng" dirty="0">
                <a:solidFill>
                  <a:srgbClr val="FF0000"/>
                </a:solidFill>
                <a:latin typeface="Constantia" pitchFamily="18" charset="0"/>
              </a:rPr>
              <a:t>Основной</a:t>
            </a: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 (ноябрь, декабрь)</a:t>
            </a:r>
          </a:p>
          <a:p>
            <a:pPr>
              <a:buFont typeface="Arial" pitchFamily="34" charset="0"/>
              <a:buChar char="•"/>
            </a:pP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 Пополнение ППРС в группе</a:t>
            </a:r>
          </a:p>
          <a:p>
            <a:pPr>
              <a:buFont typeface="Arial" pitchFamily="34" charset="0"/>
              <a:buChar char="•"/>
            </a:pP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 Деятельность в соответствии с тематическим планом</a:t>
            </a:r>
          </a:p>
          <a:p>
            <a:pPr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r>
              <a:rPr lang="en-US" sz="2200" b="1" i="1" dirty="0">
                <a:solidFill>
                  <a:srgbClr val="FF0000"/>
                </a:solidFill>
                <a:latin typeface="Constantia" pitchFamily="18" charset="0"/>
              </a:rPr>
              <a:t>III </a:t>
            </a:r>
            <a:r>
              <a:rPr lang="ru-RU" sz="2200" b="1" i="1" u="sng" dirty="0">
                <a:solidFill>
                  <a:srgbClr val="FF0000"/>
                </a:solidFill>
                <a:latin typeface="Constantia" pitchFamily="18" charset="0"/>
              </a:rPr>
              <a:t>Заключительный</a:t>
            </a: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 (январь)</a:t>
            </a:r>
          </a:p>
          <a:p>
            <a:pPr>
              <a:buFont typeface="Arial" pitchFamily="34" charset="0"/>
              <a:buChar char="•"/>
            </a:pP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 Анализ (мониторинг результативности)</a:t>
            </a:r>
          </a:p>
          <a:p>
            <a:pPr>
              <a:buFont typeface="Arial" pitchFamily="34" charset="0"/>
              <a:buChar char="•"/>
            </a:pPr>
            <a:r>
              <a:rPr lang="ru-RU" sz="2200" b="1" i="1" dirty="0">
                <a:solidFill>
                  <a:srgbClr val="FF0000"/>
                </a:solidFill>
                <a:latin typeface="Constantia" pitchFamily="18" charset="0"/>
              </a:rPr>
              <a:t>Презентация детских проектов</a:t>
            </a:r>
          </a:p>
          <a:p>
            <a:pPr>
              <a:buFont typeface="Arial" pitchFamily="34" charset="0"/>
              <a:buChar char="•"/>
            </a:pPr>
            <a:endParaRPr lang="ru-RU" sz="2200" b="1" i="1" dirty="0">
              <a:solidFill>
                <a:srgbClr val="FF0000"/>
              </a:solidFill>
              <a:latin typeface="Constantia" pitchFamily="18" charset="0"/>
            </a:endParaRPr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  <a:p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646959188"/>
      </p:ext>
    </p:extLst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1284</TotalTime>
  <Words>306</Words>
  <Application>Microsoft Office PowerPoint</Application>
  <PresentationFormat>Экран (4:3)</PresentationFormat>
  <Paragraphs>324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Constantia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User</cp:lastModifiedBy>
  <cp:revision>178</cp:revision>
  <dcterms:created xsi:type="dcterms:W3CDTF">2012-08-03T12:49:07Z</dcterms:created>
  <dcterms:modified xsi:type="dcterms:W3CDTF">2021-11-02T10:15:10Z</dcterms:modified>
</cp:coreProperties>
</file>