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7" r:id="rId10"/>
    <p:sldId id="266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 autoAdjust="0"/>
    <p:restoredTop sz="94660"/>
  </p:normalViewPr>
  <p:slideViewPr>
    <p:cSldViewPr>
      <p:cViewPr varScale="1">
        <p:scale>
          <a:sx n="69" d="100"/>
          <a:sy n="69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40C65-C5E3-4B95-99DE-BA9497F8D144}" type="datetimeFigureOut">
              <a:rPr lang="ru-RU" smtClean="0"/>
              <a:pPr/>
              <a:t>02.11.2021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BA157-4653-4020-81D9-F949C5C2C6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7057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4659-7BB3-4900-81F1-F3F2CA316E18}" type="datetimeFigureOut">
              <a:rPr lang="ru-RU" smtClean="0"/>
              <a:pPr/>
              <a:t>02.11.2021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A77F2-DD41-4A88-A76A-695DADBEFA3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4659-7BB3-4900-81F1-F3F2CA316E18}" type="datetimeFigureOut">
              <a:rPr lang="ru-RU" smtClean="0"/>
              <a:pPr/>
              <a:t>02.11.2021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A77F2-DD41-4A88-A76A-695DADBEF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4659-7BB3-4900-81F1-F3F2CA316E18}" type="datetimeFigureOut">
              <a:rPr lang="ru-RU" smtClean="0"/>
              <a:pPr/>
              <a:t>02.11.2021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A77F2-DD41-4A88-A76A-695DADBEF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4659-7BB3-4900-81F1-F3F2CA316E18}" type="datetimeFigureOut">
              <a:rPr lang="ru-RU" smtClean="0"/>
              <a:pPr/>
              <a:t>02.11.2021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A77F2-DD41-4A88-A76A-695DADBEF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4659-7BB3-4900-81F1-F3F2CA316E18}" type="datetimeFigureOut">
              <a:rPr lang="ru-RU" smtClean="0"/>
              <a:pPr/>
              <a:t>02.11.2021</a:t>
            </a:fld>
            <a:endParaRPr lang="ru-RU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A77F2-DD41-4A88-A76A-695DADBEF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4659-7BB3-4900-81F1-F3F2CA316E18}" type="datetimeFigureOut">
              <a:rPr lang="ru-RU" smtClean="0"/>
              <a:pPr/>
              <a:t>02.11.2021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A77F2-DD41-4A88-A76A-695DADBEF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4659-7BB3-4900-81F1-F3F2CA316E18}" type="datetimeFigureOut">
              <a:rPr lang="ru-RU" smtClean="0"/>
              <a:pPr/>
              <a:t>02.11.2021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A77F2-DD41-4A88-A76A-695DADBEF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4659-7BB3-4900-81F1-F3F2CA316E18}" type="datetimeFigureOut">
              <a:rPr lang="ru-RU" smtClean="0"/>
              <a:pPr/>
              <a:t>02.11.2021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A77F2-DD41-4A88-A76A-695DADBEF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4659-7BB3-4900-81F1-F3F2CA316E18}" type="datetimeFigureOut">
              <a:rPr lang="ru-RU" smtClean="0"/>
              <a:pPr/>
              <a:t>02.11.2021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A77F2-DD41-4A88-A76A-695DADBEF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4659-7BB3-4900-81F1-F3F2CA316E18}" type="datetimeFigureOut">
              <a:rPr lang="ru-RU" smtClean="0"/>
              <a:pPr/>
              <a:t>02.11.2021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A77F2-DD41-4A88-A76A-695DADBEFA3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4659-7BB3-4900-81F1-F3F2CA316E18}" type="datetimeFigureOut">
              <a:rPr lang="ru-RU" smtClean="0"/>
              <a:pPr/>
              <a:t>02.11.2021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A77F2-DD41-4A88-A76A-695DADBEFA3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6124659-7BB3-4900-81F1-F3F2CA316E18}" type="datetimeFigureOut">
              <a:rPr lang="ru-RU" smtClean="0"/>
              <a:pPr/>
              <a:t>02.11.2021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FA77F2-DD41-4A88-A76A-695DADBEFA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Comic Sans MS" panose="030F0702030302020204" pitchFamily="66" charset="0"/>
              </a:rPr>
              <a:t>Сера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Свойства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Соединения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Серная Кислота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1821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Comic Sans MS" panose="030F0702030302020204" pitchFamily="66" charset="0"/>
              </a:rPr>
              <a:t>Применение </a:t>
            </a:r>
            <a:endParaRPr lang="ru-RU" sz="48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Серную кислоту применяют:</a:t>
            </a:r>
          </a:p>
          <a:p>
            <a:r>
              <a:rPr lang="ru-RU" dirty="0">
                <a:latin typeface="Comic Sans MS" panose="030F0702030302020204" pitchFamily="66" charset="0"/>
              </a:rPr>
              <a:t>в производстве минеральных удобрений;</a:t>
            </a:r>
          </a:p>
          <a:p>
            <a:r>
              <a:rPr lang="ru-RU" dirty="0">
                <a:latin typeface="Comic Sans MS" panose="030F0702030302020204" pitchFamily="66" charset="0"/>
              </a:rPr>
              <a:t>как электролит в свинцовых аккумуляторах;</a:t>
            </a:r>
          </a:p>
          <a:p>
            <a:r>
              <a:rPr lang="ru-RU" dirty="0">
                <a:latin typeface="Comic Sans MS" panose="030F0702030302020204" pitchFamily="66" charset="0"/>
              </a:rPr>
              <a:t>для получения различных минеральных кислот и солей;</a:t>
            </a:r>
          </a:p>
          <a:p>
            <a:r>
              <a:rPr lang="ru-RU" dirty="0">
                <a:latin typeface="Comic Sans MS" panose="030F0702030302020204" pitchFamily="66" charset="0"/>
              </a:rPr>
              <a:t>в производстве химических волокон, красителей, дымообразующих и взрывчатых веществ;</a:t>
            </a:r>
          </a:p>
          <a:p>
            <a:r>
              <a:rPr lang="ru-RU" dirty="0">
                <a:latin typeface="Comic Sans MS" panose="030F0702030302020204" pitchFamily="66" charset="0"/>
              </a:rPr>
              <a:t>в нефтяной, металлообрабатывающей, текстильной, кожевенной и др. отраслях промышленности;</a:t>
            </a:r>
          </a:p>
          <a:p>
            <a:r>
              <a:rPr lang="ru-RU" dirty="0">
                <a:latin typeface="Comic Sans MS" panose="030F0702030302020204" pitchFamily="66" charset="0"/>
              </a:rPr>
              <a:t>в пищевой промышленности — зарегистрирована в качестве пищевой добавки </a:t>
            </a:r>
            <a:r>
              <a:rPr lang="ru-RU" b="1" dirty="0">
                <a:latin typeface="Comic Sans MS" panose="030F0702030302020204" pitchFamily="66" charset="0"/>
              </a:rPr>
              <a:t>E513</a:t>
            </a:r>
            <a:r>
              <a:rPr lang="ru-RU" dirty="0">
                <a:latin typeface="Comic Sans MS" panose="030F0702030302020204" pitchFamily="66" charset="0"/>
              </a:rPr>
              <a:t> (эмульгатор</a:t>
            </a:r>
            <a:r>
              <a:rPr lang="ru-RU" dirty="0" smtClean="0">
                <a:latin typeface="Comic Sans MS" panose="030F0702030302020204" pitchFamily="66" charset="0"/>
              </a:rPr>
              <a:t>);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68864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264696"/>
          </a:xfrm>
        </p:spPr>
        <p:txBody>
          <a:bodyPr>
            <a:norm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в промышленном органическом синтезе в реакциях:</a:t>
            </a:r>
          </a:p>
          <a:p>
            <a:pPr lvl="1"/>
            <a:r>
              <a:rPr lang="ru-RU" dirty="0">
                <a:latin typeface="Comic Sans MS" panose="030F0702030302020204" pitchFamily="66" charset="0"/>
              </a:rPr>
              <a:t>дегидратации (получение диэтилового эфира, сложных эфиров);</a:t>
            </a:r>
          </a:p>
          <a:p>
            <a:pPr lvl="1"/>
            <a:r>
              <a:rPr lang="ru-RU" dirty="0">
                <a:latin typeface="Comic Sans MS" panose="030F0702030302020204" pitchFamily="66" charset="0"/>
              </a:rPr>
              <a:t>гидратации (этанол из этилена);</a:t>
            </a:r>
          </a:p>
          <a:p>
            <a:pPr lvl="1"/>
            <a:r>
              <a:rPr lang="ru-RU" dirty="0">
                <a:latin typeface="Comic Sans MS" panose="030F0702030302020204" pitchFamily="66" charset="0"/>
              </a:rPr>
              <a:t>сульфирования (синтетические моющие средства и промежуточные продукты в производстве красителей);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Мировое </a:t>
            </a:r>
            <a:r>
              <a:rPr lang="ru-RU" dirty="0">
                <a:latin typeface="Comic Sans MS" panose="030F0702030302020204" pitchFamily="66" charset="0"/>
              </a:rPr>
              <a:t>производство серной кислоты ок. 160 млн тонн в год. Самый крупный потребитель серной кислоты — производство минеральных удобрений. На P₂O₅ фосфорных удобрений расходуется в 2,2-3,4 раза больше по массе серной кислоты, а на (NH₄)₂SO₄ серной кислоты 75% от массы расходуемого (NH₄)₂SO₄. Поэтому сернокислотные заводы стремятся строить в комплексе с заводами по производству минеральных удобрений.</a:t>
            </a:r>
          </a:p>
          <a:p>
            <a:pPr marL="0" indent="0">
              <a:buNone/>
            </a:pPr>
            <a:endParaRPr lang="ru-RU" dirty="0">
              <a:latin typeface="Comic Sans MS" panose="030F0702030302020204" pitchFamily="66" charset="0"/>
            </a:endParaRPr>
          </a:p>
          <a:p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38711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anose="030F0702030302020204" pitchFamily="66" charset="0"/>
              </a:rPr>
              <a:t>Свойства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514116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Физические: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Сера</a:t>
            </a:r>
            <a:r>
              <a:rPr lang="ru-RU" dirty="0">
                <a:latin typeface="Comic Sans MS" panose="030F0702030302020204" pitchFamily="66" charset="0"/>
              </a:rPr>
              <a:t> — </a:t>
            </a:r>
            <a:r>
              <a:rPr lang="ru-RU" dirty="0" smtClean="0">
                <a:latin typeface="Comic Sans MS" panose="030F0702030302020204" pitchFamily="66" charset="0"/>
              </a:rPr>
              <a:t>элемент</a:t>
            </a:r>
            <a:r>
              <a:rPr lang="ru-RU" dirty="0">
                <a:latin typeface="Comic Sans MS" panose="030F0702030302020204" pitchFamily="66" charset="0"/>
              </a:rPr>
              <a:t> 16-й группы </a:t>
            </a:r>
            <a:r>
              <a:rPr lang="ru-RU" dirty="0" smtClean="0">
                <a:latin typeface="Comic Sans MS" panose="030F0702030302020204" pitchFamily="66" charset="0"/>
              </a:rPr>
              <a:t> третьего  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   периода</a:t>
            </a:r>
            <a:r>
              <a:rPr lang="ru-RU" dirty="0">
                <a:latin typeface="Comic Sans MS" panose="030F0702030302020204" pitchFamily="66" charset="0"/>
              </a:rPr>
              <a:t> периодической </a:t>
            </a:r>
            <a:r>
              <a:rPr lang="ru-RU" dirty="0" smtClean="0">
                <a:latin typeface="Comic Sans MS" panose="030F0702030302020204" pitchFamily="66" charset="0"/>
              </a:rPr>
              <a:t>системы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   </a:t>
            </a:r>
            <a:r>
              <a:rPr lang="ru-RU" dirty="0">
                <a:latin typeface="Comic Sans MS" panose="030F0702030302020204" pitchFamily="66" charset="0"/>
              </a:rPr>
              <a:t>химических элементов </a:t>
            </a:r>
            <a:endParaRPr lang="ru-RU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Д</a:t>
            </a:r>
            <a:r>
              <a:rPr lang="ru-RU" dirty="0">
                <a:latin typeface="Comic Sans MS" panose="030F0702030302020204" pitchFamily="66" charset="0"/>
              </a:rPr>
              <a:t>. И. Менделеева с атомным номером 16. </a:t>
            </a:r>
            <a:endParaRPr lang="ru-RU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Проявляет  неметаллические свойства. </a:t>
            </a:r>
            <a:endParaRPr lang="ru-RU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Обозначается </a:t>
            </a:r>
            <a:r>
              <a:rPr lang="ru-RU" dirty="0">
                <a:latin typeface="Comic Sans MS" panose="030F0702030302020204" pitchFamily="66" charset="0"/>
              </a:rPr>
              <a:t>символом </a:t>
            </a:r>
            <a:r>
              <a:rPr lang="ru-RU" b="1" dirty="0">
                <a:latin typeface="Comic Sans MS" panose="030F0702030302020204" pitchFamily="66" charset="0"/>
              </a:rPr>
              <a:t>S</a:t>
            </a:r>
            <a:r>
              <a:rPr lang="ru-RU" dirty="0">
                <a:latin typeface="Comic Sans MS" panose="030F0702030302020204" pitchFamily="66" charset="0"/>
              </a:rPr>
              <a:t> (лат. </a:t>
            </a:r>
            <a:r>
              <a:rPr lang="ru-RU" i="1" dirty="0">
                <a:latin typeface="Comic Sans MS" panose="030F0702030302020204" pitchFamily="66" charset="0"/>
              </a:rPr>
              <a:t>sulfur</a:t>
            </a:r>
            <a:r>
              <a:rPr lang="ru-RU" dirty="0">
                <a:latin typeface="Comic Sans MS" panose="030F0702030302020204" pitchFamily="66" charset="0"/>
              </a:rPr>
              <a:t>). 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 кристаллическая </a:t>
            </a:r>
            <a:r>
              <a:rPr lang="ru-RU" dirty="0">
                <a:latin typeface="Comic Sans MS" panose="030F0702030302020204" pitchFamily="66" charset="0"/>
              </a:rPr>
              <a:t>сера — хрупкое вещество жёлтого </a:t>
            </a:r>
            <a:r>
              <a:rPr lang="ru-RU" dirty="0" smtClean="0">
                <a:latin typeface="Comic Sans MS" panose="030F0702030302020204" pitchFamily="66" charset="0"/>
              </a:rPr>
              <a:t>цвета</a:t>
            </a:r>
          </a:p>
          <a:p>
            <a:r>
              <a:rPr lang="ru-RU" dirty="0">
                <a:latin typeface="Comic Sans MS" panose="030F0702030302020204" pitchFamily="66" charset="0"/>
              </a:rPr>
              <a:t>пластическая </a:t>
            </a:r>
            <a:r>
              <a:rPr lang="ru-RU" dirty="0" smtClean="0">
                <a:latin typeface="Comic Sans MS" panose="030F0702030302020204" pitchFamily="66" charset="0"/>
              </a:rPr>
              <a:t>сера — вещество </a:t>
            </a:r>
            <a:r>
              <a:rPr lang="ru-RU" dirty="0">
                <a:latin typeface="Comic Sans MS" panose="030F0702030302020204" pitchFamily="66" charset="0"/>
              </a:rPr>
              <a:t>коричневого цвета, которая получается при резком охлаждении расплава </a:t>
            </a:r>
            <a:r>
              <a:rPr lang="ru-RU" dirty="0" smtClean="0">
                <a:latin typeface="Comic Sans MS" panose="030F0702030302020204" pitchFamily="66" charset="0"/>
              </a:rPr>
              <a:t>серы.</a:t>
            </a:r>
          </a:p>
          <a:p>
            <a:r>
              <a:rPr lang="ru-RU" dirty="0">
                <a:latin typeface="Comic Sans MS" panose="030F0702030302020204" pitchFamily="66" charset="0"/>
              </a:rPr>
              <a:t>В воде сера </a:t>
            </a:r>
            <a:r>
              <a:rPr lang="ru-RU" dirty="0" smtClean="0">
                <a:latin typeface="Comic Sans MS" panose="030F0702030302020204" pitchFamily="66" charset="0"/>
              </a:rPr>
              <a:t>нерастворима</a:t>
            </a:r>
          </a:p>
          <a:p>
            <a:r>
              <a:rPr lang="ru-RU" dirty="0">
                <a:latin typeface="Comic Sans MS" panose="030F0702030302020204" pitchFamily="66" charset="0"/>
              </a:rPr>
              <a:t> Плавление серы сопровождается заметным увеличением объёма (примерно 15 %).</a:t>
            </a:r>
          </a:p>
        </p:txBody>
      </p:sp>
      <p:pic>
        <p:nvPicPr>
          <p:cNvPr id="1025" name="Picture 1" descr="F:\Chrome\200px-Sulfur-samp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2121144"/>
            <a:ext cx="2448271" cy="1836204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403350" prst="relaxedInse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14346504"/>
              </p:ext>
            </p:extLst>
          </p:nvPr>
        </p:nvGraphicFramePr>
        <p:xfrm>
          <a:off x="6876256" y="332656"/>
          <a:ext cx="1944216" cy="132588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83265"/>
                <a:gridCol w="1360951"/>
              </a:tblGrid>
              <a:tr h="272782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>16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Сера</a:t>
                      </a:r>
                    </a:p>
                  </a:txBody>
                  <a:tcPr marL="38100" marR="38100" marT="38100" marB="38100" anchor="ctr"/>
                </a:tc>
              </a:tr>
              <a:tr h="428268">
                <a:tc gridSpan="2">
                  <a:txBody>
                    <a:bodyPr/>
                    <a:lstStyle/>
                    <a:p>
                      <a:pPr fontAlgn="ctr"/>
                      <a:r>
                        <a:rPr lang="en-US" dirty="0">
                          <a:effectLst/>
                        </a:rPr>
                        <a:t>S</a:t>
                      </a:r>
                    </a:p>
                    <a:p>
                      <a:pPr algn="ctr" fontAlgn="ctr"/>
                      <a:r>
                        <a:rPr lang="en-US" dirty="0">
                          <a:effectLst/>
                        </a:rPr>
                        <a:t>32,066</a:t>
                      </a:r>
                    </a:p>
                  </a:txBody>
                  <a:tcPr marL="38100" marR="38100" marT="38100" marB="3810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2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dirty="0">
                          <a:effectLst/>
                        </a:rPr>
                        <a:t>3s</a:t>
                      </a:r>
                      <a:r>
                        <a:rPr lang="en-US" baseline="30000" dirty="0">
                          <a:effectLst/>
                        </a:rPr>
                        <a:t>2</a:t>
                      </a:r>
                      <a:r>
                        <a:rPr lang="en-US" dirty="0">
                          <a:effectLst/>
                        </a:rPr>
                        <a:t>3p</a:t>
                      </a:r>
                      <a:r>
                        <a:rPr lang="en-US" baseline="30000" dirty="0">
                          <a:effectLst/>
                        </a:rPr>
                        <a:t>4</a:t>
                      </a:r>
                      <a:endParaRPr lang="en-US" dirty="0">
                        <a:effectLst/>
                      </a:endParaRPr>
                    </a:p>
                  </a:txBody>
                  <a:tcPr marL="38100" marR="38100" marT="38100" marB="3810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422448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latin typeface="Comic Sans MS" panose="030F0702030302020204" pitchFamily="66" charset="0"/>
              </a:rPr>
              <a:t>Химические свойства</a:t>
            </a:r>
          </a:p>
          <a:p>
            <a:r>
              <a:rPr lang="ru-RU" dirty="0">
                <a:latin typeface="Comic Sans MS" panose="030F0702030302020204" pitchFamily="66" charset="0"/>
              </a:rPr>
              <a:t>На воздухе сера горит, образуя сернистый ангидрид — </a:t>
            </a:r>
            <a:r>
              <a:rPr lang="ru-RU" dirty="0" smtClean="0">
                <a:latin typeface="Comic Sans MS" panose="030F0702030302020204" pitchFamily="66" charset="0"/>
              </a:rPr>
              <a:t>бесцветный</a:t>
            </a:r>
            <a:r>
              <a:rPr lang="ru-RU" dirty="0">
                <a:latin typeface="Comic Sans MS" panose="030F0702030302020204" pitchFamily="66" charset="0"/>
              </a:rPr>
              <a:t> газ с резким запахом</a:t>
            </a:r>
            <a:r>
              <a:rPr lang="ru-RU" dirty="0" smtClean="0">
                <a:latin typeface="Comic Sans MS" panose="030F0702030302020204" pitchFamily="66" charset="0"/>
              </a:rPr>
              <a:t>: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   </a:t>
            </a:r>
            <a:r>
              <a:rPr lang="en-US" dirty="0" smtClean="0">
                <a:latin typeface="Comic Sans MS" panose="030F0702030302020204" pitchFamily="66" charset="0"/>
              </a:rPr>
              <a:t>S + O</a:t>
            </a:r>
            <a:r>
              <a:rPr lang="en-US" sz="1050" dirty="0" smtClean="0">
                <a:latin typeface="Comic Sans MS" panose="030F0702030302020204" pitchFamily="66" charset="0"/>
              </a:rPr>
              <a:t>2 </a:t>
            </a:r>
            <a:r>
              <a:rPr lang="ru-RU" dirty="0" smtClean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SO</a:t>
            </a:r>
            <a:r>
              <a:rPr lang="en-US" sz="1100" dirty="0" smtClean="0">
                <a:latin typeface="Comic Sans MS" panose="030F0702030302020204" pitchFamily="66" charset="0"/>
              </a:rPr>
              <a:t>2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ru-RU" dirty="0" smtClean="0">
                <a:latin typeface="Comic Sans MS" panose="030F0702030302020204" pitchFamily="66" charset="0"/>
              </a:rPr>
              <a:t>Восстановительные </a:t>
            </a:r>
            <a:r>
              <a:rPr lang="ru-RU" dirty="0">
                <a:latin typeface="Comic Sans MS" panose="030F0702030302020204" pitchFamily="66" charset="0"/>
              </a:rPr>
              <a:t>свойства серы проявляются в реакциях серы и с другими неметаллами, однако при комнатной температуре сера реагирует только со фтором: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S + 3F</a:t>
            </a:r>
            <a:r>
              <a:rPr lang="en-US" sz="1100" dirty="0" smtClean="0">
                <a:latin typeface="Comic Sans MS" panose="030F0702030302020204" pitchFamily="66" charset="0"/>
              </a:rPr>
              <a:t>2</a:t>
            </a:r>
            <a:r>
              <a:rPr lang="ru-RU" dirty="0" smtClean="0">
                <a:latin typeface="Comic Sans MS" panose="030F0702030302020204" pitchFamily="66" charset="0"/>
              </a:rPr>
              <a:t> —</a:t>
            </a:r>
            <a:r>
              <a:rPr lang="en-US" dirty="0" smtClean="0">
                <a:latin typeface="Comic Sans MS" panose="030F0702030302020204" pitchFamily="66" charset="0"/>
              </a:rPr>
              <a:t>&gt; SF</a:t>
            </a:r>
            <a:r>
              <a:rPr lang="en-US" sz="1200" dirty="0" smtClean="0">
                <a:latin typeface="Comic Sans MS" panose="030F0702030302020204" pitchFamily="66" charset="0"/>
              </a:rPr>
              <a:t>6</a:t>
            </a:r>
          </a:p>
          <a:p>
            <a:r>
              <a:rPr lang="ru-RU" dirty="0">
                <a:latin typeface="Comic Sans MS" panose="030F0702030302020204" pitchFamily="66" charset="0"/>
              </a:rPr>
              <a:t>Расплав серы реагирует с хлором, при этом возможно образование двух низших хлоридов (дихлорид серы и дитиодихлорид</a:t>
            </a:r>
            <a:r>
              <a:rPr lang="ru-RU" dirty="0" smtClean="0">
                <a:latin typeface="Comic Sans MS" panose="030F0702030302020204" pitchFamily="66" charset="0"/>
              </a:rPr>
              <a:t>)</a:t>
            </a:r>
            <a:r>
              <a:rPr lang="en-US" dirty="0" smtClean="0">
                <a:latin typeface="Comic Sans MS" panose="030F0702030302020204" pitchFamily="66" charset="0"/>
              </a:rPr>
              <a:t>: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2S + Cl</a:t>
            </a:r>
            <a:r>
              <a:rPr lang="en-US" sz="1100" dirty="0" smtClean="0">
                <a:latin typeface="Comic Sans MS" panose="030F0702030302020204" pitchFamily="66" charset="0"/>
              </a:rPr>
              <a:t>2 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S</a:t>
            </a:r>
            <a:r>
              <a:rPr lang="en-US" sz="11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Cl</a:t>
            </a:r>
            <a:r>
              <a:rPr lang="en-US" sz="1200" dirty="0" smtClean="0">
                <a:latin typeface="Comic Sans MS" panose="030F0702030302020204" pitchFamily="66" charset="0"/>
              </a:rPr>
              <a:t>2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S + Cl</a:t>
            </a:r>
            <a:r>
              <a:rPr lang="en-US" sz="1100" dirty="0" smtClean="0">
                <a:latin typeface="Comic Sans MS" panose="030F0702030302020204" pitchFamily="66" charset="0"/>
              </a:rPr>
              <a:t>2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SCl</a:t>
            </a:r>
            <a:r>
              <a:rPr lang="en-US" sz="1100" dirty="0" smtClean="0">
                <a:latin typeface="Comic Sans MS" panose="030F0702030302020204" pitchFamily="66" charset="0"/>
              </a:rPr>
              <a:t>2</a:t>
            </a:r>
            <a:endParaRPr lang="en-US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86342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dirty="0" smtClean="0">
                <a:latin typeface="Comic Sans MS" panose="030F0702030302020204" pitchFamily="66" charset="0"/>
              </a:rPr>
              <a:t>При </a:t>
            </a:r>
            <a:r>
              <a:rPr lang="ru-RU" dirty="0">
                <a:latin typeface="Comic Sans MS" panose="030F0702030302020204" pitchFamily="66" charset="0"/>
              </a:rPr>
              <a:t>нагревании сера также реагирует с фосфором</a:t>
            </a:r>
            <a:r>
              <a:rPr lang="ru-RU" dirty="0" smtClean="0">
                <a:latin typeface="Comic Sans MS" panose="030F0702030302020204" pitchFamily="66" charset="0"/>
              </a:rPr>
              <a:t>, </a:t>
            </a:r>
            <a:r>
              <a:rPr lang="ru-RU" dirty="0">
                <a:latin typeface="Comic Sans MS" panose="030F0702030302020204" pitchFamily="66" charset="0"/>
              </a:rPr>
              <a:t>образуя смесь сульфидов </a:t>
            </a:r>
            <a:r>
              <a:rPr lang="ru-RU" dirty="0" smtClean="0">
                <a:latin typeface="Comic Sans MS" panose="030F0702030302020204" pitchFamily="66" charset="0"/>
              </a:rPr>
              <a:t>фосфора, </a:t>
            </a:r>
            <a:r>
              <a:rPr lang="ru-RU" dirty="0">
                <a:latin typeface="Comic Sans MS" panose="030F0702030302020204" pitchFamily="66" charset="0"/>
              </a:rPr>
              <a:t>среди которых — высший сульфид </a:t>
            </a:r>
            <a:r>
              <a:rPr lang="ru-RU" dirty="0" smtClean="0">
                <a:latin typeface="Comic Sans MS" panose="030F0702030302020204" pitchFamily="66" charset="0"/>
              </a:rPr>
              <a:t>P</a:t>
            </a:r>
            <a:r>
              <a:rPr lang="ru-RU" baseline="-25000" dirty="0" smtClean="0">
                <a:latin typeface="Comic Sans MS" panose="030F0702030302020204" pitchFamily="66" charset="0"/>
              </a:rPr>
              <a:t>2</a:t>
            </a:r>
            <a:r>
              <a:rPr lang="ru-RU" dirty="0" smtClean="0">
                <a:latin typeface="Comic Sans MS" panose="030F0702030302020204" pitchFamily="66" charset="0"/>
              </a:rPr>
              <a:t>S</a:t>
            </a:r>
            <a:r>
              <a:rPr lang="ru-RU" baseline="-25000" dirty="0" smtClean="0">
                <a:latin typeface="Comic Sans MS" panose="030F0702030302020204" pitchFamily="66" charset="0"/>
              </a:rPr>
              <a:t>5</a:t>
            </a:r>
            <a:r>
              <a:rPr lang="ru-RU" dirty="0" smtClean="0">
                <a:latin typeface="Comic Sans MS" panose="030F0702030302020204" pitchFamily="66" charset="0"/>
              </a:rPr>
              <a:t>: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5</a:t>
            </a:r>
            <a:r>
              <a:rPr lang="en-US" dirty="0" smtClean="0">
                <a:latin typeface="Comic Sans MS" panose="030F0702030302020204" pitchFamily="66" charset="0"/>
              </a:rPr>
              <a:t>S + 2P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>
                <a:latin typeface="Comic Sans MS" panose="030F0702030302020204" pitchFamily="66" charset="0"/>
              </a:rPr>
              <a:t>&gt;</a:t>
            </a:r>
            <a:r>
              <a:rPr lang="en-US" dirty="0" smtClean="0">
                <a:latin typeface="Comic Sans MS" panose="030F0702030302020204" pitchFamily="66" charset="0"/>
              </a:rPr>
              <a:t> P</a:t>
            </a:r>
            <a:r>
              <a:rPr lang="en-US" sz="11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S</a:t>
            </a:r>
            <a:r>
              <a:rPr lang="en-US" sz="1100" dirty="0" smtClean="0">
                <a:latin typeface="Comic Sans MS" panose="030F0702030302020204" pitchFamily="66" charset="0"/>
              </a:rPr>
              <a:t>5</a:t>
            </a:r>
          </a:p>
          <a:p>
            <a:r>
              <a:rPr lang="ru-RU" dirty="0">
                <a:latin typeface="Comic Sans MS" panose="030F0702030302020204" pitchFamily="66" charset="0"/>
              </a:rPr>
              <a:t>Кроме того, при нагревании сера реагирует с водородом, углеродом, кремнием</a:t>
            </a:r>
            <a:r>
              <a:rPr lang="ru-RU" dirty="0" smtClean="0">
                <a:latin typeface="Comic Sans MS" panose="030F0702030302020204" pitchFamily="66" charset="0"/>
              </a:rPr>
              <a:t>: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S + H</a:t>
            </a:r>
            <a:r>
              <a:rPr lang="en-US" sz="11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H</a:t>
            </a:r>
            <a:r>
              <a:rPr lang="en-US" sz="11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S </a:t>
            </a:r>
            <a:r>
              <a:rPr lang="ru-RU" dirty="0">
                <a:latin typeface="Comic Sans MS" panose="030F0702030302020204" pitchFamily="66" charset="0"/>
              </a:rPr>
              <a:t> (сероводород)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C + 2S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>
                <a:latin typeface="Comic Sans MS" panose="030F0702030302020204" pitchFamily="66" charset="0"/>
              </a:rPr>
              <a:t>&gt;</a:t>
            </a:r>
            <a:r>
              <a:rPr lang="en-US" dirty="0" smtClean="0">
                <a:latin typeface="Comic Sans MS" panose="030F0702030302020204" pitchFamily="66" charset="0"/>
              </a:rPr>
              <a:t> CS</a:t>
            </a:r>
            <a:r>
              <a:rPr lang="en-US" sz="1100" dirty="0" smtClean="0">
                <a:latin typeface="Comic Sans MS" panose="030F0702030302020204" pitchFamily="66" charset="0"/>
              </a:rPr>
              <a:t>2</a:t>
            </a:r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(сероуглерод)</a:t>
            </a:r>
          </a:p>
          <a:p>
            <a:r>
              <a:rPr lang="ru-RU" dirty="0">
                <a:latin typeface="Comic Sans MS" panose="030F0702030302020204" pitchFamily="66" charset="0"/>
              </a:rPr>
              <a:t>С концентрированными кислотами-окислителями (HNO</a:t>
            </a:r>
            <a:r>
              <a:rPr lang="ru-RU" baseline="-25000" dirty="0">
                <a:latin typeface="Comic Sans MS" panose="030F0702030302020204" pitchFamily="66" charset="0"/>
              </a:rPr>
              <a:t>3</a:t>
            </a:r>
            <a:r>
              <a:rPr lang="ru-RU" dirty="0">
                <a:latin typeface="Comic Sans MS" panose="030F0702030302020204" pitchFamily="66" charset="0"/>
              </a:rPr>
              <a:t>, H</a:t>
            </a:r>
            <a:r>
              <a:rPr lang="ru-RU" baseline="-25000" dirty="0">
                <a:latin typeface="Comic Sans MS" panose="030F0702030302020204" pitchFamily="66" charset="0"/>
              </a:rPr>
              <a:t>2</a:t>
            </a:r>
            <a:r>
              <a:rPr lang="ru-RU" dirty="0">
                <a:latin typeface="Comic Sans MS" panose="030F0702030302020204" pitchFamily="66" charset="0"/>
              </a:rPr>
              <a:t>SO</a:t>
            </a:r>
            <a:r>
              <a:rPr lang="ru-RU" baseline="-25000" dirty="0">
                <a:latin typeface="Comic Sans MS" panose="030F0702030302020204" pitchFamily="66" charset="0"/>
              </a:rPr>
              <a:t>4</a:t>
            </a:r>
            <a:r>
              <a:rPr lang="ru-RU" dirty="0">
                <a:latin typeface="Comic Sans MS" panose="030F0702030302020204" pitchFamily="66" charset="0"/>
              </a:rPr>
              <a:t>) сера реагирует только при длительном нагревании</a:t>
            </a:r>
            <a:r>
              <a:rPr lang="ru-RU" dirty="0" smtClean="0">
                <a:latin typeface="Comic Sans MS" panose="030F0702030302020204" pitchFamily="66" charset="0"/>
              </a:rPr>
              <a:t>: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S + 6HNO</a:t>
            </a:r>
            <a:r>
              <a:rPr lang="en-US" sz="1100" dirty="0" smtClean="0">
                <a:latin typeface="Comic Sans MS" panose="030F0702030302020204" pitchFamily="66" charset="0"/>
              </a:rPr>
              <a:t>3(</a:t>
            </a:r>
            <a:r>
              <a:rPr lang="ru-RU" sz="1100" dirty="0" smtClean="0">
                <a:latin typeface="Comic Sans MS" panose="030F0702030302020204" pitchFamily="66" charset="0"/>
              </a:rPr>
              <a:t>КОНЦ</a:t>
            </a:r>
            <a:r>
              <a:rPr lang="en-US" sz="1100" dirty="0" smtClean="0">
                <a:latin typeface="Comic Sans MS" panose="030F0702030302020204" pitchFamily="66" charset="0"/>
              </a:rPr>
              <a:t>.</a:t>
            </a:r>
            <a:r>
              <a:rPr lang="ru-RU" sz="1100" dirty="0" smtClean="0">
                <a:latin typeface="Comic Sans MS" panose="030F0702030302020204" pitchFamily="66" charset="0"/>
              </a:rPr>
              <a:t>)</a:t>
            </a:r>
            <a:r>
              <a:rPr lang="en-US" sz="1100" dirty="0" smtClean="0">
                <a:latin typeface="Comic Sans MS" panose="030F0702030302020204" pitchFamily="66" charset="0"/>
              </a:rPr>
              <a:t>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H</a:t>
            </a:r>
            <a:r>
              <a:rPr lang="en-US" sz="11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SO</a:t>
            </a:r>
            <a:r>
              <a:rPr lang="en-US" sz="1100" dirty="0" smtClean="0">
                <a:latin typeface="Comic Sans MS" panose="030F0702030302020204" pitchFamily="66" charset="0"/>
              </a:rPr>
              <a:t>4 </a:t>
            </a:r>
            <a:r>
              <a:rPr lang="en-US" dirty="0" smtClean="0">
                <a:latin typeface="Comic Sans MS" panose="030F0702030302020204" pitchFamily="66" charset="0"/>
              </a:rPr>
              <a:t>+ 6NO</a:t>
            </a:r>
            <a:r>
              <a:rPr lang="en-US" sz="1100" dirty="0" smtClean="0">
                <a:latin typeface="Comic Sans MS" panose="030F0702030302020204" pitchFamily="66" charset="0"/>
              </a:rPr>
              <a:t>2</a:t>
            </a:r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↑</a:t>
            </a:r>
            <a:r>
              <a:rPr lang="en-US" dirty="0" smtClean="0">
                <a:latin typeface="Comic Sans MS" panose="030F0702030302020204" pitchFamily="66" charset="0"/>
              </a:rPr>
              <a:t> + 2H</a:t>
            </a:r>
            <a:r>
              <a:rPr lang="en-US" sz="11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O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S + 2H</a:t>
            </a:r>
            <a:r>
              <a:rPr lang="en-US" sz="12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SO</a:t>
            </a:r>
            <a:r>
              <a:rPr lang="en-US" sz="1200" dirty="0" smtClean="0">
                <a:latin typeface="Comic Sans MS" panose="030F0702030302020204" pitchFamily="66" charset="0"/>
              </a:rPr>
              <a:t>4(</a:t>
            </a:r>
            <a:r>
              <a:rPr lang="ru-RU" sz="1200" dirty="0" smtClean="0">
                <a:latin typeface="Comic Sans MS" panose="030F0702030302020204" pitchFamily="66" charset="0"/>
              </a:rPr>
              <a:t>КОНЦ.)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>
                <a:latin typeface="Comic Sans MS" panose="030F0702030302020204" pitchFamily="66" charset="0"/>
              </a:rPr>
              <a:t>&gt; </a:t>
            </a:r>
            <a:r>
              <a:rPr lang="en-US" dirty="0" smtClean="0">
                <a:latin typeface="Comic Sans MS" panose="030F0702030302020204" pitchFamily="66" charset="0"/>
              </a:rPr>
              <a:t>3SO</a:t>
            </a:r>
            <a:r>
              <a:rPr lang="en-US" sz="1600" dirty="0" smtClean="0">
                <a:latin typeface="Comic Sans MS" panose="030F0702030302020204" pitchFamily="66" charset="0"/>
              </a:rPr>
              <a:t>2</a:t>
            </a:r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↑</a:t>
            </a:r>
            <a:r>
              <a:rPr lang="en-US" dirty="0" smtClean="0">
                <a:latin typeface="Comic Sans MS" panose="030F0702030302020204" pitchFamily="66" charset="0"/>
              </a:rPr>
              <a:t> + 2H</a:t>
            </a:r>
            <a:r>
              <a:rPr lang="en-US" sz="16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O</a:t>
            </a:r>
            <a:endParaRPr lang="ru-RU" dirty="0">
              <a:latin typeface="Comic Sans MS" panose="030F0702030302020204" pitchFamily="66" charset="0"/>
            </a:endParaRPr>
          </a:p>
          <a:p>
            <a:endParaRPr lang="ru-RU" dirty="0" smtClean="0">
              <a:latin typeface="Comic Sans MS" panose="030F0702030302020204" pitchFamily="66" charset="0"/>
            </a:endParaRPr>
          </a:p>
          <a:p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96525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dirty="0">
                <a:latin typeface="Comic Sans MS" panose="030F0702030302020204" pitchFamily="66" charset="0"/>
              </a:rPr>
              <a:t>При нагревании сера взаимодействует со многими металлами, часто — весьма бурно. Иногда смесь металла с серой загорается при поджигании. При этом взаимодействии </a:t>
            </a:r>
            <a:r>
              <a:rPr lang="ru-RU" dirty="0" smtClean="0">
                <a:latin typeface="Comic Sans MS" panose="030F0702030302020204" pitchFamily="66" charset="0"/>
              </a:rPr>
              <a:t>образуются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сульфиды: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2Na + S </a:t>
            </a:r>
            <a:r>
              <a:rPr lang="ru-RU" dirty="0" smtClean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 Na</a:t>
            </a:r>
            <a:r>
              <a:rPr lang="en-US" sz="16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S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Ca + S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CaS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2Al + 3S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Al</a:t>
            </a:r>
            <a:r>
              <a:rPr lang="en-US" sz="16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S</a:t>
            </a:r>
            <a:r>
              <a:rPr lang="en-US" sz="1600" dirty="0" smtClean="0">
                <a:latin typeface="Comic Sans MS" panose="030F0702030302020204" pitchFamily="66" charset="0"/>
              </a:rPr>
              <a:t>3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Fe + S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FeS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06674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57723214"/>
              </p:ext>
            </p:extLst>
          </p:nvPr>
        </p:nvGraphicFramePr>
        <p:xfrm>
          <a:off x="395536" y="476674"/>
          <a:ext cx="8291264" cy="5825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816"/>
                <a:gridCol w="2072816"/>
                <a:gridCol w="2072816"/>
                <a:gridCol w="2072816"/>
              </a:tblGrid>
              <a:tr h="112904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План</a:t>
                      </a:r>
                    </a:p>
                    <a:p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Характеристики</a:t>
                      </a:r>
                      <a:endParaRPr lang="ru-RU" sz="2000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omic Sans MS" panose="030F0702030302020204" pitchFamily="66" charset="0"/>
                        </a:rPr>
                        <a:t>H</a:t>
                      </a:r>
                      <a:r>
                        <a:rPr lang="en-US" sz="1800" dirty="0" smtClean="0"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lang="en-US" sz="3600" dirty="0" smtClean="0">
                          <a:latin typeface="Comic Sans MS" panose="030F0702030302020204" pitchFamily="66" charset="0"/>
                        </a:rPr>
                        <a:t>S</a:t>
                      </a:r>
                      <a:endParaRPr lang="ru-RU" sz="3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omic Sans MS" panose="030F0702030302020204" pitchFamily="66" charset="0"/>
                        </a:rPr>
                        <a:t>SO</a:t>
                      </a:r>
                      <a:r>
                        <a:rPr lang="en-US" sz="1800" dirty="0" smtClean="0">
                          <a:latin typeface="Comic Sans MS" panose="030F0702030302020204" pitchFamily="66" charset="0"/>
                        </a:rPr>
                        <a:t>2</a:t>
                      </a:r>
                      <a:endParaRPr lang="ru-RU" sz="3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omic Sans MS" panose="030F0702030302020204" pitchFamily="66" charset="0"/>
                        </a:rPr>
                        <a:t>SO</a:t>
                      </a:r>
                      <a:r>
                        <a:rPr lang="en-US" sz="18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ru-RU" sz="3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112904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Физические</a:t>
                      </a:r>
                    </a:p>
                    <a:p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Св-ва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H </a:t>
                      </a:r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—</a:t>
                      </a:r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 S</a:t>
                      </a:r>
                      <a:r>
                        <a:rPr lang="ru-RU" sz="2400" baseline="30000" dirty="0" smtClean="0">
                          <a:latin typeface="Comic Sans MS" panose="030F0702030302020204" pitchFamily="66" charset="0"/>
                        </a:rPr>
                        <a:t>-2</a:t>
                      </a:r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—</a:t>
                      </a:r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 H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O =</a:t>
                      </a:r>
                      <a:r>
                        <a:rPr lang="en-US" sz="2400" baseline="0" dirty="0" smtClean="0">
                          <a:latin typeface="Comic Sans MS" panose="030F0702030302020204" pitchFamily="66" charset="0"/>
                        </a:rPr>
                        <a:t> S</a:t>
                      </a:r>
                      <a:r>
                        <a:rPr lang="ru-RU" sz="2400" baseline="30000" dirty="0" smtClean="0">
                          <a:latin typeface="Comic Sans MS" panose="030F0702030302020204" pitchFamily="66" charset="0"/>
                        </a:rPr>
                        <a:t>+4 </a:t>
                      </a:r>
                      <a:r>
                        <a:rPr lang="ru-RU" sz="2400" baseline="0" dirty="0" smtClean="0">
                          <a:latin typeface="Comic Sans MS" panose="030F0702030302020204" pitchFamily="66" charset="0"/>
                        </a:rPr>
                        <a:t> = </a:t>
                      </a:r>
                      <a:r>
                        <a:rPr lang="en-US" sz="2400" baseline="0" dirty="0" smtClean="0">
                          <a:latin typeface="Comic Sans MS" panose="030F0702030302020204" pitchFamily="66" charset="0"/>
                        </a:rPr>
                        <a:t>O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O = S</a:t>
                      </a:r>
                      <a:r>
                        <a:rPr lang="en-US" sz="2400" baseline="30000" dirty="0" smtClean="0">
                          <a:latin typeface="Comic Sans MS" panose="030F0702030302020204" pitchFamily="66" charset="0"/>
                        </a:rPr>
                        <a:t>+6 </a:t>
                      </a:r>
                      <a:r>
                        <a:rPr lang="en-US" sz="2400" baseline="0" dirty="0" smtClean="0">
                          <a:latin typeface="Comic Sans MS" panose="030F0702030302020204" pitchFamily="66" charset="0"/>
                        </a:rPr>
                        <a:t> = O</a:t>
                      </a:r>
                    </a:p>
                    <a:p>
                      <a:pPr algn="ctr"/>
                      <a:r>
                        <a:rPr lang="en-US" sz="2400" baseline="0" dirty="0" smtClean="0">
                          <a:latin typeface="Comic Sans MS" panose="030F0702030302020204" pitchFamily="66" charset="0"/>
                        </a:rPr>
                        <a:t>         \\</a:t>
                      </a:r>
                    </a:p>
                    <a:p>
                      <a:pPr algn="ctr"/>
                      <a:r>
                        <a:rPr lang="en-US" sz="2400" baseline="0" dirty="0" smtClean="0">
                          <a:latin typeface="Comic Sans MS" panose="030F0702030302020204" pitchFamily="66" charset="0"/>
                        </a:rPr>
                        <a:t>             O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112904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Химические</a:t>
                      </a:r>
                    </a:p>
                    <a:p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Св-ва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omic Sans MS" panose="030F0702030302020204" pitchFamily="66" charset="0"/>
                        </a:rPr>
                        <a:t>Восстановитель</a:t>
                      </a:r>
                    </a:p>
                    <a:p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+</a:t>
                      </a:r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O</a:t>
                      </a:r>
                      <a:r>
                        <a:rPr lang="en-US" sz="2400" baseline="-25000" dirty="0" smtClean="0"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lang="en-US" sz="2400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omic Sans MS" panose="030F0702030302020204" pitchFamily="66" charset="0"/>
                        </a:rPr>
                        <a:t>Кислотный</a:t>
                      </a:r>
                      <a:r>
                        <a:rPr lang="ru-RU" baseline="0" dirty="0" smtClean="0">
                          <a:latin typeface="Comic Sans MS" panose="030F0702030302020204" pitchFamily="66" charset="0"/>
                        </a:rPr>
                        <a:t> оксид</a:t>
                      </a:r>
                    </a:p>
                    <a:p>
                      <a:r>
                        <a:rPr lang="ru-RU" sz="2000" baseline="0" dirty="0" smtClean="0">
                          <a:latin typeface="Comic Sans MS" panose="030F0702030302020204" pitchFamily="66" charset="0"/>
                        </a:rPr>
                        <a:t>+</a:t>
                      </a:r>
                      <a:r>
                        <a:rPr lang="en-US" sz="2000" baseline="0" dirty="0" smtClean="0">
                          <a:latin typeface="Comic Sans MS" panose="030F0702030302020204" pitchFamily="66" charset="0"/>
                        </a:rPr>
                        <a:t>H</a:t>
                      </a:r>
                      <a:r>
                        <a:rPr lang="en-US" sz="2000" baseline="-25000" dirty="0" smtClean="0"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lang="en-US" sz="2000" baseline="0" dirty="0" smtClean="0">
                          <a:latin typeface="Comic Sans MS" panose="030F0702030302020204" pitchFamily="66" charset="0"/>
                        </a:rPr>
                        <a:t> O</a:t>
                      </a:r>
                    </a:p>
                    <a:p>
                      <a:r>
                        <a:rPr lang="en-US" sz="2000" baseline="0" dirty="0" smtClean="0">
                          <a:latin typeface="Comic Sans MS" panose="030F0702030302020204" pitchFamily="66" charset="0"/>
                        </a:rPr>
                        <a:t>+O</a:t>
                      </a:r>
                      <a:r>
                        <a:rPr lang="en-US" sz="2000" baseline="-25000" dirty="0" smtClean="0">
                          <a:latin typeface="Comic Sans MS" panose="030F0702030302020204" pitchFamily="66" charset="0"/>
                        </a:rPr>
                        <a:t>2</a:t>
                      </a:r>
                      <a:endParaRPr lang="ru-RU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omic Sans MS" panose="030F0702030302020204" pitchFamily="66" charset="0"/>
                        </a:rPr>
                        <a:t>Кислотный</a:t>
                      </a:r>
                      <a:r>
                        <a:rPr lang="ru-RU" baseline="0" dirty="0" smtClean="0">
                          <a:latin typeface="Comic Sans MS" panose="030F0702030302020204" pitchFamily="66" charset="0"/>
                        </a:rPr>
                        <a:t> оксид</a:t>
                      </a:r>
                      <a:endParaRPr lang="en-US" baseline="0" dirty="0" smtClean="0"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US" sz="2000" baseline="0" dirty="0" smtClean="0">
                          <a:latin typeface="Comic Sans MS" panose="030F0702030302020204" pitchFamily="66" charset="0"/>
                        </a:rPr>
                        <a:t>+H</a:t>
                      </a:r>
                      <a:r>
                        <a:rPr lang="en-US" sz="2000" baseline="-25000" dirty="0" smtClean="0"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lang="en-US" sz="2000" baseline="3000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2000" baseline="0" dirty="0" smtClean="0">
                          <a:latin typeface="Comic Sans MS" panose="030F0702030302020204" pitchFamily="66" charset="0"/>
                        </a:rPr>
                        <a:t> O - </a:t>
                      </a:r>
                      <a:r>
                        <a:rPr lang="ru-RU" sz="2000" baseline="0" dirty="0" smtClean="0">
                          <a:latin typeface="Comic Sans MS" panose="030F0702030302020204" pitchFamily="66" charset="0"/>
                        </a:rPr>
                        <a:t>Олеум</a:t>
                      </a:r>
                      <a:endParaRPr lang="ru-RU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12904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Соли</a:t>
                      </a:r>
                    </a:p>
                    <a:p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Средние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aseline="0" dirty="0" smtClean="0">
                          <a:latin typeface="Comic Sans MS" panose="030F0702030302020204" pitchFamily="66" charset="0"/>
                        </a:rPr>
                        <a:t>Na</a:t>
                      </a:r>
                      <a:r>
                        <a:rPr lang="en-US" sz="3600" baseline="-25000" dirty="0" smtClean="0"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lang="en-US" sz="3600" baseline="0" dirty="0" smtClean="0">
                          <a:latin typeface="Comic Sans MS" panose="030F0702030302020204" pitchFamily="66" charset="0"/>
                        </a:rPr>
                        <a:t> S</a:t>
                      </a:r>
                    </a:p>
                    <a:p>
                      <a:endParaRPr lang="ru-RU" sz="3600" baseline="-250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omic Sans MS" panose="030F0702030302020204" pitchFamily="66" charset="0"/>
                        </a:rPr>
                        <a:t>Na</a:t>
                      </a:r>
                      <a:r>
                        <a:rPr lang="en-US" sz="3600" baseline="-25000" dirty="0" smtClean="0"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lang="en-US" sz="3600" baseline="0" dirty="0" smtClean="0">
                          <a:latin typeface="Comic Sans MS" panose="030F0702030302020204" pitchFamily="66" charset="0"/>
                        </a:rPr>
                        <a:t> SO</a:t>
                      </a:r>
                      <a:r>
                        <a:rPr lang="en-US" sz="3600" baseline="-250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ru-RU" sz="3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omic Sans MS" panose="030F0702030302020204" pitchFamily="66" charset="0"/>
                        </a:rPr>
                        <a:t>Na</a:t>
                      </a:r>
                      <a:r>
                        <a:rPr lang="en-US" sz="3600" baseline="-25000" dirty="0" smtClean="0"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lang="en-US" sz="3600" baseline="0" dirty="0" smtClean="0">
                          <a:latin typeface="Comic Sans MS" panose="030F0702030302020204" pitchFamily="66" charset="0"/>
                        </a:rPr>
                        <a:t> SO</a:t>
                      </a:r>
                      <a:r>
                        <a:rPr lang="en-US" sz="3600" baseline="-250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ru-RU" sz="3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112904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Соли</a:t>
                      </a:r>
                    </a:p>
                    <a:p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Кислые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omic Sans MS" panose="030F0702030302020204" pitchFamily="66" charset="0"/>
                        </a:rPr>
                        <a:t>NaHS</a:t>
                      </a:r>
                      <a:endParaRPr lang="ru-RU" sz="36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omic Sans MS" panose="030F0702030302020204" pitchFamily="66" charset="0"/>
                        </a:rPr>
                        <a:t>NaHSO</a:t>
                      </a:r>
                      <a:r>
                        <a:rPr lang="en-US" sz="3600" baseline="-250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ru-RU" sz="36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omic Sans MS" panose="030F0702030302020204" pitchFamily="66" charset="0"/>
                        </a:rPr>
                        <a:t>NaHSO</a:t>
                      </a:r>
                      <a:r>
                        <a:rPr lang="en-US" sz="3600" baseline="-250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ru-RU" sz="36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999077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Серная Кислота    </a:t>
            </a:r>
            <a:r>
              <a:rPr lang="ru-RU" sz="6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H</a:t>
            </a:r>
            <a:r>
              <a:rPr lang="ru-RU" sz="6600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2</a:t>
            </a:r>
            <a:r>
              <a:rPr lang="ru-RU" sz="6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SO</a:t>
            </a:r>
            <a:r>
              <a:rPr lang="ru-RU" sz="6600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4</a:t>
            </a:r>
            <a:endParaRPr lang="ru-RU" sz="6600" dirty="0">
              <a:solidFill>
                <a:schemeClr val="accent2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Comic Sans MS" panose="030F0702030302020204" pitchFamily="66" charset="0"/>
              </a:rPr>
              <a:t>Серная </a:t>
            </a:r>
            <a:r>
              <a:rPr lang="ru-RU" b="1" dirty="0">
                <a:latin typeface="Comic Sans MS" panose="030F0702030302020204" pitchFamily="66" charset="0"/>
              </a:rPr>
              <a:t>кислота́</a:t>
            </a:r>
            <a:r>
              <a:rPr lang="ru-RU" dirty="0">
                <a:latin typeface="Comic Sans MS" panose="030F0702030302020204" pitchFamily="66" charset="0"/>
              </a:rPr>
              <a:t> </a:t>
            </a:r>
            <a:r>
              <a:rPr lang="ru-RU" dirty="0" smtClean="0">
                <a:latin typeface="Comic Sans MS" panose="030F0702030302020204" pitchFamily="66" charset="0"/>
              </a:rPr>
              <a:t>(H</a:t>
            </a:r>
            <a:r>
              <a:rPr lang="ru-RU" baseline="-25000" dirty="0" smtClean="0">
                <a:latin typeface="Comic Sans MS" panose="030F0702030302020204" pitchFamily="66" charset="0"/>
              </a:rPr>
              <a:t>2</a:t>
            </a:r>
            <a:r>
              <a:rPr lang="ru-RU" dirty="0" smtClean="0">
                <a:latin typeface="Comic Sans MS" panose="030F0702030302020204" pitchFamily="66" charset="0"/>
              </a:rPr>
              <a:t>SO</a:t>
            </a:r>
            <a:r>
              <a:rPr lang="ru-RU" baseline="-25000" dirty="0" smtClean="0">
                <a:latin typeface="Comic Sans MS" panose="030F0702030302020204" pitchFamily="66" charset="0"/>
              </a:rPr>
              <a:t>4)</a:t>
            </a:r>
            <a:r>
              <a:rPr lang="ru-RU" dirty="0">
                <a:latin typeface="Comic Sans MS" panose="030F0702030302020204" pitchFamily="66" charset="0"/>
              </a:rPr>
              <a:t> — сильная двухосновная кислота, отвечающая высшей степени окисления серы (+6). При обычных условиях концентрированная серная кислота — тяжёлая маслянистая </a:t>
            </a:r>
            <a:r>
              <a:rPr lang="ru-RU" dirty="0" smtClean="0">
                <a:latin typeface="Comic Sans MS" panose="030F0702030302020204" pitchFamily="66" charset="0"/>
              </a:rPr>
              <a:t>жидкость</a:t>
            </a:r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без</a:t>
            </a:r>
            <a:r>
              <a:rPr lang="ru-RU" dirty="0">
                <a:latin typeface="Comic Sans MS" panose="030F0702030302020204" pitchFamily="66" charset="0"/>
              </a:rPr>
              <a:t> цвета и запаха, с кислым «медным» вкусом. </a:t>
            </a:r>
            <a:endParaRPr lang="ru-RU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58965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dirty="0" smtClean="0"/>
              <a:t>Химические Свойства 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 SO</a:t>
            </a:r>
            <a:r>
              <a:rPr lang="en-US" baseline="-25000" dirty="0" smtClean="0"/>
              <a:t>4</a:t>
            </a:r>
            <a:r>
              <a:rPr lang="en-US" dirty="0" smtClean="0"/>
              <a:t> (</a:t>
            </a:r>
            <a:r>
              <a:rPr lang="ru-RU" dirty="0" smtClean="0"/>
              <a:t>разб.)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ru-RU" dirty="0" smtClean="0"/>
              <a:t>С Металлами до Н : </a:t>
            </a:r>
            <a:r>
              <a:rPr lang="en-US" dirty="0" smtClean="0"/>
              <a:t>(Zn)Mg + H</a:t>
            </a:r>
            <a:r>
              <a:rPr lang="en-US" baseline="-25000" dirty="0" smtClean="0"/>
              <a:t>2</a:t>
            </a:r>
            <a:r>
              <a:rPr lang="en-US" dirty="0" smtClean="0"/>
              <a:t> SO</a:t>
            </a:r>
            <a:r>
              <a:rPr lang="en-US" baseline="-25000" dirty="0" smtClean="0"/>
              <a:t>4</a:t>
            </a:r>
            <a:r>
              <a:rPr lang="en-US" dirty="0"/>
              <a:t>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MgSO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+ H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↑</a:t>
            </a:r>
          </a:p>
          <a:p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С основными амфотерными оксидами: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  </a:t>
            </a:r>
            <a:r>
              <a:rPr lang="en-US" dirty="0" smtClean="0">
                <a:latin typeface="Comic Sans MS" panose="030F0702030302020204" pitchFamily="66" charset="0"/>
              </a:rPr>
              <a:t>Al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 O</a:t>
            </a:r>
            <a:r>
              <a:rPr lang="en-US" baseline="-25000" dirty="0" smtClean="0">
                <a:latin typeface="Comic Sans MS" panose="030F0702030302020204" pitchFamily="66" charset="0"/>
              </a:rPr>
              <a:t>3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+ 3H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>
                <a:latin typeface="Comic Sans MS" panose="030F0702030302020204" pitchFamily="66" charset="0"/>
              </a:rPr>
              <a:t>&gt; </a:t>
            </a:r>
            <a:r>
              <a:rPr lang="en-US" dirty="0" smtClean="0">
                <a:latin typeface="Comic Sans MS" panose="030F0702030302020204" pitchFamily="66" charset="0"/>
              </a:rPr>
              <a:t>Al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 (SO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 smtClean="0">
                <a:latin typeface="Comic Sans MS" panose="030F0702030302020204" pitchFamily="66" charset="0"/>
              </a:rPr>
              <a:t>)</a:t>
            </a:r>
            <a:r>
              <a:rPr lang="en-US" baseline="-25000" dirty="0" smtClean="0">
                <a:latin typeface="Comic Sans MS" panose="030F0702030302020204" pitchFamily="66" charset="0"/>
              </a:rPr>
              <a:t>3</a:t>
            </a:r>
            <a:r>
              <a:rPr lang="en-US" dirty="0" smtClean="0">
                <a:latin typeface="Comic Sans MS" panose="030F0702030302020204" pitchFamily="66" charset="0"/>
              </a:rPr>
              <a:t> + 3H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O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С основаниями и амфотерными гидроксидами:</a:t>
            </a:r>
          </a:p>
          <a:p>
            <a:pPr marL="0" indent="0">
              <a:buNone/>
            </a:pPr>
            <a:r>
              <a:rPr lang="en-US" dirty="0" smtClean="0">
                <a:latin typeface="Comic Sans MS" panose="030F0702030302020204" pitchFamily="66" charset="0"/>
              </a:rPr>
              <a:t>   </a:t>
            </a:r>
            <a:r>
              <a:rPr lang="ru-RU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KOH(</a:t>
            </a:r>
            <a:r>
              <a:rPr lang="ru-RU" dirty="0" smtClean="0">
                <a:latin typeface="Comic Sans MS" panose="030F0702030302020204" pitchFamily="66" charset="0"/>
              </a:rPr>
              <a:t>ф</a:t>
            </a:r>
            <a:r>
              <a:rPr lang="en-US" dirty="0" smtClean="0">
                <a:latin typeface="Comic Sans MS" panose="030F0702030302020204" pitchFamily="66" charset="0"/>
              </a:rPr>
              <a:t>/</a:t>
            </a:r>
            <a:r>
              <a:rPr lang="ru-RU" dirty="0" smtClean="0">
                <a:latin typeface="Comic Sans MS" panose="030F0702030302020204" pitchFamily="66" charset="0"/>
              </a:rPr>
              <a:t>ф</a:t>
            </a:r>
            <a:r>
              <a:rPr lang="en-US" dirty="0" smtClean="0">
                <a:latin typeface="Comic Sans MS" panose="030F0702030302020204" pitchFamily="66" charset="0"/>
              </a:rPr>
              <a:t>)</a:t>
            </a:r>
            <a:r>
              <a:rPr lang="ru-RU" dirty="0" smtClean="0">
                <a:latin typeface="Comic Sans MS" panose="030F0702030302020204" pitchFamily="66" charset="0"/>
              </a:rPr>
              <a:t> + </a:t>
            </a:r>
            <a:r>
              <a:rPr lang="en-US" dirty="0" smtClean="0">
                <a:latin typeface="Comic Sans MS" panose="030F0702030302020204" pitchFamily="66" charset="0"/>
              </a:rPr>
              <a:t>H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 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K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 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+ 2H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O</a:t>
            </a:r>
          </a:p>
          <a:p>
            <a:pPr marL="0" indent="0">
              <a:buNone/>
            </a:pP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Fe(OH)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+ H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FeSO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2H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 O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С солями (</a:t>
            </a:r>
            <a:r>
              <a:rPr lang="ru-RU" dirty="0" smtClean="0"/>
              <a:t>↓,</a:t>
            </a:r>
            <a:r>
              <a:rPr lang="ru-RU" dirty="0"/>
              <a:t> ↑</a:t>
            </a:r>
            <a:r>
              <a:rPr lang="ru-RU" dirty="0" smtClean="0">
                <a:latin typeface="Comic Sans MS" panose="030F0702030302020204" pitchFamily="66" charset="0"/>
              </a:rPr>
              <a:t>)</a:t>
            </a:r>
          </a:p>
          <a:p>
            <a:pPr marL="0" indent="0">
              <a:buNone/>
            </a:pPr>
            <a:r>
              <a:rPr lang="en-US" dirty="0" smtClean="0">
                <a:latin typeface="Comic Sans MS" panose="030F0702030302020204" pitchFamily="66" charset="0"/>
              </a:rPr>
              <a:t>   BaCl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 + H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BaSO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ru-RU" dirty="0" smtClean="0"/>
              <a:t>↓</a:t>
            </a:r>
            <a:r>
              <a:rPr lang="en-US" dirty="0" smtClean="0"/>
              <a:t> + 2HCl</a:t>
            </a:r>
            <a:endParaRPr lang="en-US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dirty="0" smtClean="0">
                <a:latin typeface="Comic Sans MS" panose="030F0702030302020204" pitchFamily="66" charset="0"/>
              </a:rPr>
              <a:t>   K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 CO</a:t>
            </a:r>
            <a:r>
              <a:rPr lang="en-US" baseline="-25000" dirty="0" smtClean="0">
                <a:latin typeface="Comic Sans MS" panose="030F0702030302020204" pitchFamily="66" charset="0"/>
              </a:rPr>
              <a:t>3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+ H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K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 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+ H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 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 smtClean="0">
                <a:latin typeface="Comic Sans MS" panose="030F0702030302020204" pitchFamily="66" charset="0"/>
              </a:rPr>
              <a:t> + CO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ru-RU" dirty="0"/>
              <a:t>↑</a:t>
            </a:r>
            <a:endParaRPr lang="ru-RU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baseline="-25000" dirty="0" smtClean="0"/>
              <a:t> </a:t>
            </a:r>
            <a:r>
              <a:rPr lang="en-US" dirty="0" smtClean="0"/>
              <a:t>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1090603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Химические Свойства </a:t>
            </a:r>
            <a:r>
              <a:rPr lang="en-US" dirty="0">
                <a:latin typeface="Comic Sans MS" panose="030F0702030302020204" pitchFamily="66" charset="0"/>
              </a:rPr>
              <a:t>H</a:t>
            </a:r>
            <a:r>
              <a:rPr lang="en-US" baseline="-25000" dirty="0">
                <a:latin typeface="Comic Sans MS" panose="030F0702030302020204" pitchFamily="66" charset="0"/>
              </a:rPr>
              <a:t>2</a:t>
            </a:r>
            <a:r>
              <a:rPr lang="en-US" dirty="0">
                <a:latin typeface="Comic Sans MS" panose="030F0702030302020204" pitchFamily="66" charset="0"/>
              </a:rPr>
              <a:t> SO</a:t>
            </a:r>
            <a:r>
              <a:rPr lang="en-US" baseline="-25000" dirty="0">
                <a:latin typeface="Comic Sans MS" panose="030F0702030302020204" pitchFamily="66" charset="0"/>
              </a:rPr>
              <a:t>4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ru-RU" dirty="0" smtClean="0">
                <a:latin typeface="Comic Sans MS" panose="030F0702030302020204" pitchFamily="66" charset="0"/>
              </a:rPr>
              <a:t>конц.)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Металлами (кроме </a:t>
            </a:r>
            <a:r>
              <a:rPr lang="en-US" dirty="0" smtClean="0"/>
              <a:t>Au, Pt</a:t>
            </a:r>
            <a:r>
              <a:rPr lang="ru-RU" dirty="0" smtClean="0"/>
              <a:t>)</a:t>
            </a:r>
            <a:r>
              <a:rPr lang="en-US" dirty="0" smtClean="0"/>
              <a:t> ; Al, Fe – </a:t>
            </a:r>
            <a:r>
              <a:rPr lang="ru-RU" dirty="0" smtClean="0"/>
              <a:t>пассивируют на холоде:</a:t>
            </a:r>
          </a:p>
          <a:p>
            <a:pPr marL="0" indent="0">
              <a:buNone/>
            </a:pPr>
            <a:r>
              <a:rPr lang="ru-RU" baseline="30000" dirty="0" smtClean="0"/>
              <a:t>активный</a:t>
            </a:r>
            <a:r>
              <a:rPr lang="ru-RU" dirty="0" smtClean="0"/>
              <a:t> </a:t>
            </a:r>
            <a:r>
              <a:rPr lang="ru-RU" baseline="30000" dirty="0" smtClean="0"/>
              <a:t>Ме</a:t>
            </a:r>
            <a:r>
              <a:rPr lang="ru-RU" dirty="0" smtClean="0"/>
              <a:t> </a:t>
            </a:r>
            <a:r>
              <a:rPr lang="en-US" dirty="0" smtClean="0"/>
              <a:t>8K + 5H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4(K)</a:t>
            </a:r>
            <a:r>
              <a:rPr lang="en-US" dirty="0" smtClean="0"/>
              <a:t>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4K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 smtClean="0">
                <a:latin typeface="Comic Sans MS" panose="030F0702030302020204" pitchFamily="66" charset="0"/>
              </a:rPr>
              <a:t> + H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S </a:t>
            </a:r>
            <a:r>
              <a:rPr lang="ru-RU" dirty="0" smtClean="0"/>
              <a:t>↑</a:t>
            </a:r>
            <a:r>
              <a:rPr lang="en-US" dirty="0" smtClean="0"/>
              <a:t> + </a:t>
            </a:r>
            <a:r>
              <a:rPr lang="en-US" dirty="0" smtClean="0"/>
              <a:t>4H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</a:p>
          <a:p>
            <a:pPr marL="0" indent="0">
              <a:buNone/>
            </a:pPr>
            <a:endParaRPr lang="en-US" baseline="-25000" dirty="0" smtClean="0"/>
          </a:p>
          <a:p>
            <a:pPr marL="0" indent="0">
              <a:buNone/>
            </a:pPr>
            <a:r>
              <a:rPr lang="ru-RU" baseline="30000" dirty="0" err="1" smtClean="0">
                <a:latin typeface="Comic Sans MS" panose="030F0702030302020204" pitchFamily="66" charset="0"/>
              </a:rPr>
              <a:t>неакт</a:t>
            </a:r>
            <a:r>
              <a:rPr lang="ru-RU" baseline="30000" dirty="0" smtClean="0">
                <a:latin typeface="Comic Sans MS" panose="030F0702030302020204" pitchFamily="66" charset="0"/>
              </a:rPr>
              <a:t>. </a:t>
            </a:r>
            <a:r>
              <a:rPr lang="ru-RU" baseline="30000" dirty="0" err="1" smtClean="0">
                <a:latin typeface="Comic Sans MS" panose="030F0702030302020204" pitchFamily="66" charset="0"/>
              </a:rPr>
              <a:t>Ме</a:t>
            </a:r>
            <a:r>
              <a:rPr lang="en-US" baseline="30000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Hg </a:t>
            </a:r>
            <a:r>
              <a:rPr lang="en-US" dirty="0" smtClean="0">
                <a:latin typeface="Comic Sans MS" panose="030F0702030302020204" pitchFamily="66" charset="0"/>
              </a:rPr>
              <a:t>+2H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SO</a:t>
            </a:r>
            <a:r>
              <a:rPr lang="en-US" baseline="-25000" dirty="0" smtClean="0">
                <a:latin typeface="Comic Sans MS" panose="030F0702030302020204" pitchFamily="66" charset="0"/>
              </a:rPr>
              <a:t>4(K)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HgSO</a:t>
            </a:r>
            <a:r>
              <a:rPr lang="en-US" baseline="-25000" dirty="0" smtClean="0">
                <a:latin typeface="Comic Sans MS" panose="030F0702030302020204" pitchFamily="66" charset="0"/>
              </a:rPr>
              <a:t>4</a:t>
            </a:r>
            <a:r>
              <a:rPr lang="en-US" dirty="0" smtClean="0">
                <a:latin typeface="Comic Sans MS" panose="030F0702030302020204" pitchFamily="66" charset="0"/>
              </a:rPr>
              <a:t> + SO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ru-RU" dirty="0" smtClean="0"/>
              <a:t>↑</a:t>
            </a:r>
            <a:r>
              <a:rPr lang="en-US" dirty="0" smtClean="0"/>
              <a:t> +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ru-RU" dirty="0" smtClean="0"/>
          </a:p>
          <a:p>
            <a:r>
              <a:rPr lang="ru-RU" dirty="0" smtClean="0"/>
              <a:t>С неМеталлами(</a:t>
            </a:r>
            <a:r>
              <a:rPr lang="en-US" dirty="0" smtClean="0"/>
              <a:t>C, S, P </a:t>
            </a:r>
            <a:r>
              <a:rPr lang="ru-RU" dirty="0" smtClean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 SO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ru-RU" dirty="0"/>
              <a:t> ↑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ru-RU" baseline="30000" dirty="0" smtClean="0"/>
              <a:t>Обугливаются </a:t>
            </a:r>
            <a:r>
              <a:rPr lang="ru-RU" dirty="0" smtClean="0"/>
              <a:t>С Орг. В-вами: </a:t>
            </a:r>
            <a:r>
              <a:rPr lang="en-US" dirty="0" smtClean="0"/>
              <a:t>C</a:t>
            </a:r>
            <a:r>
              <a:rPr lang="en-US" baseline="-25000" dirty="0" smtClean="0"/>
              <a:t>12</a:t>
            </a:r>
            <a:r>
              <a:rPr lang="en-US" dirty="0" smtClean="0"/>
              <a:t>H</a:t>
            </a:r>
            <a:r>
              <a:rPr lang="en-US" baseline="-25000" dirty="0" smtClean="0"/>
              <a:t>22</a:t>
            </a:r>
            <a:r>
              <a:rPr lang="en-US" dirty="0" smtClean="0"/>
              <a:t>O</a:t>
            </a:r>
            <a:r>
              <a:rPr lang="en-US" baseline="-25000" dirty="0" smtClean="0"/>
              <a:t>11</a:t>
            </a:r>
            <a:r>
              <a:rPr lang="en-US" dirty="0" smtClean="0"/>
              <a:t> + 2H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4(K)</a:t>
            </a:r>
            <a:r>
              <a:rPr lang="en-US" dirty="0" smtClean="0"/>
              <a:t>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</a:t>
            </a:r>
          </a:p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 11C + CO</a:t>
            </a:r>
            <a:r>
              <a:rPr lang="en-US" baseline="-25000" dirty="0" smtClean="0">
                <a:latin typeface="Comic Sans MS" panose="030F0702030302020204" pitchFamily="66" charset="0"/>
              </a:rPr>
              <a:t>2</a:t>
            </a:r>
            <a:r>
              <a:rPr lang="ru-RU" dirty="0" smtClean="0"/>
              <a:t>↑</a:t>
            </a:r>
            <a:r>
              <a:rPr lang="en-US" dirty="0" smtClean="0"/>
              <a:t> + 2SO</a:t>
            </a:r>
            <a:r>
              <a:rPr lang="en-US" baseline="-25000" dirty="0" smtClean="0"/>
              <a:t>2</a:t>
            </a:r>
            <a:r>
              <a:rPr lang="ru-RU" dirty="0" smtClean="0"/>
              <a:t>↑</a:t>
            </a:r>
            <a:r>
              <a:rPr lang="en-US" dirty="0" smtClean="0"/>
              <a:t> 13H</a:t>
            </a:r>
            <a:r>
              <a:rPr lang="en-US" baseline="-25000" dirty="0" smtClean="0"/>
              <a:t>2</a:t>
            </a:r>
            <a:r>
              <a:rPr lang="ru-RU" dirty="0" smtClean="0"/>
              <a:t>↑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H</a:t>
            </a:r>
            <a:r>
              <a:rPr lang="en-US" baseline="-25000" dirty="0" smtClean="0"/>
              <a:t>2</a:t>
            </a:r>
            <a:r>
              <a:rPr lang="en-US" dirty="0" smtClean="0"/>
              <a:t> SO</a:t>
            </a:r>
            <a:r>
              <a:rPr lang="en-US" baseline="-25000" dirty="0" smtClean="0"/>
              <a:t>4</a:t>
            </a:r>
            <a:r>
              <a:rPr lang="en-US" dirty="0"/>
              <a:t> </a:t>
            </a:r>
            <a:r>
              <a:rPr lang="en-US" dirty="0" smtClean="0"/>
              <a:t>+ </a:t>
            </a:r>
            <a:r>
              <a:rPr lang="ru-RU" dirty="0" smtClean="0"/>
              <a:t>лучинка </a:t>
            </a:r>
            <a:r>
              <a:rPr lang="ru-RU" dirty="0">
                <a:latin typeface="Comic Sans MS" panose="030F0702030302020204" pitchFamily="66" charset="0"/>
              </a:rPr>
              <a:t>—</a:t>
            </a:r>
            <a:r>
              <a:rPr lang="en-US" dirty="0" smtClean="0">
                <a:latin typeface="Comic Sans MS" panose="030F0702030302020204" pitchFamily="66" charset="0"/>
              </a:rPr>
              <a:t>&gt;</a:t>
            </a:r>
            <a:r>
              <a:rPr lang="ru-RU" dirty="0" smtClean="0">
                <a:latin typeface="Comic Sans MS" panose="030F0702030302020204" pitchFamily="66" charset="0"/>
              </a:rPr>
              <a:t> обугливание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43453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412</TotalTime>
  <Words>363</Words>
  <Application>Microsoft Office PowerPoint</Application>
  <PresentationFormat>Экран (4:3)</PresentationFormat>
  <Paragraphs>108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Паркет</vt:lpstr>
      <vt:lpstr>Сера</vt:lpstr>
      <vt:lpstr>Свойства</vt:lpstr>
      <vt:lpstr>Слайд 3</vt:lpstr>
      <vt:lpstr>Слайд 4</vt:lpstr>
      <vt:lpstr>Слайд 5</vt:lpstr>
      <vt:lpstr>Слайд 6</vt:lpstr>
      <vt:lpstr>Серная Кислота    H2SO4</vt:lpstr>
      <vt:lpstr>Химические Свойства H2 SO4 (разб.)</vt:lpstr>
      <vt:lpstr>Химические Свойства H2 SO4 (конц.)</vt:lpstr>
      <vt:lpstr>Применение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Сера</dc:title>
  <dc:creator>Alexander</dc:creator>
  <cp:lastModifiedBy>igochi</cp:lastModifiedBy>
  <cp:revision>23</cp:revision>
  <dcterms:created xsi:type="dcterms:W3CDTF">2014-03-11T12:54:31Z</dcterms:created>
  <dcterms:modified xsi:type="dcterms:W3CDTF">2021-11-02T15:02:59Z</dcterms:modified>
</cp:coreProperties>
</file>