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3"/>
  </p:notesMasterIdLst>
  <p:sldIdLst>
    <p:sldId id="256" r:id="rId2"/>
    <p:sldId id="265" r:id="rId3"/>
    <p:sldId id="257" r:id="rId4"/>
    <p:sldId id="267" r:id="rId5"/>
    <p:sldId id="266" r:id="rId6"/>
    <p:sldId id="262" r:id="rId7"/>
    <p:sldId id="261" r:id="rId8"/>
    <p:sldId id="264" r:id="rId9"/>
    <p:sldId id="268" r:id="rId10"/>
    <p:sldId id="27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2" d="100"/>
          <a:sy n="112" d="100"/>
        </p:scale>
        <p:origin x="-1572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F625B-F003-4409-9CD9-972E6C7E722B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2D64F-B46A-449C-BA4F-44CEEC323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3419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3419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8427" y="137160"/>
            <a:ext cx="7348373" cy="70788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8427" y="845046"/>
            <a:ext cx="7348373" cy="523220"/>
          </a:xfrm>
        </p:spPr>
        <p:txBody>
          <a:bodyPr wrap="square">
            <a:spAutoFit/>
          </a:bodyPr>
          <a:lstStyle>
            <a:lvl1pPr marL="0" indent="0" algn="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4" name="Group 5"/>
          <p:cNvGrpSpPr/>
          <p:nvPr userDrawn="1"/>
        </p:nvGrpSpPr>
        <p:grpSpPr>
          <a:xfrm>
            <a:off x="246127" y="6237312"/>
            <a:ext cx="32943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46127" y="6237313"/>
            <a:ext cx="329431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500" b="19391"/>
          <a:stretch/>
        </p:blipFill>
        <p:spPr>
          <a:xfrm>
            <a:off x="8322384" y="5774480"/>
            <a:ext cx="821616" cy="1083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7597" y="229539"/>
            <a:ext cx="1220830" cy="451143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130452" y="95859"/>
            <a:ext cx="1195121" cy="72008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699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English in Use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</p:spPr>
        <p:txBody>
          <a:bodyPr/>
          <a:lstStyle/>
          <a:p>
            <a:r>
              <a:rPr lang="ru-RU" dirty="0" smtClean="0"/>
              <a:t>Выполнила: Соколова Татьяна</a:t>
            </a:r>
            <a:endParaRPr lang="ru-RU" dirty="0"/>
          </a:p>
        </p:txBody>
      </p:sp>
      <p:pic>
        <p:nvPicPr>
          <p:cNvPr id="22530" name="Picture 2" descr="https://fhd.multiurok.ru/5/f/5/5f59a5404c816cea28a2b75b3410fa577c0cabec/img_phpKw1Jla_ovaya-papka-3_0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14710" cy="24110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s://fhd.multiurok.ru/5/f/5/5f59a5404c816cea28a2b75b3410fa577c0cabec/img_phpKw1Jla_ovaya-papka-3_0_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24" y="0"/>
            <a:ext cx="3714776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s://fhd.multiurok.ru/5/f/5/5f59a5404c816cea28a2b75b3410fa577c0cabec/img_phpKw1Jla_ovaya-papka-3_0_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14818"/>
            <a:ext cx="3143272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6" name="Picture 8" descr="https://fhd.multiurok.ru/5/f/5/5f59a5404c816cea28a2b75b3410fa577c0cabec/img_phpKw1Jla_ovaya-papka-3_0_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4214818"/>
            <a:ext cx="3333731" cy="25002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285728"/>
          <a:ext cx="8358246" cy="6169152"/>
        </p:xfrm>
        <a:graphic>
          <a:graphicData uri="http://schemas.openxmlformats.org/drawingml/2006/table">
            <a:tbl>
              <a:tblPr/>
              <a:tblGrid>
                <a:gridCol w="4179123"/>
                <a:gridCol w="4179123"/>
              </a:tblGrid>
              <a:tr h="435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Times New Roman"/>
                          <a:ea typeface="Calibri"/>
                          <a:cs typeface="Times New Roman"/>
                        </a:rPr>
                        <a:t>Подсказка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 №1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R: Good morning, _______. How can I help you?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M: Oh hello! I’d like to reserve a place at ________, please.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R: What’s your name?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M: It’s _______.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R: And when would you like to come?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M: From________  to_______, please.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R: OK, that’s fine. Are there any specific classes that you are interested in taking?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M: Yes, I would like to _____________.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R: I’m afraid there aren’t any places left in _________.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M: OK, then. How about________?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R: That’s fine. I’ve made the booking. You need to send a deposit in order to reserve your place. Can I have your e-mail address so I can send you details of our bank account?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M: Of course. It’s ___________.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R: Thanks, ______. Looking forward to seeing you in _______.</a:t>
                      </a:r>
                      <a:b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M: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Thanks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a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lot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Bye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!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Подсказка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№2</a:t>
                      </a:r>
                      <a:endParaRPr lang="ru-RU" sz="1200" dirty="0">
                        <a:latin typeface="Calibri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</a:rPr>
                        <a:t>R:Hello, ____Camp. How can I help you?</a:t>
                      </a:r>
                      <a:br>
                        <a:rPr lang="en-US" sz="1600" dirty="0">
                          <a:latin typeface="Calibri"/>
                          <a:ea typeface="Calibri"/>
                        </a:rPr>
                      </a:br>
                      <a:r>
                        <a:rPr lang="en-US" sz="1600" dirty="0">
                          <a:latin typeface="Calibri"/>
                          <a:ea typeface="Calibri"/>
                        </a:rPr>
                        <a:t>M: Oh hello! I’d like to reserve a place, please.</a:t>
                      </a:r>
                      <a:endParaRPr lang="ru-RU" sz="1200" dirty="0">
                        <a:latin typeface="Calibri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</a:rPr>
                        <a:t>R: What’s your name?</a:t>
                      </a:r>
                      <a:br>
                        <a:rPr lang="en-US" sz="1600" dirty="0">
                          <a:latin typeface="Calibri"/>
                          <a:ea typeface="Calibri"/>
                        </a:rPr>
                      </a:br>
                      <a:r>
                        <a:rPr lang="en-US" sz="1600" dirty="0">
                          <a:latin typeface="Calibri"/>
                          <a:ea typeface="Calibri"/>
                        </a:rPr>
                        <a:t>M: It’s________.</a:t>
                      </a:r>
                      <a:br>
                        <a:rPr lang="en-US" sz="1600" dirty="0">
                          <a:latin typeface="Calibri"/>
                          <a:ea typeface="Calibri"/>
                        </a:rPr>
                      </a:br>
                      <a:r>
                        <a:rPr lang="en-US" sz="1600" dirty="0">
                          <a:latin typeface="Calibri"/>
                          <a:ea typeface="Calibri"/>
                        </a:rPr>
                        <a:t>R: And when would you like to come?</a:t>
                      </a:r>
                      <a:br>
                        <a:rPr lang="en-US" sz="1600" dirty="0">
                          <a:latin typeface="Calibri"/>
                          <a:ea typeface="Calibri"/>
                        </a:rPr>
                      </a:br>
                      <a:r>
                        <a:rPr lang="en-US" sz="1600" dirty="0">
                          <a:latin typeface="Calibri"/>
                          <a:ea typeface="Calibri"/>
                        </a:rPr>
                        <a:t>M: From ____ to ___ of July, please.</a:t>
                      </a:r>
                      <a:br>
                        <a:rPr lang="en-US" sz="1600" dirty="0">
                          <a:latin typeface="Calibri"/>
                          <a:ea typeface="Calibri"/>
                        </a:rPr>
                      </a:br>
                      <a:r>
                        <a:rPr lang="en-US" sz="1600" dirty="0">
                          <a:latin typeface="Calibri"/>
                          <a:ea typeface="Calibri"/>
                        </a:rPr>
                        <a:t>R: OK. Are there any classes that you are interested in taking?</a:t>
                      </a:r>
                      <a:br>
                        <a:rPr lang="en-US" sz="1600" dirty="0">
                          <a:latin typeface="Calibri"/>
                          <a:ea typeface="Calibri"/>
                        </a:rPr>
                      </a:br>
                      <a:r>
                        <a:rPr lang="en-US" sz="1600" dirty="0">
                          <a:latin typeface="Calibri"/>
                          <a:ea typeface="Calibri"/>
                        </a:rPr>
                        <a:t>M: Yes, I would like to </a:t>
                      </a:r>
                      <a:r>
                        <a:rPr lang="en-US" sz="1600" dirty="0" err="1">
                          <a:latin typeface="Calibri"/>
                          <a:ea typeface="Calibri"/>
                        </a:rPr>
                        <a:t>have____classes</a:t>
                      </a:r>
                      <a:r>
                        <a:rPr lang="en-US" sz="1600" dirty="0">
                          <a:latin typeface="Calibri"/>
                          <a:ea typeface="Calibri"/>
                        </a:rPr>
                        <a:t>.</a:t>
                      </a:r>
                      <a:br>
                        <a:rPr lang="en-US" sz="1600" dirty="0">
                          <a:latin typeface="Calibri"/>
                          <a:ea typeface="Calibri"/>
                        </a:rPr>
                      </a:br>
                      <a:r>
                        <a:rPr lang="en-US" sz="1600" dirty="0">
                          <a:latin typeface="Calibri"/>
                          <a:ea typeface="Calibri"/>
                        </a:rPr>
                        <a:t>R: Ok.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Could I have your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e’mail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address, please?</a:t>
                      </a:r>
                      <a:endParaRPr lang="ru-RU" sz="1200" dirty="0">
                        <a:latin typeface="Calibri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</a:rPr>
                        <a:t>M: Of course. It’s ____@________.</a:t>
                      </a:r>
                      <a:br>
                        <a:rPr lang="en-US" sz="1600" dirty="0">
                          <a:latin typeface="Calibri"/>
                          <a:ea typeface="Calibri"/>
                        </a:rPr>
                      </a:br>
                      <a:r>
                        <a:rPr lang="en-US" sz="1600" dirty="0">
                          <a:latin typeface="Calibri"/>
                          <a:ea typeface="Calibri"/>
                        </a:rPr>
                        <a:t>R: Thanks, ­­­­­_______. Looking forward to seeing you in July.</a:t>
                      </a:r>
                      <a:br>
                        <a:rPr lang="en-US" sz="1600" dirty="0">
                          <a:latin typeface="Calibri"/>
                          <a:ea typeface="Calibri"/>
                        </a:rPr>
                      </a:br>
                      <a:r>
                        <a:rPr lang="ru-RU" sz="1600" dirty="0">
                          <a:latin typeface="Calibri"/>
                          <a:ea typeface="Calibri"/>
                        </a:rPr>
                        <a:t>M: </a:t>
                      </a:r>
                      <a:r>
                        <a:rPr lang="ru-RU" sz="1600" dirty="0" err="1">
                          <a:latin typeface="Calibri"/>
                          <a:ea typeface="Calibri"/>
                        </a:rPr>
                        <a:t>Thanks</a:t>
                      </a:r>
                      <a:r>
                        <a:rPr lang="ru-RU" sz="1600" dirty="0">
                          <a:latin typeface="Calibri"/>
                          <a:ea typeface="Calibri"/>
                        </a:rPr>
                        <a:t> a </a:t>
                      </a:r>
                      <a:r>
                        <a:rPr lang="ru-RU" sz="1600" dirty="0" err="1">
                          <a:latin typeface="Calibri"/>
                          <a:ea typeface="Calibri"/>
                        </a:rPr>
                        <a:t>lot</a:t>
                      </a:r>
                      <a:r>
                        <a:rPr lang="ru-RU" sz="1600" dirty="0">
                          <a:latin typeface="Calibri"/>
                          <a:ea typeface="Calibri"/>
                        </a:rPr>
                        <a:t>. </a:t>
                      </a:r>
                      <a:r>
                        <a:rPr lang="ru-RU" sz="1600" dirty="0" err="1">
                          <a:latin typeface="Calibri"/>
                          <a:ea typeface="Calibri"/>
                        </a:rPr>
                        <a:t>Bye</a:t>
                      </a:r>
                      <a:r>
                        <a:rPr lang="ru-RU" sz="1600" dirty="0">
                          <a:latin typeface="Calibri"/>
                          <a:ea typeface="Calibri"/>
                        </a:rPr>
                        <a:t>!</a:t>
                      </a:r>
                      <a:endParaRPr lang="ru-RU" sz="1200" dirty="0">
                        <a:latin typeface="Calibri"/>
                        <a:ea typeface="Calibri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44" y="142852"/>
            <a:ext cx="9001156" cy="5768997"/>
          </a:xfrm>
        </p:spPr>
        <p:txBody>
          <a:bodyPr>
            <a:normAutofit fontScale="25000" lnSpcReduction="20000"/>
          </a:bodyPr>
          <a:lstStyle/>
          <a:p>
            <a:r>
              <a:rPr lang="ru-RU" sz="4800" b="1" dirty="0" smtClean="0"/>
              <a:t>Тема урока</a:t>
            </a:r>
            <a:r>
              <a:rPr lang="en-US" sz="4800" b="1" dirty="0" smtClean="0"/>
              <a:t>:</a:t>
            </a:r>
            <a:r>
              <a:rPr lang="en-US" sz="4800" dirty="0" smtClean="0"/>
              <a:t> English in Use. «Reserving a place at a summer camp» («</a:t>
            </a:r>
            <a:r>
              <a:rPr lang="ru-RU" sz="4800" dirty="0" smtClean="0"/>
              <a:t>бронирование места в летнем лагере</a:t>
            </a:r>
            <a:r>
              <a:rPr lang="en-US" sz="4800" dirty="0" smtClean="0"/>
              <a:t>»).</a:t>
            </a:r>
            <a:endParaRPr lang="ru-RU" sz="4800" dirty="0" smtClean="0"/>
          </a:p>
          <a:p>
            <a:r>
              <a:rPr lang="ru-RU" sz="4800" b="1" dirty="0" smtClean="0"/>
              <a:t>Использованный УМК: </a:t>
            </a:r>
            <a:r>
              <a:rPr lang="ru-RU" sz="4800" dirty="0" smtClean="0"/>
              <a:t>Spotlight7, Ю.Е. Ваулина, Дж. Дули, О.Е. </a:t>
            </a:r>
            <a:r>
              <a:rPr lang="ru-RU" sz="4800" dirty="0" err="1" smtClean="0"/>
              <a:t>Подоляко</a:t>
            </a:r>
            <a:r>
              <a:rPr lang="ru-RU" sz="4800" dirty="0" smtClean="0"/>
              <a:t>, В.Эванс</a:t>
            </a:r>
          </a:p>
          <a:p>
            <a:r>
              <a:rPr lang="ru-RU" sz="4800" b="1" dirty="0" smtClean="0"/>
              <a:t>Цель урока: </a:t>
            </a:r>
            <a:r>
              <a:rPr lang="ru-RU" sz="4800" dirty="0" smtClean="0"/>
              <a:t> Создать условия для развития диалогической речи по теме: «</a:t>
            </a:r>
            <a:r>
              <a:rPr lang="ru-RU" sz="4800" dirty="0" err="1" smtClean="0"/>
              <a:t>Reserving</a:t>
            </a:r>
            <a:r>
              <a:rPr lang="ru-RU" sz="4800" dirty="0" smtClean="0"/>
              <a:t> a </a:t>
            </a:r>
            <a:r>
              <a:rPr lang="ru-RU" sz="4800" dirty="0" err="1" smtClean="0"/>
              <a:t>place</a:t>
            </a:r>
            <a:r>
              <a:rPr lang="ru-RU" sz="4800" dirty="0" smtClean="0"/>
              <a:t> </a:t>
            </a:r>
            <a:r>
              <a:rPr lang="ru-RU" sz="4800" dirty="0" err="1" smtClean="0"/>
              <a:t>at</a:t>
            </a:r>
            <a:r>
              <a:rPr lang="ru-RU" sz="4800" dirty="0" smtClean="0"/>
              <a:t> </a:t>
            </a:r>
            <a:r>
              <a:rPr lang="ru-RU" sz="4800" dirty="0" err="1" smtClean="0"/>
              <a:t>a</a:t>
            </a:r>
            <a:r>
              <a:rPr lang="ru-RU" sz="4800" dirty="0" smtClean="0"/>
              <a:t> </a:t>
            </a:r>
            <a:r>
              <a:rPr lang="ru-RU" sz="4800" dirty="0" err="1" smtClean="0"/>
              <a:t>summer</a:t>
            </a:r>
            <a:r>
              <a:rPr lang="ru-RU" sz="4800" dirty="0" smtClean="0"/>
              <a:t> </a:t>
            </a:r>
            <a:r>
              <a:rPr lang="ru-RU" sz="4800" dirty="0" err="1" smtClean="0"/>
              <a:t>camp</a:t>
            </a:r>
            <a:r>
              <a:rPr lang="ru-RU" sz="4800" dirty="0" smtClean="0"/>
              <a:t>»</a:t>
            </a:r>
          </a:p>
          <a:p>
            <a:r>
              <a:rPr lang="ru-RU" sz="4800" b="1" dirty="0" smtClean="0"/>
              <a:t>Практические задачи: </a:t>
            </a:r>
            <a:endParaRPr lang="ru-RU" sz="4800" dirty="0" smtClean="0"/>
          </a:p>
          <a:p>
            <a:r>
              <a:rPr lang="ru-RU" sz="4800" dirty="0" smtClean="0"/>
              <a:t>1) способствовать развитию навыков </a:t>
            </a:r>
            <a:r>
              <a:rPr lang="ru-RU" sz="4800" dirty="0" err="1" smtClean="0"/>
              <a:t>аудирования</a:t>
            </a:r>
            <a:r>
              <a:rPr lang="ru-RU" sz="4800" dirty="0" smtClean="0"/>
              <a:t>: </a:t>
            </a:r>
            <a:r>
              <a:rPr lang="ru-RU" sz="4800" dirty="0" smtClean="0"/>
              <a:t>научить учащихся </a:t>
            </a:r>
            <a:r>
              <a:rPr lang="ru-RU" sz="4800" dirty="0" smtClean="0"/>
              <a:t>воспринимать </a:t>
            </a:r>
            <a:r>
              <a:rPr lang="ru-RU" sz="4800" dirty="0" smtClean="0"/>
              <a:t>на слух и понимать нужную информацию;</a:t>
            </a:r>
          </a:p>
          <a:p>
            <a:r>
              <a:rPr lang="ru-RU" sz="4800" dirty="0" smtClean="0"/>
              <a:t>3) способствовать совершенствованию навыков чтения с пониманием основного содержания;</a:t>
            </a:r>
          </a:p>
          <a:p>
            <a:r>
              <a:rPr lang="ru-RU" sz="4800" dirty="0" smtClean="0"/>
              <a:t>3) способствовать совершенствованию навыков устной речи по теме: «бронирование места в летнем лагере», вести диалог-расспрос с опорой на отдельные реплики.</a:t>
            </a:r>
          </a:p>
          <a:p>
            <a:r>
              <a:rPr lang="ru-RU" sz="4800" b="1" dirty="0" smtClean="0"/>
              <a:t> Общеобразовательные:</a:t>
            </a:r>
            <a:endParaRPr lang="ru-RU" sz="4800" dirty="0" smtClean="0"/>
          </a:p>
          <a:p>
            <a:pPr lvl="0"/>
            <a:r>
              <a:rPr lang="ru-RU" sz="4800" dirty="0" smtClean="0"/>
              <a:t>Создать условия для повышения общей культуры учащихся;</a:t>
            </a:r>
          </a:p>
          <a:p>
            <a:pPr lvl="0"/>
            <a:r>
              <a:rPr lang="ru-RU" sz="4800" dirty="0" smtClean="0"/>
              <a:t>Создать условия для развития логического мышления учащихся;</a:t>
            </a:r>
          </a:p>
          <a:p>
            <a:pPr lvl="0"/>
            <a:r>
              <a:rPr lang="ru-RU" sz="4800" dirty="0" smtClean="0"/>
              <a:t>Создать условия для совершенствования культуры общения.</a:t>
            </a:r>
          </a:p>
          <a:p>
            <a:r>
              <a:rPr lang="ru-RU" sz="4800" b="1" dirty="0" smtClean="0"/>
              <a:t>Развивающие:</a:t>
            </a:r>
            <a:endParaRPr lang="ru-RU" sz="4800" dirty="0" smtClean="0"/>
          </a:p>
          <a:p>
            <a:pPr lvl="0"/>
            <a:r>
              <a:rPr lang="ru-RU" sz="4800" dirty="0" smtClean="0"/>
              <a:t>создать условия по развитию коммуникативной компетентности учащихся;</a:t>
            </a:r>
          </a:p>
          <a:p>
            <a:pPr lvl="0"/>
            <a:r>
              <a:rPr lang="ru-RU" sz="4800" dirty="0" smtClean="0"/>
              <a:t>формирование потребности использования английского языка как средства общения;</a:t>
            </a:r>
          </a:p>
          <a:p>
            <a:pPr lvl="0"/>
            <a:r>
              <a:rPr lang="ru-RU" sz="4800" dirty="0" smtClean="0"/>
              <a:t>способствовать развитию умения переносить сформированные навыки в новую ситуации;</a:t>
            </a:r>
          </a:p>
          <a:p>
            <a:pPr lvl="0"/>
            <a:r>
              <a:rPr lang="ru-RU" sz="4800" dirty="0" smtClean="0"/>
              <a:t>способствовать расширению кругозора учащихся;</a:t>
            </a:r>
          </a:p>
          <a:p>
            <a:pPr lvl="0"/>
            <a:r>
              <a:rPr lang="ru-RU" sz="4800" dirty="0" smtClean="0"/>
              <a:t>создать условия по формированию рефлексивных способностей учащихся.</a:t>
            </a:r>
          </a:p>
          <a:p>
            <a:r>
              <a:rPr lang="ru-RU" sz="4800" b="1" dirty="0" smtClean="0"/>
              <a:t>Воспитательные:</a:t>
            </a:r>
            <a:endParaRPr lang="ru-RU" sz="4800" dirty="0" smtClean="0"/>
          </a:p>
          <a:p>
            <a:pPr lvl="0"/>
            <a:r>
              <a:rPr lang="ru-RU" sz="4800" dirty="0" smtClean="0"/>
              <a:t>способствовать развитию способности и потребности к сотрудничеству и взаимопомощи при работе в парах, к равноправному сотрудничеству;</a:t>
            </a:r>
          </a:p>
          <a:p>
            <a:pPr lvl="0"/>
            <a:r>
              <a:rPr lang="ru-RU" sz="4800" dirty="0" smtClean="0"/>
              <a:t>формирование потребности использования английского языка как средства общения;</a:t>
            </a:r>
          </a:p>
          <a:p>
            <a:pPr lvl="0"/>
            <a:r>
              <a:rPr lang="ru-RU" sz="4800" dirty="0" smtClean="0"/>
              <a:t>способствовать формирование толерантного отношения к представителям </a:t>
            </a:r>
            <a:r>
              <a:rPr lang="ru-RU" sz="4800" dirty="0" err="1" smtClean="0"/>
              <a:t>англоговорящих</a:t>
            </a:r>
            <a:r>
              <a:rPr lang="ru-RU" sz="4800" dirty="0" smtClean="0"/>
              <a:t> стран;</a:t>
            </a:r>
          </a:p>
          <a:p>
            <a:pPr lvl="0"/>
            <a:r>
              <a:rPr lang="ru-RU" sz="4800" dirty="0" smtClean="0"/>
              <a:t>воспитывать положительное отношение к различным способам проведения каникул.</a:t>
            </a:r>
          </a:p>
          <a:p>
            <a:r>
              <a:rPr lang="ru-RU" sz="4800" dirty="0" smtClean="0"/>
              <a:t> </a:t>
            </a:r>
            <a:r>
              <a:rPr lang="ru-RU" sz="4800" b="1" dirty="0" smtClean="0"/>
              <a:t>Планируемые образовательные результаты:</a:t>
            </a:r>
            <a:endParaRPr lang="ru-RU" sz="4800" dirty="0" smtClean="0"/>
          </a:p>
          <a:p>
            <a:r>
              <a:rPr lang="ru-RU" sz="4800" b="1" dirty="0" smtClean="0"/>
              <a:t>Предметные:</a:t>
            </a:r>
            <a:endParaRPr lang="ru-RU" sz="4800" dirty="0" smtClean="0"/>
          </a:p>
          <a:p>
            <a:r>
              <a:rPr lang="ru-RU" sz="4800" dirty="0" smtClean="0"/>
              <a:t>- уметь употреблять изученную лексику по теме;</a:t>
            </a:r>
          </a:p>
          <a:p>
            <a:r>
              <a:rPr lang="ru-RU" sz="4800" dirty="0" smtClean="0"/>
              <a:t>- уметь читать диалог с пониманием основного содержания и выполнять задания к нему;</a:t>
            </a:r>
          </a:p>
          <a:p>
            <a:r>
              <a:rPr lang="ru-RU" sz="4800" dirty="0" smtClean="0"/>
              <a:t>- уметь понимать иностранную речь на слух;</a:t>
            </a:r>
          </a:p>
          <a:p>
            <a:r>
              <a:rPr lang="ru-RU" sz="4800" dirty="0" smtClean="0"/>
              <a:t>- уметь забронировать место в летнем лагере.</a:t>
            </a:r>
          </a:p>
          <a:p>
            <a:r>
              <a:rPr lang="ru-RU" sz="4800" b="1" dirty="0" smtClean="0"/>
              <a:t>Личностные:</a:t>
            </a:r>
            <a:endParaRPr lang="ru-RU" sz="4800" dirty="0" smtClean="0"/>
          </a:p>
          <a:p>
            <a:r>
              <a:rPr lang="ru-RU" sz="4800" dirty="0" smtClean="0"/>
              <a:t>- осознание возможностей самореализации средствами иностранного языка.</a:t>
            </a:r>
          </a:p>
          <a:p>
            <a:r>
              <a:rPr lang="ru-RU" sz="4800" b="1" dirty="0" err="1" smtClean="0"/>
              <a:t>Метапредметные</a:t>
            </a:r>
            <a:r>
              <a:rPr lang="ru-RU" sz="4800" b="1" dirty="0" smtClean="0"/>
              <a:t>:</a:t>
            </a:r>
            <a:endParaRPr lang="ru-RU" sz="4800" dirty="0" smtClean="0"/>
          </a:p>
          <a:p>
            <a:r>
              <a:rPr lang="ru-RU" sz="4800" dirty="0" smtClean="0"/>
              <a:t>- уметь планировать свое речевое поведение;</a:t>
            </a:r>
          </a:p>
          <a:p>
            <a:r>
              <a:rPr lang="ru-RU" sz="4800" dirty="0" smtClean="0"/>
              <a:t>- умение работать индивидуально, в парах. </a:t>
            </a:r>
          </a:p>
          <a:p>
            <a:r>
              <a:rPr lang="ru-RU" sz="4800" b="1" dirty="0" smtClean="0"/>
              <a:t>Тип урока: </a:t>
            </a:r>
            <a:r>
              <a:rPr lang="ru-RU" sz="4800" dirty="0" smtClean="0"/>
              <a:t>урок повторения, обобщения.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E38A4B-2EE1-4DA0-A4C8-20AE02381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What are we going to talk about today?</a:t>
            </a:r>
          </a:p>
        </p:txBody>
      </p: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xmlns="" id="{2A515E35-BFD5-4B4F-A764-32B70971D917}"/>
              </a:ext>
            </a:extLst>
          </p:cNvPr>
          <p:cNvCxnSpPr>
            <a:cxnSpLocks/>
          </p:cNvCxnSpPr>
          <p:nvPr/>
        </p:nvCxnSpPr>
        <p:spPr>
          <a:xfrm rot="10800000">
            <a:off x="3653899" y="2318299"/>
            <a:ext cx="319384" cy="166732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reeform: Shape 81">
            <a:extLst>
              <a:ext uri="{FF2B5EF4-FFF2-40B4-BE49-F238E27FC236}">
                <a16:creationId xmlns:a16="http://schemas.microsoft.com/office/drawing/2014/main" xmlns="" id="{6A8C5DFA-E80F-4629-BA82-EE1D3B766D6B}"/>
              </a:ext>
            </a:extLst>
          </p:cNvPr>
          <p:cNvSpPr/>
          <p:nvPr/>
        </p:nvSpPr>
        <p:spPr>
          <a:xfrm flipH="1">
            <a:off x="2506147" y="1955837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cap="all" dirty="0" smtClean="0">
                <a:solidFill>
                  <a:schemeClr val="tx2">
                    <a:lumMod val="50000"/>
                  </a:schemeClr>
                </a:solidFill>
              </a:rPr>
              <a:t>Sport</a:t>
            </a:r>
            <a:r>
              <a:rPr lang="en-US" sz="2000" cap="all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2000" cap="all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xmlns="" id="{D290A709-817D-4026-A1EF-13FC65D8B417}"/>
              </a:ext>
            </a:extLst>
          </p:cNvPr>
          <p:cNvSpPr/>
          <p:nvPr/>
        </p:nvSpPr>
        <p:spPr>
          <a:xfrm flipH="1">
            <a:off x="2506147" y="362315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cap="all" dirty="0" smtClean="0">
                <a:solidFill>
                  <a:schemeClr val="tx2">
                    <a:lumMod val="50000"/>
                  </a:schemeClr>
                </a:solidFill>
              </a:rPr>
              <a:t>Adventure</a:t>
            </a:r>
            <a:endParaRPr lang="en-US" sz="1400" b="1" cap="all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xmlns="" id="{6743B7B7-2184-4F8A-8174-6770F538FAD0}"/>
              </a:ext>
            </a:extLst>
          </p:cNvPr>
          <p:cNvSpPr/>
          <p:nvPr/>
        </p:nvSpPr>
        <p:spPr>
          <a:xfrm flipH="1">
            <a:off x="2506147" y="5297920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cap="all" dirty="0">
              <a:solidFill>
                <a:schemeClr val="bg1"/>
              </a:solidFill>
            </a:endParaRPr>
          </a:p>
        </p:txBody>
      </p:sp>
      <p:cxnSp>
        <p:nvCxnSpPr>
          <p:cNvPr id="29" name="Connector: Curved 28">
            <a:extLst>
              <a:ext uri="{FF2B5EF4-FFF2-40B4-BE49-F238E27FC236}">
                <a16:creationId xmlns:a16="http://schemas.microsoft.com/office/drawing/2014/main" xmlns="" id="{06511276-8904-4412-AB7C-40DD6717F004}"/>
              </a:ext>
            </a:extLst>
          </p:cNvPr>
          <p:cNvCxnSpPr>
            <a:cxnSpLocks/>
          </p:cNvCxnSpPr>
          <p:nvPr/>
        </p:nvCxnSpPr>
        <p:spPr>
          <a:xfrm rot="10800000" flipV="1">
            <a:off x="3653899" y="3985619"/>
            <a:ext cx="319384" cy="167476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xmlns="" id="{690C60AD-399B-4ECB-A199-799D9228F5A6}"/>
              </a:ext>
            </a:extLst>
          </p:cNvPr>
          <p:cNvSpPr/>
          <p:nvPr/>
        </p:nvSpPr>
        <p:spPr>
          <a:xfrm flipH="1">
            <a:off x="4032777" y="362315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cap="all" dirty="0" smtClean="0">
                <a:solidFill>
                  <a:schemeClr val="bg1"/>
                </a:solidFill>
              </a:rPr>
              <a:t>TEEN</a:t>
            </a:r>
          </a:p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cap="all" dirty="0" smtClean="0">
                <a:solidFill>
                  <a:schemeClr val="bg1"/>
                </a:solidFill>
              </a:rPr>
              <a:t>?</a:t>
            </a:r>
            <a:endParaRPr lang="en-US" sz="2000" b="1" cap="all" dirty="0">
              <a:solidFill>
                <a:schemeClr val="bg1"/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xmlns="" id="{A5510E3D-B70D-47EB-9144-B8F918236D61}"/>
              </a:ext>
            </a:extLst>
          </p:cNvPr>
          <p:cNvSpPr/>
          <p:nvPr/>
        </p:nvSpPr>
        <p:spPr>
          <a:xfrm flipH="1">
            <a:off x="5572132" y="2143116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cap="all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xmlns="" id="{D9040BA9-95E2-43A0-9553-B09954D78210}"/>
              </a:ext>
            </a:extLst>
          </p:cNvPr>
          <p:cNvSpPr/>
          <p:nvPr/>
        </p:nvSpPr>
        <p:spPr>
          <a:xfrm flipH="1">
            <a:off x="5551256" y="5297920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cap="all" dirty="0" smtClean="0">
                <a:solidFill>
                  <a:schemeClr val="bg1"/>
                </a:solidFill>
              </a:rPr>
              <a:t>language</a:t>
            </a:r>
            <a:endParaRPr lang="en-US" sz="1600" cap="all" dirty="0">
              <a:solidFill>
                <a:schemeClr val="bg1"/>
              </a:solidFill>
            </a:endParaRPr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xmlns="" id="{6BC17380-27F9-4430-BD83-C2957E5FAE20}"/>
              </a:ext>
            </a:extLst>
          </p:cNvPr>
          <p:cNvSpPr/>
          <p:nvPr/>
        </p:nvSpPr>
        <p:spPr>
          <a:xfrm flipH="1">
            <a:off x="1000100" y="1071546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xmlns="" id="{A4E88D05-7E6C-4069-BEF7-B80763522C98}"/>
              </a:ext>
            </a:extLst>
          </p:cNvPr>
          <p:cNvSpPr/>
          <p:nvPr/>
        </p:nvSpPr>
        <p:spPr>
          <a:xfrm flipH="1">
            <a:off x="983592" y="5715937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xmlns="" id="{31026301-B07C-4C57-B546-C8B9F8E6ADC8}"/>
              </a:ext>
            </a:extLst>
          </p:cNvPr>
          <p:cNvSpPr/>
          <p:nvPr/>
        </p:nvSpPr>
        <p:spPr>
          <a:xfrm flipH="1">
            <a:off x="983592" y="488227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photography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xmlns="" id="{3D13FF70-C325-4378-A6A3-31D68049879B}"/>
              </a:ext>
            </a:extLst>
          </p:cNvPr>
          <p:cNvSpPr/>
          <p:nvPr/>
        </p:nvSpPr>
        <p:spPr>
          <a:xfrm flipH="1">
            <a:off x="983592" y="4048617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Canoeing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xmlns="" id="{6DACADE9-D1EC-4B81-90A3-C43255C3DB89}"/>
              </a:ext>
            </a:extLst>
          </p:cNvPr>
          <p:cNvSpPr/>
          <p:nvPr/>
        </p:nvSpPr>
        <p:spPr>
          <a:xfrm flipH="1">
            <a:off x="983592" y="3214956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Rafting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xmlns="" id="{F9C890DC-9612-4E4A-9793-796C2F5BB39A}"/>
              </a:ext>
            </a:extLst>
          </p:cNvPr>
          <p:cNvSpPr/>
          <p:nvPr/>
        </p:nvSpPr>
        <p:spPr>
          <a:xfrm flipH="1">
            <a:off x="928662" y="2214554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9" name="Connector: Curved 38">
            <a:extLst>
              <a:ext uri="{FF2B5EF4-FFF2-40B4-BE49-F238E27FC236}">
                <a16:creationId xmlns:a16="http://schemas.microsoft.com/office/drawing/2014/main" xmlns="" id="{52CEE34B-193A-40AC-A56C-A38D1B3194C9}"/>
              </a:ext>
            </a:extLst>
          </p:cNvPr>
          <p:cNvCxnSpPr>
            <a:cxnSpLocks/>
          </p:cNvCxnSpPr>
          <p:nvPr/>
        </p:nvCxnSpPr>
        <p:spPr>
          <a:xfrm rot="10800000">
            <a:off x="2071670" y="1714488"/>
            <a:ext cx="315308" cy="408202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Curved 42">
            <a:extLst>
              <a:ext uri="{FF2B5EF4-FFF2-40B4-BE49-F238E27FC236}">
                <a16:creationId xmlns:a16="http://schemas.microsoft.com/office/drawing/2014/main" xmlns="" id="{99EDAE16-9F88-49D1-950C-781465B1CD93}"/>
              </a:ext>
            </a:extLst>
          </p:cNvPr>
          <p:cNvCxnSpPr>
            <a:cxnSpLocks/>
          </p:cNvCxnSpPr>
          <p:nvPr/>
        </p:nvCxnSpPr>
        <p:spPr>
          <a:xfrm rot="10800000" flipV="1">
            <a:off x="2131345" y="2318298"/>
            <a:ext cx="315308" cy="425459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nector: Curved 182">
            <a:extLst>
              <a:ext uri="{FF2B5EF4-FFF2-40B4-BE49-F238E27FC236}">
                <a16:creationId xmlns:a16="http://schemas.microsoft.com/office/drawing/2014/main" xmlns="" id="{E81EB3BC-1A32-49E7-969D-A5D52169774F}"/>
              </a:ext>
            </a:extLst>
          </p:cNvPr>
          <p:cNvCxnSpPr>
            <a:cxnSpLocks/>
          </p:cNvCxnSpPr>
          <p:nvPr/>
        </p:nvCxnSpPr>
        <p:spPr>
          <a:xfrm rot="10800000">
            <a:off x="2131345" y="3577420"/>
            <a:ext cx="315308" cy="40820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or: Curved 184">
            <a:extLst>
              <a:ext uri="{FF2B5EF4-FFF2-40B4-BE49-F238E27FC236}">
                <a16:creationId xmlns:a16="http://schemas.microsoft.com/office/drawing/2014/main" xmlns="" id="{3620E2A5-76DA-4568-A5EE-6179B6932EFD}"/>
              </a:ext>
            </a:extLst>
          </p:cNvPr>
          <p:cNvCxnSpPr>
            <a:cxnSpLocks/>
          </p:cNvCxnSpPr>
          <p:nvPr/>
        </p:nvCxnSpPr>
        <p:spPr>
          <a:xfrm rot="10800000" flipV="1">
            <a:off x="2131345" y="3985619"/>
            <a:ext cx="315308" cy="425460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Connector: Curved 186">
            <a:extLst>
              <a:ext uri="{FF2B5EF4-FFF2-40B4-BE49-F238E27FC236}">
                <a16:creationId xmlns:a16="http://schemas.microsoft.com/office/drawing/2014/main" xmlns="" id="{8F90132D-4519-4A5A-B3FD-CBD15AF74501}"/>
              </a:ext>
            </a:extLst>
          </p:cNvPr>
          <p:cNvCxnSpPr>
            <a:cxnSpLocks/>
          </p:cNvCxnSpPr>
          <p:nvPr/>
        </p:nvCxnSpPr>
        <p:spPr>
          <a:xfrm rot="10800000">
            <a:off x="2131345" y="5244742"/>
            <a:ext cx="315308" cy="41564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or: Curved 188">
            <a:extLst>
              <a:ext uri="{FF2B5EF4-FFF2-40B4-BE49-F238E27FC236}">
                <a16:creationId xmlns:a16="http://schemas.microsoft.com/office/drawing/2014/main" xmlns="" id="{B0709293-5819-4C81-BD41-FE0CFD48EF4E}"/>
              </a:ext>
            </a:extLst>
          </p:cNvPr>
          <p:cNvCxnSpPr>
            <a:cxnSpLocks/>
          </p:cNvCxnSpPr>
          <p:nvPr/>
        </p:nvCxnSpPr>
        <p:spPr>
          <a:xfrm rot="10800000" flipV="1">
            <a:off x="2131345" y="5660381"/>
            <a:ext cx="315308" cy="418018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xmlns="" id="{D22F7F19-4A80-4C9F-B635-94C43C187015}"/>
              </a:ext>
            </a:extLst>
          </p:cNvPr>
          <p:cNvSpPr/>
          <p:nvPr/>
        </p:nvSpPr>
        <p:spPr>
          <a:xfrm flipH="1">
            <a:off x="3643306" y="100010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xmlns="" id="{CEED5883-F118-45CE-BCAD-0E164FB0FF94}"/>
              </a:ext>
            </a:extLst>
          </p:cNvPr>
          <p:cNvSpPr/>
          <p:nvPr/>
        </p:nvSpPr>
        <p:spPr>
          <a:xfrm flipH="1">
            <a:off x="7072330" y="5715016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French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xmlns="" id="{432D9B1D-5228-48CF-BCB9-BEF954DCEB65}"/>
              </a:ext>
            </a:extLst>
          </p:cNvPr>
          <p:cNvSpPr/>
          <p:nvPr/>
        </p:nvSpPr>
        <p:spPr>
          <a:xfrm flipH="1">
            <a:off x="7069735" y="488227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English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xmlns="" id="{932068DB-BF65-4F9F-9175-D6F37EC14379}"/>
              </a:ext>
            </a:extLst>
          </p:cNvPr>
          <p:cNvSpPr/>
          <p:nvPr/>
        </p:nvSpPr>
        <p:spPr>
          <a:xfrm flipH="1">
            <a:off x="7072330" y="350043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Video game design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xmlns="" id="{A0157BB1-35C5-45F8-9E3C-2E0CAB028FD1}"/>
              </a:ext>
            </a:extLst>
          </p:cNvPr>
          <p:cNvSpPr/>
          <p:nvPr/>
        </p:nvSpPr>
        <p:spPr>
          <a:xfrm flipH="1">
            <a:off x="7143768" y="242886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xmlns="" id="{3680A1C3-F629-4C62-B3C7-8D132DAA6DFD}"/>
              </a:ext>
            </a:extLst>
          </p:cNvPr>
          <p:cNvSpPr/>
          <p:nvPr/>
        </p:nvSpPr>
        <p:spPr>
          <a:xfrm flipH="1">
            <a:off x="7072330" y="1500174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48" name="Connector: Curved 247">
            <a:extLst>
              <a:ext uri="{FF2B5EF4-FFF2-40B4-BE49-F238E27FC236}">
                <a16:creationId xmlns:a16="http://schemas.microsoft.com/office/drawing/2014/main" xmlns="" id="{52773D9E-571A-4339-B1DA-91B1061F4495}"/>
              </a:ext>
            </a:extLst>
          </p:cNvPr>
          <p:cNvCxnSpPr>
            <a:cxnSpLocks/>
          </p:cNvCxnSpPr>
          <p:nvPr/>
        </p:nvCxnSpPr>
        <p:spPr>
          <a:xfrm flipV="1">
            <a:off x="5180529" y="2318298"/>
            <a:ext cx="311233" cy="1667322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or: Curved 249">
            <a:extLst>
              <a:ext uri="{FF2B5EF4-FFF2-40B4-BE49-F238E27FC236}">
                <a16:creationId xmlns:a16="http://schemas.microsoft.com/office/drawing/2014/main" xmlns="" id="{0D0AC9BF-CB19-42BF-9B31-6625FAACD17A}"/>
              </a:ext>
            </a:extLst>
          </p:cNvPr>
          <p:cNvCxnSpPr>
            <a:cxnSpLocks/>
          </p:cNvCxnSpPr>
          <p:nvPr/>
        </p:nvCxnSpPr>
        <p:spPr>
          <a:xfrm>
            <a:off x="5180529" y="3985621"/>
            <a:ext cx="311233" cy="167476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or: Curved 251">
            <a:extLst>
              <a:ext uri="{FF2B5EF4-FFF2-40B4-BE49-F238E27FC236}">
                <a16:creationId xmlns:a16="http://schemas.microsoft.com/office/drawing/2014/main" xmlns="" id="{AEBC02B8-56CD-4092-8DEA-CC58EF2C27A9}"/>
              </a:ext>
            </a:extLst>
          </p:cNvPr>
          <p:cNvCxnSpPr>
            <a:cxnSpLocks/>
          </p:cNvCxnSpPr>
          <p:nvPr/>
        </p:nvCxnSpPr>
        <p:spPr>
          <a:xfrm flipV="1">
            <a:off x="6643702" y="1714488"/>
            <a:ext cx="311232" cy="408204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Connector: Curved 253">
            <a:extLst>
              <a:ext uri="{FF2B5EF4-FFF2-40B4-BE49-F238E27FC236}">
                <a16:creationId xmlns:a16="http://schemas.microsoft.com/office/drawing/2014/main" xmlns="" id="{AE2848FD-AE99-4C56-9416-A431EDA53A1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214678" y="1500174"/>
            <a:ext cx="428628" cy="42862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Connector: Curved 256">
            <a:extLst>
              <a:ext uri="{FF2B5EF4-FFF2-40B4-BE49-F238E27FC236}">
                <a16:creationId xmlns:a16="http://schemas.microsoft.com/office/drawing/2014/main" xmlns="" id="{1EFCECDE-3F9A-4DBF-ABCC-F2F8B9CB3685}"/>
              </a:ext>
            </a:extLst>
          </p:cNvPr>
          <p:cNvCxnSpPr>
            <a:cxnSpLocks/>
          </p:cNvCxnSpPr>
          <p:nvPr/>
        </p:nvCxnSpPr>
        <p:spPr>
          <a:xfrm>
            <a:off x="6715140" y="2786058"/>
            <a:ext cx="357190" cy="14446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Connector: Curved 258">
            <a:extLst>
              <a:ext uri="{FF2B5EF4-FFF2-40B4-BE49-F238E27FC236}">
                <a16:creationId xmlns:a16="http://schemas.microsoft.com/office/drawing/2014/main" xmlns="" id="{E642BED0-EECB-4692-A5EE-3010E8757E1A}"/>
              </a:ext>
            </a:extLst>
          </p:cNvPr>
          <p:cNvCxnSpPr>
            <a:cxnSpLocks/>
          </p:cNvCxnSpPr>
          <p:nvPr/>
        </p:nvCxnSpPr>
        <p:spPr>
          <a:xfrm>
            <a:off x="6572264" y="3000372"/>
            <a:ext cx="311232" cy="425458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Connector: Curved 260">
            <a:extLst>
              <a:ext uri="{FF2B5EF4-FFF2-40B4-BE49-F238E27FC236}">
                <a16:creationId xmlns:a16="http://schemas.microsoft.com/office/drawing/2014/main" xmlns="" id="{00CEDD85-A37E-4D67-9FF9-00841489C082}"/>
              </a:ext>
            </a:extLst>
          </p:cNvPr>
          <p:cNvCxnSpPr>
            <a:cxnSpLocks/>
          </p:cNvCxnSpPr>
          <p:nvPr/>
        </p:nvCxnSpPr>
        <p:spPr>
          <a:xfrm flipV="1">
            <a:off x="6699008" y="5244740"/>
            <a:ext cx="311232" cy="4156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Connector: Curved 263">
            <a:extLst>
              <a:ext uri="{FF2B5EF4-FFF2-40B4-BE49-F238E27FC236}">
                <a16:creationId xmlns:a16="http://schemas.microsoft.com/office/drawing/2014/main" xmlns="" id="{30182F68-C465-43A9-8AD7-5E4E3DE89245}"/>
              </a:ext>
            </a:extLst>
          </p:cNvPr>
          <p:cNvCxnSpPr>
            <a:cxnSpLocks/>
          </p:cNvCxnSpPr>
          <p:nvPr/>
        </p:nvCxnSpPr>
        <p:spPr>
          <a:xfrm>
            <a:off x="6699008" y="5660382"/>
            <a:ext cx="311232" cy="418016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xmlns="" id="{22714227-3E36-4ECD-930B-E35D21436024}"/>
              </a:ext>
            </a:extLst>
          </p:cNvPr>
          <p:cNvCxnSpPr>
            <a:cxnSpLocks/>
          </p:cNvCxnSpPr>
          <p:nvPr/>
        </p:nvCxnSpPr>
        <p:spPr>
          <a:xfrm flipV="1">
            <a:off x="3653898" y="3985619"/>
            <a:ext cx="31938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54712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 is </a:t>
            </a:r>
            <a:r>
              <a:rPr lang="en-US" dirty="0" smtClean="0"/>
              <a:t>the</a:t>
            </a:r>
            <a:r>
              <a:rPr lang="en-US" dirty="0"/>
              <a:t> aim of our lesson?</a:t>
            </a:r>
            <a:endParaRPr lang="ru-RU" dirty="0"/>
          </a:p>
        </p:txBody>
      </p:sp>
      <p:pic>
        <p:nvPicPr>
          <p:cNvPr id="9" name="Содержимое 8" descr="https://fhd.multiurok.ru/5/f/5/5f59a5404c816cea28a2b75b3410fa577c0cabec/img_phpKw1Jla_ovaya-papka-3_0_11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736"/>
            <a:ext cx="321471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s://fhd.multiurok.ru/5/f/5/5f59a5404c816cea28a2b75b3410fa577c0cabec/img_phpKw1Jla_ovaya-papka-3_0_18.jpg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5105400" y="382905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https://fhd.multiurok.ru/5/f/5/5f59a5404c816cea28a2b75b3410fa577c0cabec/img_phpKw1Jla_ovaya-papka-3_0_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18362"/>
            <a:ext cx="3786182" cy="2839638"/>
          </a:xfrm>
          <a:prstGeom prst="rect">
            <a:avLst/>
          </a:prstGeom>
          <a:noFill/>
        </p:spPr>
      </p:pic>
      <p:pic>
        <p:nvPicPr>
          <p:cNvPr id="21508" name="Picture 4" descr="https://fhd.multiurok.ru/5/f/5/5f59a5404c816cea28a2b75b3410fa577c0cabec/img_phpKw1Jla_ovaya-papka-3_0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1428736"/>
            <a:ext cx="3047979" cy="2285984"/>
          </a:xfrm>
          <a:prstGeom prst="rect">
            <a:avLst/>
          </a:prstGeom>
          <a:noFill/>
        </p:spPr>
      </p:pic>
      <p:pic>
        <p:nvPicPr>
          <p:cNvPr id="21510" name="Picture 6" descr="https://bestvietnam.ru/wp-content/uploads/2019/09/%D0%BF%D0%BE-%D1%82%D0%B5%D0%BB%D0%B5%D1%84%D0%BE%D0%BD%D1%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2000240"/>
            <a:ext cx="3643338" cy="24304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2" name="Picture 8" descr="https://im0-tub-ru.yandex.net/i?id=503c7caa540075cdbbae6519e4424359-l&amp;n=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4786322"/>
            <a:ext cx="2752691" cy="2153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Listening/Reading</a:t>
            </a:r>
            <a:endParaRPr lang="ru-RU" dirty="0"/>
          </a:p>
        </p:txBody>
      </p:sp>
      <p:pic>
        <p:nvPicPr>
          <p:cNvPr id="1026" name="Picture 2" descr="https://sun9-61.userapi.com/pcd4J4_tQ9583i7-tVbYWkgShMXNtvilVZAGDA/VaFZaBnX3TQ.jpg"/>
          <p:cNvPicPr>
            <a:picLocks noChangeAspect="1" noChangeArrowheads="1"/>
          </p:cNvPicPr>
          <p:nvPr/>
        </p:nvPicPr>
        <p:blipFill>
          <a:blip r:embed="rId2"/>
          <a:srcRect l="42125" t="26109" r="2462" b="49395"/>
          <a:stretch>
            <a:fillRect/>
          </a:stretch>
        </p:blipFill>
        <p:spPr bwMode="auto">
          <a:xfrm>
            <a:off x="4357686" y="1643050"/>
            <a:ext cx="4592443" cy="4286280"/>
          </a:xfrm>
          <a:prstGeom prst="rect">
            <a:avLst/>
          </a:prstGeom>
          <a:noFill/>
        </p:spPr>
      </p:pic>
      <p:pic>
        <p:nvPicPr>
          <p:cNvPr id="7" name="Picture 2" descr="https://sun9-61.userapi.com/pcd4J4_tQ9583i7-tVbYWkgShMXNtvilVZAGDA/VaFZaBnX3TQ.jpg"/>
          <p:cNvPicPr>
            <a:picLocks noChangeAspect="1" noChangeArrowheads="1"/>
          </p:cNvPicPr>
          <p:nvPr/>
        </p:nvPicPr>
        <p:blipFill>
          <a:blip r:embed="rId2"/>
          <a:srcRect l="3951" t="28879" r="56336" b="43126"/>
          <a:stretch>
            <a:fillRect/>
          </a:stretch>
        </p:blipFill>
        <p:spPr bwMode="auto">
          <a:xfrm>
            <a:off x="571472" y="1329031"/>
            <a:ext cx="3714776" cy="5528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s://fhd.multiurok.ru/5/f/5/5f59a5404c816cea28a2b75b3410fa577c0cabec/img_phpKw1Jla_ovaya-papka-3_0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429156" cy="3321867"/>
          </a:xfrm>
          <a:prstGeom prst="rect">
            <a:avLst/>
          </a:prstGeom>
          <a:noFill/>
        </p:spPr>
      </p:pic>
      <p:pic>
        <p:nvPicPr>
          <p:cNvPr id="56324" name="Picture 4" descr="https://fhd.multiurok.ru/5/f/5/5f59a5404c816cea28a2b75b3410fa577c0cabec/img_phpKw1Jla_ovaya-papka-3_0_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286124"/>
            <a:ext cx="4190987" cy="314324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break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Your TURN!</a:t>
            </a:r>
            <a:endParaRPr lang="ru-RU" sz="2800" dirty="0"/>
          </a:p>
        </p:txBody>
      </p:sp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2"/>
          <a:srcRect l="19141" t="23611" r="11718" b="9027"/>
          <a:stretch>
            <a:fillRect/>
          </a:stretch>
        </p:blipFill>
        <p:spPr bwMode="auto">
          <a:xfrm>
            <a:off x="428596" y="1928802"/>
            <a:ext cx="847313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Reservation card</a:t>
            </a:r>
            <a:endParaRPr lang="ru-RU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 l="18359" t="61111" r="34375" b="10416"/>
          <a:stretch>
            <a:fillRect/>
          </a:stretch>
        </p:blipFill>
        <p:spPr bwMode="auto">
          <a:xfrm>
            <a:off x="214282" y="1857364"/>
            <a:ext cx="864399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572000" y="55721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Раздаточный</a:t>
            </a:r>
            <a:r>
              <a:rPr lang="en-US" dirty="0" smtClean="0"/>
              <a:t> </a:t>
            </a:r>
            <a:r>
              <a:rPr lang="ru-RU" dirty="0" smtClean="0"/>
              <a:t>материал</a:t>
            </a:r>
            <a:r>
              <a:rPr lang="en-US" dirty="0" smtClean="0"/>
              <a:t> </a:t>
            </a:r>
            <a:r>
              <a:rPr lang="ru-RU" dirty="0" smtClean="0"/>
              <a:t>к</a:t>
            </a:r>
            <a:r>
              <a:rPr lang="en-US" dirty="0" smtClean="0"/>
              <a:t> </a:t>
            </a:r>
            <a:r>
              <a:rPr lang="ru-RU" dirty="0" smtClean="0"/>
              <a:t>уроку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«Reserving a place at a summer camp»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E38A4B-2EE1-4DA0-A4C8-20AE02381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Reserving a place at a summer camp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41FEF94-CF01-4E3F-94C0-307812F14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xmlns="" id="{2A515E35-BFD5-4B4F-A764-32B70971D917}"/>
              </a:ext>
            </a:extLst>
          </p:cNvPr>
          <p:cNvCxnSpPr>
            <a:cxnSpLocks/>
          </p:cNvCxnSpPr>
          <p:nvPr/>
        </p:nvCxnSpPr>
        <p:spPr>
          <a:xfrm rot="10800000">
            <a:off x="3653899" y="2318299"/>
            <a:ext cx="319384" cy="166732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reeform: Shape 81">
            <a:extLst>
              <a:ext uri="{FF2B5EF4-FFF2-40B4-BE49-F238E27FC236}">
                <a16:creationId xmlns:a16="http://schemas.microsoft.com/office/drawing/2014/main" xmlns="" id="{6A8C5DFA-E80F-4629-BA82-EE1D3B766D6B}"/>
              </a:ext>
            </a:extLst>
          </p:cNvPr>
          <p:cNvSpPr/>
          <p:nvPr/>
        </p:nvSpPr>
        <p:spPr>
          <a:xfrm flipH="1">
            <a:off x="2506147" y="1955837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cap="all" dirty="0" smtClean="0">
                <a:solidFill>
                  <a:schemeClr val="tx2">
                    <a:lumMod val="50000"/>
                  </a:schemeClr>
                </a:solidFill>
              </a:rPr>
              <a:t>Sport </a:t>
            </a:r>
            <a:endParaRPr lang="en-US" sz="2000" cap="all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xmlns="" id="{D290A709-817D-4026-A1EF-13FC65D8B417}"/>
              </a:ext>
            </a:extLst>
          </p:cNvPr>
          <p:cNvSpPr/>
          <p:nvPr/>
        </p:nvSpPr>
        <p:spPr>
          <a:xfrm flipH="1">
            <a:off x="2506147" y="362315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cap="all" dirty="0" smtClean="0">
                <a:solidFill>
                  <a:schemeClr val="tx2">
                    <a:lumMod val="50000"/>
                  </a:schemeClr>
                </a:solidFill>
              </a:rPr>
              <a:t>Adventure</a:t>
            </a:r>
            <a:endParaRPr lang="en-US" sz="1400" cap="all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xmlns="" id="{6743B7B7-2184-4F8A-8174-6770F538FAD0}"/>
              </a:ext>
            </a:extLst>
          </p:cNvPr>
          <p:cNvSpPr/>
          <p:nvPr/>
        </p:nvSpPr>
        <p:spPr>
          <a:xfrm flipH="1">
            <a:off x="2506147" y="5297920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cap="all" dirty="0" smtClean="0">
                <a:solidFill>
                  <a:schemeClr val="bg1"/>
                </a:solidFill>
              </a:rPr>
              <a:t>Arts</a:t>
            </a:r>
            <a:endParaRPr lang="en-US" sz="2000" cap="all" dirty="0">
              <a:solidFill>
                <a:schemeClr val="bg1"/>
              </a:solidFill>
            </a:endParaRPr>
          </a:p>
        </p:txBody>
      </p:sp>
      <p:cxnSp>
        <p:nvCxnSpPr>
          <p:cNvPr id="29" name="Connector: Curved 28">
            <a:extLst>
              <a:ext uri="{FF2B5EF4-FFF2-40B4-BE49-F238E27FC236}">
                <a16:creationId xmlns:a16="http://schemas.microsoft.com/office/drawing/2014/main" xmlns="" id="{06511276-8904-4412-AB7C-40DD6717F004}"/>
              </a:ext>
            </a:extLst>
          </p:cNvPr>
          <p:cNvCxnSpPr>
            <a:cxnSpLocks/>
          </p:cNvCxnSpPr>
          <p:nvPr/>
        </p:nvCxnSpPr>
        <p:spPr>
          <a:xfrm rot="10800000" flipV="1">
            <a:off x="3653899" y="3985619"/>
            <a:ext cx="319384" cy="167476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xmlns="" id="{690C60AD-399B-4ECB-A199-799D9228F5A6}"/>
              </a:ext>
            </a:extLst>
          </p:cNvPr>
          <p:cNvSpPr/>
          <p:nvPr/>
        </p:nvSpPr>
        <p:spPr>
          <a:xfrm flipH="1">
            <a:off x="4032777" y="362315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cap="all" dirty="0" smtClean="0">
                <a:solidFill>
                  <a:schemeClr val="bg1"/>
                </a:solidFill>
              </a:rPr>
              <a:t>CAMP</a:t>
            </a:r>
            <a:endParaRPr lang="en-US" sz="2000" b="1" cap="all" dirty="0">
              <a:solidFill>
                <a:schemeClr val="bg1"/>
              </a:solidFill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xmlns="" id="{A5510E3D-B70D-47EB-9144-B8F918236D61}"/>
              </a:ext>
            </a:extLst>
          </p:cNvPr>
          <p:cNvSpPr/>
          <p:nvPr/>
        </p:nvSpPr>
        <p:spPr>
          <a:xfrm flipH="1">
            <a:off x="5572132" y="2143116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cap="all" dirty="0" smtClean="0">
                <a:solidFill>
                  <a:schemeClr val="tx2">
                    <a:lumMod val="50000"/>
                  </a:schemeClr>
                </a:solidFill>
              </a:rPr>
              <a:t>TECH</a:t>
            </a:r>
            <a:endParaRPr lang="en-US" sz="2000" cap="all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xmlns="" id="{D9040BA9-95E2-43A0-9553-B09954D78210}"/>
              </a:ext>
            </a:extLst>
          </p:cNvPr>
          <p:cNvSpPr/>
          <p:nvPr/>
        </p:nvSpPr>
        <p:spPr>
          <a:xfrm flipH="1">
            <a:off x="5551256" y="5297920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cap="all" dirty="0" smtClean="0">
                <a:solidFill>
                  <a:schemeClr val="bg1"/>
                </a:solidFill>
              </a:rPr>
              <a:t>language</a:t>
            </a:r>
            <a:endParaRPr lang="en-US" sz="1600" cap="all" dirty="0">
              <a:solidFill>
                <a:schemeClr val="bg1"/>
              </a:solidFill>
            </a:endParaRPr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xmlns="" id="{6BC17380-27F9-4430-BD83-C2957E5FAE20}"/>
              </a:ext>
            </a:extLst>
          </p:cNvPr>
          <p:cNvSpPr/>
          <p:nvPr/>
        </p:nvSpPr>
        <p:spPr>
          <a:xfrm flipH="1">
            <a:off x="1000100" y="1071546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basketball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xmlns="" id="{A4E88D05-7E6C-4069-BEF7-B80763522C98}"/>
              </a:ext>
            </a:extLst>
          </p:cNvPr>
          <p:cNvSpPr/>
          <p:nvPr/>
        </p:nvSpPr>
        <p:spPr>
          <a:xfrm flipH="1">
            <a:off x="983592" y="5715937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painting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xmlns="" id="{31026301-B07C-4C57-B546-C8B9F8E6ADC8}"/>
              </a:ext>
            </a:extLst>
          </p:cNvPr>
          <p:cNvSpPr/>
          <p:nvPr/>
        </p:nvSpPr>
        <p:spPr>
          <a:xfrm flipH="1">
            <a:off x="983592" y="488227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photography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xmlns="" id="{3D13FF70-C325-4378-A6A3-31D68049879B}"/>
              </a:ext>
            </a:extLst>
          </p:cNvPr>
          <p:cNvSpPr/>
          <p:nvPr/>
        </p:nvSpPr>
        <p:spPr>
          <a:xfrm flipH="1">
            <a:off x="983592" y="4048617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Canoeing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xmlns="" id="{6DACADE9-D1EC-4B81-90A3-C43255C3DB89}"/>
              </a:ext>
            </a:extLst>
          </p:cNvPr>
          <p:cNvSpPr/>
          <p:nvPr/>
        </p:nvSpPr>
        <p:spPr>
          <a:xfrm flipH="1">
            <a:off x="983592" y="3214956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Rafting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xmlns="" id="{F9C890DC-9612-4E4A-9793-796C2F5BB39A}"/>
              </a:ext>
            </a:extLst>
          </p:cNvPr>
          <p:cNvSpPr/>
          <p:nvPr/>
        </p:nvSpPr>
        <p:spPr>
          <a:xfrm flipH="1">
            <a:off x="928662" y="2214554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Golf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9" name="Connector: Curved 38">
            <a:extLst>
              <a:ext uri="{FF2B5EF4-FFF2-40B4-BE49-F238E27FC236}">
                <a16:creationId xmlns:a16="http://schemas.microsoft.com/office/drawing/2014/main" xmlns="" id="{52CEE34B-193A-40AC-A56C-A38D1B3194C9}"/>
              </a:ext>
            </a:extLst>
          </p:cNvPr>
          <p:cNvCxnSpPr>
            <a:cxnSpLocks/>
          </p:cNvCxnSpPr>
          <p:nvPr/>
        </p:nvCxnSpPr>
        <p:spPr>
          <a:xfrm rot="10800000">
            <a:off x="2071670" y="1714488"/>
            <a:ext cx="315308" cy="408202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Curved 42">
            <a:extLst>
              <a:ext uri="{FF2B5EF4-FFF2-40B4-BE49-F238E27FC236}">
                <a16:creationId xmlns:a16="http://schemas.microsoft.com/office/drawing/2014/main" xmlns="" id="{99EDAE16-9F88-49D1-950C-781465B1CD93}"/>
              </a:ext>
            </a:extLst>
          </p:cNvPr>
          <p:cNvCxnSpPr>
            <a:cxnSpLocks/>
          </p:cNvCxnSpPr>
          <p:nvPr/>
        </p:nvCxnSpPr>
        <p:spPr>
          <a:xfrm rot="10800000" flipV="1">
            <a:off x="2131345" y="2318298"/>
            <a:ext cx="315308" cy="425459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nector: Curved 182">
            <a:extLst>
              <a:ext uri="{FF2B5EF4-FFF2-40B4-BE49-F238E27FC236}">
                <a16:creationId xmlns:a16="http://schemas.microsoft.com/office/drawing/2014/main" xmlns="" id="{E81EB3BC-1A32-49E7-969D-A5D52169774F}"/>
              </a:ext>
            </a:extLst>
          </p:cNvPr>
          <p:cNvCxnSpPr>
            <a:cxnSpLocks/>
          </p:cNvCxnSpPr>
          <p:nvPr/>
        </p:nvCxnSpPr>
        <p:spPr>
          <a:xfrm rot="10800000">
            <a:off x="2131345" y="3577420"/>
            <a:ext cx="315308" cy="40820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or: Curved 184">
            <a:extLst>
              <a:ext uri="{FF2B5EF4-FFF2-40B4-BE49-F238E27FC236}">
                <a16:creationId xmlns:a16="http://schemas.microsoft.com/office/drawing/2014/main" xmlns="" id="{3620E2A5-76DA-4568-A5EE-6179B6932EFD}"/>
              </a:ext>
            </a:extLst>
          </p:cNvPr>
          <p:cNvCxnSpPr>
            <a:cxnSpLocks/>
          </p:cNvCxnSpPr>
          <p:nvPr/>
        </p:nvCxnSpPr>
        <p:spPr>
          <a:xfrm rot="10800000" flipV="1">
            <a:off x="2131345" y="3985619"/>
            <a:ext cx="315308" cy="425460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Connector: Curved 186">
            <a:extLst>
              <a:ext uri="{FF2B5EF4-FFF2-40B4-BE49-F238E27FC236}">
                <a16:creationId xmlns:a16="http://schemas.microsoft.com/office/drawing/2014/main" xmlns="" id="{8F90132D-4519-4A5A-B3FD-CBD15AF74501}"/>
              </a:ext>
            </a:extLst>
          </p:cNvPr>
          <p:cNvCxnSpPr>
            <a:cxnSpLocks/>
          </p:cNvCxnSpPr>
          <p:nvPr/>
        </p:nvCxnSpPr>
        <p:spPr>
          <a:xfrm rot="10800000">
            <a:off x="2131345" y="5244742"/>
            <a:ext cx="315308" cy="41564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or: Curved 188">
            <a:extLst>
              <a:ext uri="{FF2B5EF4-FFF2-40B4-BE49-F238E27FC236}">
                <a16:creationId xmlns:a16="http://schemas.microsoft.com/office/drawing/2014/main" xmlns="" id="{B0709293-5819-4C81-BD41-FE0CFD48EF4E}"/>
              </a:ext>
            </a:extLst>
          </p:cNvPr>
          <p:cNvCxnSpPr>
            <a:cxnSpLocks/>
          </p:cNvCxnSpPr>
          <p:nvPr/>
        </p:nvCxnSpPr>
        <p:spPr>
          <a:xfrm rot="10800000" flipV="1">
            <a:off x="2131345" y="5660381"/>
            <a:ext cx="315308" cy="418018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xmlns="" id="{D22F7F19-4A80-4C9F-B635-94C43C187015}"/>
              </a:ext>
            </a:extLst>
          </p:cNvPr>
          <p:cNvSpPr/>
          <p:nvPr/>
        </p:nvSpPr>
        <p:spPr>
          <a:xfrm flipH="1">
            <a:off x="3643306" y="100010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Horse riding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xmlns="" id="{CEED5883-F118-45CE-BCAD-0E164FB0FF94}"/>
              </a:ext>
            </a:extLst>
          </p:cNvPr>
          <p:cNvSpPr/>
          <p:nvPr/>
        </p:nvSpPr>
        <p:spPr>
          <a:xfrm flipH="1">
            <a:off x="7072330" y="5715016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French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xmlns="" id="{432D9B1D-5228-48CF-BCB9-BEF954DCEB65}"/>
              </a:ext>
            </a:extLst>
          </p:cNvPr>
          <p:cNvSpPr/>
          <p:nvPr/>
        </p:nvSpPr>
        <p:spPr>
          <a:xfrm flipH="1">
            <a:off x="7069735" y="488227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English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xmlns="" id="{932068DB-BF65-4F9F-9175-D6F37EC14379}"/>
              </a:ext>
            </a:extLst>
          </p:cNvPr>
          <p:cNvSpPr/>
          <p:nvPr/>
        </p:nvSpPr>
        <p:spPr>
          <a:xfrm flipH="1">
            <a:off x="7072330" y="350043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Video game design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xmlns="" id="{A0157BB1-35C5-45F8-9E3C-2E0CAB028FD1}"/>
              </a:ext>
            </a:extLst>
          </p:cNvPr>
          <p:cNvSpPr/>
          <p:nvPr/>
        </p:nvSpPr>
        <p:spPr>
          <a:xfrm flipH="1">
            <a:off x="7143768" y="2428868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3D-painting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xmlns="" id="{3680A1C3-F629-4C62-B3C7-8D132DAA6DFD}"/>
              </a:ext>
            </a:extLst>
          </p:cNvPr>
          <p:cNvSpPr/>
          <p:nvPr/>
        </p:nvSpPr>
        <p:spPr>
          <a:xfrm flipH="1">
            <a:off x="7072330" y="1500174"/>
            <a:ext cx="1088256" cy="724922"/>
          </a:xfrm>
          <a:custGeom>
            <a:avLst/>
            <a:gdLst>
              <a:gd name="connsiteX0" fmla="*/ 1378458 w 1451008"/>
              <a:gd name="connsiteY0" fmla="*/ 0 h 724922"/>
              <a:gd name="connsiteX1" fmla="*/ 72550 w 1451008"/>
              <a:gd name="connsiteY1" fmla="*/ 0 h 724922"/>
              <a:gd name="connsiteX2" fmla="*/ 0 w 1451008"/>
              <a:gd name="connsiteY2" fmla="*/ 72492 h 724922"/>
              <a:gd name="connsiteX3" fmla="*/ 0 w 1451008"/>
              <a:gd name="connsiteY3" fmla="*/ 652430 h 724922"/>
              <a:gd name="connsiteX4" fmla="*/ 72550 w 1451008"/>
              <a:gd name="connsiteY4" fmla="*/ 724922 h 724922"/>
              <a:gd name="connsiteX5" fmla="*/ 1378458 w 1451008"/>
              <a:gd name="connsiteY5" fmla="*/ 724922 h 724922"/>
              <a:gd name="connsiteX6" fmla="*/ 1451008 w 1451008"/>
              <a:gd name="connsiteY6" fmla="*/ 652430 h 724922"/>
              <a:gd name="connsiteX7" fmla="*/ 1451008 w 1451008"/>
              <a:gd name="connsiteY7" fmla="*/ 72492 h 724922"/>
              <a:gd name="connsiteX8" fmla="*/ 1378458 w 1451008"/>
              <a:gd name="connsiteY8" fmla="*/ 0 h 72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008" h="724922">
                <a:moveTo>
                  <a:pt x="1378458" y="0"/>
                </a:moveTo>
                <a:lnTo>
                  <a:pt x="72550" y="0"/>
                </a:lnTo>
                <a:cubicBezTo>
                  <a:pt x="32482" y="0"/>
                  <a:pt x="0" y="32456"/>
                  <a:pt x="0" y="72492"/>
                </a:cubicBezTo>
                <a:lnTo>
                  <a:pt x="0" y="652430"/>
                </a:lnTo>
                <a:cubicBezTo>
                  <a:pt x="0" y="692466"/>
                  <a:pt x="32482" y="724922"/>
                  <a:pt x="72550" y="724922"/>
                </a:cubicBezTo>
                <a:lnTo>
                  <a:pt x="1378458" y="724922"/>
                </a:lnTo>
                <a:cubicBezTo>
                  <a:pt x="1418526" y="724922"/>
                  <a:pt x="1451008" y="692466"/>
                  <a:pt x="1451008" y="652430"/>
                </a:cubicBezTo>
                <a:lnTo>
                  <a:pt x="1451008" y="72492"/>
                </a:lnTo>
                <a:cubicBezTo>
                  <a:pt x="1451008" y="32456"/>
                  <a:pt x="1418526" y="0"/>
                  <a:pt x="1378458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72" tIns="49172" rIns="49172" bIns="49172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Robotics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48" name="Connector: Curved 247">
            <a:extLst>
              <a:ext uri="{FF2B5EF4-FFF2-40B4-BE49-F238E27FC236}">
                <a16:creationId xmlns:a16="http://schemas.microsoft.com/office/drawing/2014/main" xmlns="" id="{52773D9E-571A-4339-B1DA-91B1061F4495}"/>
              </a:ext>
            </a:extLst>
          </p:cNvPr>
          <p:cNvCxnSpPr>
            <a:cxnSpLocks/>
          </p:cNvCxnSpPr>
          <p:nvPr/>
        </p:nvCxnSpPr>
        <p:spPr>
          <a:xfrm flipV="1">
            <a:off x="5180529" y="2318298"/>
            <a:ext cx="311233" cy="1667322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or: Curved 249">
            <a:extLst>
              <a:ext uri="{FF2B5EF4-FFF2-40B4-BE49-F238E27FC236}">
                <a16:creationId xmlns:a16="http://schemas.microsoft.com/office/drawing/2014/main" xmlns="" id="{0D0AC9BF-CB19-42BF-9B31-6625FAACD17A}"/>
              </a:ext>
            </a:extLst>
          </p:cNvPr>
          <p:cNvCxnSpPr>
            <a:cxnSpLocks/>
          </p:cNvCxnSpPr>
          <p:nvPr/>
        </p:nvCxnSpPr>
        <p:spPr>
          <a:xfrm>
            <a:off x="5180529" y="3985621"/>
            <a:ext cx="311233" cy="167476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or: Curved 251">
            <a:extLst>
              <a:ext uri="{FF2B5EF4-FFF2-40B4-BE49-F238E27FC236}">
                <a16:creationId xmlns:a16="http://schemas.microsoft.com/office/drawing/2014/main" xmlns="" id="{AEBC02B8-56CD-4092-8DEA-CC58EF2C27A9}"/>
              </a:ext>
            </a:extLst>
          </p:cNvPr>
          <p:cNvCxnSpPr>
            <a:cxnSpLocks/>
          </p:cNvCxnSpPr>
          <p:nvPr/>
        </p:nvCxnSpPr>
        <p:spPr>
          <a:xfrm flipV="1">
            <a:off x="6643702" y="1714488"/>
            <a:ext cx="311232" cy="408204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Connector: Curved 253">
            <a:extLst>
              <a:ext uri="{FF2B5EF4-FFF2-40B4-BE49-F238E27FC236}">
                <a16:creationId xmlns:a16="http://schemas.microsoft.com/office/drawing/2014/main" xmlns="" id="{AE2848FD-AE99-4C56-9416-A431EDA53A1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214678" y="1500174"/>
            <a:ext cx="428628" cy="42862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Connector: Curved 256">
            <a:extLst>
              <a:ext uri="{FF2B5EF4-FFF2-40B4-BE49-F238E27FC236}">
                <a16:creationId xmlns:a16="http://schemas.microsoft.com/office/drawing/2014/main" xmlns="" id="{1EFCECDE-3F9A-4DBF-ABCC-F2F8B9CB3685}"/>
              </a:ext>
            </a:extLst>
          </p:cNvPr>
          <p:cNvCxnSpPr>
            <a:cxnSpLocks/>
          </p:cNvCxnSpPr>
          <p:nvPr/>
        </p:nvCxnSpPr>
        <p:spPr>
          <a:xfrm>
            <a:off x="6715140" y="2786058"/>
            <a:ext cx="357190" cy="14446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Connector: Curved 258">
            <a:extLst>
              <a:ext uri="{FF2B5EF4-FFF2-40B4-BE49-F238E27FC236}">
                <a16:creationId xmlns:a16="http://schemas.microsoft.com/office/drawing/2014/main" xmlns="" id="{E642BED0-EECB-4692-A5EE-3010E8757E1A}"/>
              </a:ext>
            </a:extLst>
          </p:cNvPr>
          <p:cNvCxnSpPr>
            <a:cxnSpLocks/>
          </p:cNvCxnSpPr>
          <p:nvPr/>
        </p:nvCxnSpPr>
        <p:spPr>
          <a:xfrm>
            <a:off x="6572264" y="3000372"/>
            <a:ext cx="311232" cy="425458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Connector: Curved 260">
            <a:extLst>
              <a:ext uri="{FF2B5EF4-FFF2-40B4-BE49-F238E27FC236}">
                <a16:creationId xmlns:a16="http://schemas.microsoft.com/office/drawing/2014/main" xmlns="" id="{00CEDD85-A37E-4D67-9FF9-00841489C082}"/>
              </a:ext>
            </a:extLst>
          </p:cNvPr>
          <p:cNvCxnSpPr>
            <a:cxnSpLocks/>
          </p:cNvCxnSpPr>
          <p:nvPr/>
        </p:nvCxnSpPr>
        <p:spPr>
          <a:xfrm flipV="1">
            <a:off x="6699008" y="5244740"/>
            <a:ext cx="311232" cy="4156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Connector: Curved 263">
            <a:extLst>
              <a:ext uri="{FF2B5EF4-FFF2-40B4-BE49-F238E27FC236}">
                <a16:creationId xmlns:a16="http://schemas.microsoft.com/office/drawing/2014/main" xmlns="" id="{30182F68-C465-43A9-8AD7-5E4E3DE89245}"/>
              </a:ext>
            </a:extLst>
          </p:cNvPr>
          <p:cNvCxnSpPr>
            <a:cxnSpLocks/>
          </p:cNvCxnSpPr>
          <p:nvPr/>
        </p:nvCxnSpPr>
        <p:spPr>
          <a:xfrm>
            <a:off x="6699008" y="5660382"/>
            <a:ext cx="311232" cy="418016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xmlns="" id="{22714227-3E36-4ECD-930B-E35D21436024}"/>
              </a:ext>
            </a:extLst>
          </p:cNvPr>
          <p:cNvCxnSpPr>
            <a:cxnSpLocks/>
          </p:cNvCxnSpPr>
          <p:nvPr/>
        </p:nvCxnSpPr>
        <p:spPr>
          <a:xfrm flipV="1">
            <a:off x="3653898" y="3985619"/>
            <a:ext cx="31938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54712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61.userapi.com/pcd4J4_tQ9583i7-tVbYWkgShMXNtvilVZAGDA/VaFZaBnX3TQ.jpg"/>
          <p:cNvPicPr>
            <a:picLocks noChangeAspect="1" noChangeArrowheads="1"/>
          </p:cNvPicPr>
          <p:nvPr/>
        </p:nvPicPr>
        <p:blipFill>
          <a:blip r:embed="rId2"/>
          <a:srcRect t="18677" r="1031" b="17968"/>
          <a:stretch>
            <a:fillRect/>
          </a:stretch>
        </p:blipFill>
        <p:spPr bwMode="auto">
          <a:xfrm>
            <a:off x="2214546" y="195802"/>
            <a:ext cx="4929222" cy="6662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</TotalTime>
  <Words>127</Words>
  <PresentationFormat>Экран (4:3)</PresentationFormat>
  <Paragraphs>84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English in Use</vt:lpstr>
      <vt:lpstr>What are we going to talk about today?</vt:lpstr>
      <vt:lpstr>What is the aim of our lesson?</vt:lpstr>
      <vt:lpstr>Listening/Reading</vt:lpstr>
      <vt:lpstr>Brain break</vt:lpstr>
      <vt:lpstr>Your TURN!</vt:lpstr>
      <vt:lpstr>Reservation card</vt:lpstr>
      <vt:lpstr>Reserving a place at a summer camp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соколова</dc:creator>
  <cp:lastModifiedBy>Виктор</cp:lastModifiedBy>
  <cp:revision>50</cp:revision>
  <dcterms:created xsi:type="dcterms:W3CDTF">2020-03-20T17:02:05Z</dcterms:created>
  <dcterms:modified xsi:type="dcterms:W3CDTF">2020-03-28T10:30:01Z</dcterms:modified>
</cp:coreProperties>
</file>