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6" r:id="rId3"/>
    <p:sldId id="267" r:id="rId4"/>
    <p:sldId id="265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84583" autoAdjust="0"/>
  </p:normalViewPr>
  <p:slideViewPr>
    <p:cSldViewPr>
      <p:cViewPr>
        <p:scale>
          <a:sx n="60" d="100"/>
          <a:sy n="60" d="100"/>
        </p:scale>
        <p:origin x="-725" y="-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8" Target="slide10.xml" Type="http://schemas.openxmlformats.org/officeDocument/2006/relationships/slide"/><Relationship Id="rId3" Target="slide5.xml" Type="http://schemas.openxmlformats.org/officeDocument/2006/relationships/slide"/><Relationship Id="rId7" Target="slide9.xml" Type="http://schemas.openxmlformats.org/officeDocument/2006/relationships/slide"/><Relationship Id="rId2" Target="slide4.xml" Type="http://schemas.openxmlformats.org/officeDocument/2006/relationships/slide"/><Relationship Id="rId1" Target="../slideLayouts/slideLayout2.xml" Type="http://schemas.openxmlformats.org/officeDocument/2006/relationships/slideLayout"/><Relationship Id="rId6" Target="slide8.xml" Type="http://schemas.openxmlformats.org/officeDocument/2006/relationships/slide"/><Relationship Id="rId11" Target="../media/image4.jpeg" Type="http://schemas.openxmlformats.org/officeDocument/2006/relationships/image"/><Relationship Id="rId5" Target="slide7.xml" Type="http://schemas.openxmlformats.org/officeDocument/2006/relationships/slide"/><Relationship Id="rId10" Target="slide12.xml" Type="http://schemas.openxmlformats.org/officeDocument/2006/relationships/slide"/><Relationship Id="rId4" Target="slide6.xml" Type="http://schemas.openxmlformats.org/officeDocument/2006/relationships/slide"/><Relationship Id="rId9" Target="slide11.xml" Type="http://schemas.openxmlformats.org/officeDocument/2006/relationships/slide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060848"/>
            <a:ext cx="6552728" cy="1224136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Современные </a:t>
            </a:r>
            <a:r>
              <a:rPr lang="ru-RU" sz="4800" dirty="0" smtClean="0"/>
              <a:t>неологизмы. </a:t>
            </a:r>
            <a:r>
              <a:rPr lang="ru-RU" sz="4800" smtClean="0"/>
              <a:t>Урок 1.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88024" y="4764053"/>
            <a:ext cx="4355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Подготовила учитель русского языка Плесовских Е.В.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4920" y="594928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с. Шелаболиха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2021 г.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КРЕАТИВНЫЙ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84976" cy="5040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Креативность (от англ. </a:t>
            </a:r>
            <a:r>
              <a:rPr lang="ru-RU" sz="2800" dirty="0" err="1"/>
              <a:t>creative</a:t>
            </a:r>
            <a:r>
              <a:rPr lang="ru-RU" sz="2800" dirty="0"/>
              <a:t> — творческий) — творческие способности индивида, характеризующиеся готовностью к созданию принципиально новых идей, отклоняющихся от традиционных или принятых схем мышления и входящие </a:t>
            </a:r>
            <a:r>
              <a:rPr lang="ru-RU" sz="2800" dirty="0" smtClean="0"/>
              <a:t>в структуру одаренности </a:t>
            </a:r>
          </a:p>
          <a:p>
            <a:pPr marL="0" indent="0">
              <a:buNone/>
            </a:pPr>
            <a:r>
              <a:rPr lang="ru-RU" sz="2800" dirty="0" smtClean="0"/>
              <a:t>в  </a:t>
            </a:r>
            <a:r>
              <a:rPr lang="ru-RU" sz="2800" dirty="0"/>
              <a:t>качестве </a:t>
            </a:r>
            <a:r>
              <a:rPr lang="ru-RU" sz="2800" dirty="0" err="1" smtClean="0"/>
              <a:t>независи</a:t>
            </a:r>
            <a:r>
              <a:rPr lang="ru-RU" sz="2800" dirty="0" smtClean="0"/>
              <a:t>-</a:t>
            </a:r>
          </a:p>
          <a:p>
            <a:pPr marL="0" indent="0">
              <a:buNone/>
            </a:pPr>
            <a:r>
              <a:rPr lang="ru-RU" sz="2800" dirty="0" err="1" smtClean="0"/>
              <a:t>мого</a:t>
            </a:r>
            <a:r>
              <a:rPr lang="ru-RU" sz="2800" dirty="0" smtClean="0"/>
              <a:t> </a:t>
            </a:r>
            <a:r>
              <a:rPr lang="ru-RU" sz="2800" dirty="0"/>
              <a:t>фактора, а </a:t>
            </a:r>
            <a:r>
              <a:rPr lang="ru-RU" sz="2800" dirty="0" smtClean="0"/>
              <a:t>так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dirty="0"/>
              <a:t>же </a:t>
            </a:r>
            <a:r>
              <a:rPr lang="ru-RU" sz="2800" dirty="0" smtClean="0"/>
              <a:t>способность </a:t>
            </a:r>
          </a:p>
          <a:p>
            <a:pPr marL="0" indent="0">
              <a:buNone/>
            </a:pPr>
            <a:r>
              <a:rPr lang="ru-RU" sz="2800" dirty="0" smtClean="0"/>
              <a:t>решать </a:t>
            </a:r>
            <a:r>
              <a:rPr lang="ru-RU" sz="2800" dirty="0"/>
              <a:t>проблемы,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возникающие внутри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dirty="0"/>
              <a:t>статичных систем.</a:t>
            </a:r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28999"/>
            <a:ext cx="5112568" cy="3195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78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ЭКСКЛЮЗИВНЫЙ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8280920" cy="2232248"/>
          </a:xfrm>
        </p:spPr>
        <p:txBody>
          <a:bodyPr/>
          <a:lstStyle/>
          <a:p>
            <a:r>
              <a:rPr lang="ru-RU" dirty="0"/>
              <a:t>1. Исключительный, неповторимый; единственный в своём роде. 2. Принадлежащий или предоставленный исключительно кому-либо одному.</a:t>
            </a:r>
          </a:p>
        </p:txBody>
      </p:sp>
      <p:pic>
        <p:nvPicPr>
          <p:cNvPr id="819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17032"/>
            <a:ext cx="40324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70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712968" cy="4608512"/>
          </a:xfrm>
        </p:spPr>
        <p:txBody>
          <a:bodyPr/>
          <a:lstStyle/>
          <a:p>
            <a:r>
              <a:rPr lang="ru-RU" dirty="0" smtClean="0"/>
              <a:t>Определите значения слов и распределите их по группам.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098272"/>
              </p:ext>
            </p:extLst>
          </p:nvPr>
        </p:nvGraphicFramePr>
        <p:xfrm>
          <a:off x="611560" y="2852936"/>
          <a:ext cx="8256240" cy="1354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060"/>
                <a:gridCol w="2064060"/>
                <a:gridCol w="2064060"/>
                <a:gridCol w="2064060"/>
              </a:tblGrid>
              <a:tr h="5100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Компьютерные технологии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Продукты питания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Культура, развлечения</a:t>
                      </a:r>
                      <a:endParaRPr lang="ru-RU" dirty="0"/>
                    </a:p>
                  </a:txBody>
                  <a:tcPr/>
                </a:tc>
              </a:tr>
              <a:tr h="714041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4437112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Гаджет, ремейк, йогурт, рэп, аншлаг, пост,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фреш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караоке, презентация,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уницикл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скейтборт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сайт,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скиатлон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файл,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маффин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10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568952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  с. 43 упр. 42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29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00" y="3605177"/>
            <a:ext cx="8226548" cy="11589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Взамен потерянного телефона я попросил у родителей …..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8864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1AB39F">
                    <a:lumMod val="75000"/>
                  </a:srgbClr>
                </a:solidFill>
              </a:rPr>
              <a:t>Благодаря </a:t>
            </a:r>
            <a:r>
              <a:rPr lang="ru-RU" sz="3200" b="1" dirty="0" smtClean="0">
                <a:solidFill>
                  <a:srgbClr val="1AB39F">
                    <a:lumMod val="75000"/>
                  </a:srgbClr>
                </a:solidFill>
              </a:rPr>
              <a:t>    ……….          я </a:t>
            </a:r>
            <a:r>
              <a:rPr lang="ru-RU" sz="3200" b="1" dirty="0">
                <a:solidFill>
                  <a:srgbClr val="1AB39F">
                    <a:lumMod val="75000"/>
                  </a:srgbClr>
                </a:solidFill>
              </a:rPr>
              <a:t>быстро добрался до дома.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38140" y="14247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EA157A">
                    <a:lumMod val="75000"/>
                  </a:srgbClr>
                </a:solidFill>
              </a:rPr>
              <a:t>навигатору</a:t>
            </a:r>
            <a:r>
              <a:rPr lang="ru-RU" sz="3200" b="1" dirty="0" smtClean="0">
                <a:solidFill>
                  <a:prstClr val="white"/>
                </a:solidFill>
              </a:rPr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307406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1AB39F">
                    <a:lumMod val="75000"/>
                  </a:srgbClr>
                </a:solidFill>
              </a:rPr>
              <a:t>Всю новую информацию я перекинул </a:t>
            </a:r>
            <a:r>
              <a:rPr lang="ru-RU" sz="3200" b="1" dirty="0" smtClean="0">
                <a:solidFill>
                  <a:srgbClr val="1AB39F">
                    <a:lumMod val="75000"/>
                  </a:srgbClr>
                </a:solidFill>
              </a:rPr>
              <a:t>на </a:t>
            </a:r>
            <a:endParaRPr lang="ru-RU" sz="3200" b="1" dirty="0">
              <a:solidFill>
                <a:srgbClr val="1AB39F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516" y="1892181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винчестер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527959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1AB39F">
                    <a:lumMod val="75000"/>
                  </a:srgbClr>
                </a:solidFill>
              </a:rPr>
              <a:t>Установленный </a:t>
            </a:r>
            <a:r>
              <a:rPr lang="ru-RU" sz="3200" b="1" dirty="0" smtClean="0">
                <a:solidFill>
                  <a:srgbClr val="1AB39F">
                    <a:lumMod val="75000"/>
                  </a:srgbClr>
                </a:solidFill>
              </a:rPr>
              <a:t>дома    …….      обеспечивает </a:t>
            </a:r>
            <a:r>
              <a:rPr lang="ru-RU" sz="3200" b="1" dirty="0">
                <a:solidFill>
                  <a:srgbClr val="1AB39F">
                    <a:lumMod val="75000"/>
                  </a:srgbClr>
                </a:solidFill>
              </a:rPr>
              <a:t>выход в интернет.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86312" y="2476955"/>
            <a:ext cx="2124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модем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7824" y="4077072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 смартфон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86312" y="5517232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Обратитесь к учебнику с. 39 «Лингвистические заметки»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47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Истолкуйте неологизмы.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3168352" cy="64807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 гамбургер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596" y="1988840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3" action="ppaction://hlinksldjump"/>
              </a:rPr>
              <a:t> ноутбук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684" y="2619975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4" action="ppaction://hlinksldjump"/>
              </a:rPr>
              <a:t>онлайновый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20080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5" action="ppaction://hlinksldjump"/>
              </a:rPr>
              <a:t>фитнес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404063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6" action="ppaction://hlinksldjump"/>
              </a:rPr>
              <a:t>сланцы (обувь)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1988839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7" action="ppaction://hlinksldjump"/>
              </a:rPr>
              <a:t> сканер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581503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8" action="ppaction://hlinksldjump"/>
              </a:rPr>
              <a:t> креативный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320475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9" action="ppaction://hlinksldjump"/>
              </a:rPr>
              <a:t>эксклюзивный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8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078398"/>
            <a:ext cx="1837172" cy="258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56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7776864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ГАМБУРГЕР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268760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(англ.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</a:rPr>
              <a:t>hamburger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) — вид сэндвича, состоящий из разрезанной пополам булочки и рубленой жареной котлеты. В дополнение к мясу гамбургер может иметь большое количество разнообразных наполнителей, например: кетчуп и майонез, дольку кабачка, листья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салата,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маринованный огурец, сырой или жареный лук, помидор.</a:t>
            </a:r>
          </a:p>
        </p:txBody>
      </p:sp>
      <p:pic>
        <p:nvPicPr>
          <p:cNvPr id="205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9040"/>
            <a:ext cx="3754388" cy="249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20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НОУТБУК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704856" cy="43204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(англ. </a:t>
            </a:r>
            <a:r>
              <a:rPr lang="ru-RU" dirty="0" err="1"/>
              <a:t>notebook</a:t>
            </a:r>
            <a:r>
              <a:rPr lang="ru-RU" dirty="0"/>
              <a:t> — блокнот) — переносной компьютер, в корпусе которого объединены типичные компоненты ПК, включая дисплей, клавиатуру и устройство указания (обычно сенсорная панель или </a:t>
            </a:r>
            <a:r>
              <a:rPr lang="ru-RU" dirty="0" err="1"/>
              <a:t>тачпад</a:t>
            </a:r>
            <a:r>
              <a:rPr lang="ru-RU" dirty="0"/>
              <a:t>), а также аккумуляторные батареи. Ноутбуки отличаются небольшими размерами и весом, время автономной </a:t>
            </a:r>
            <a:r>
              <a:rPr lang="ru-RU" dirty="0" smtClean="0"/>
              <a:t>работы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ноутбуков </a:t>
            </a:r>
            <a:r>
              <a:rPr lang="ru-RU" dirty="0" smtClean="0"/>
              <a:t>варьируется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 пределах от 2 до 15 часов.</a:t>
            </a:r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399" y="3789041"/>
            <a:ext cx="3749089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39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онлайновый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776864" cy="2232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комп</a:t>
            </a:r>
            <a:r>
              <a:rPr lang="ru-RU" dirty="0"/>
              <a:t>. </a:t>
            </a:r>
            <a:r>
              <a:rPr lang="ru-RU" dirty="0" smtClean="0"/>
              <a:t>- использующий </a:t>
            </a:r>
            <a:r>
              <a:rPr lang="ru-RU" dirty="0"/>
              <a:t>активное подключение к коммуникационной сети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◆ </a:t>
            </a:r>
            <a:r>
              <a:rPr lang="ru-RU" dirty="0"/>
              <a:t>Онлайновый словарь — электронный словарь,</a:t>
            </a:r>
          </a:p>
        </p:txBody>
      </p:sp>
      <p:sp>
        <p:nvSpPr>
          <p:cNvPr id="4" name="Улыбающееся лицо 3">
            <a:hlinkClick r:id="rId2" action="ppaction://hlinksldjump"/>
          </p:cNvPr>
          <p:cNvSpPr/>
          <p:nvPr/>
        </p:nvSpPr>
        <p:spPr>
          <a:xfrm>
            <a:off x="4499992" y="3645024"/>
            <a:ext cx="1368152" cy="100811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9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ФИТНЕС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7776864" cy="25202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система из нескольких направлений различного рода физической нагрузки, созданная для коррекции фигуры, укрепления здоровья путем воздействия на мышцы и сознание.</a:t>
            </a:r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61" y="3645024"/>
            <a:ext cx="44481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62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СЛАНЦЫ (обувь)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7776864" cy="1656184"/>
          </a:xfrm>
        </p:spPr>
        <p:txBody>
          <a:bodyPr/>
          <a:lstStyle/>
          <a:p>
            <a:r>
              <a:rPr lang="ru-RU" dirty="0"/>
              <a:t> состоящая из подошвы и двух ремешков, закрепляющихся между большим и указательным пальцем ноги.</a:t>
            </a:r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332" y="3212976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27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СКАНЕР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496944" cy="1800200"/>
          </a:xfrm>
        </p:spPr>
        <p:txBody>
          <a:bodyPr/>
          <a:lstStyle/>
          <a:p>
            <a:r>
              <a:rPr lang="ru-RU" dirty="0"/>
              <a:t>устройство ввода, которое, анализируя какой-либо объект (обычно изображение, текст), создаёт его цифровое изображение.</a:t>
            </a:r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4680520" cy="261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29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99c277f280234992a36bb463b6c6b1dbfe9e34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2175</TotalTime>
  <Words>428</Words>
  <Application>Microsoft Office PowerPoint</Application>
  <PresentationFormat>Экран (4:3)</PresentationFormat>
  <Paragraphs>59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Современные неологизмы. Урок 1.</vt:lpstr>
      <vt:lpstr>Презентация PowerPoint</vt:lpstr>
      <vt:lpstr>Истолкуйте неологизмы.</vt:lpstr>
      <vt:lpstr>Презентация PowerPoint</vt:lpstr>
      <vt:lpstr>НОУТБУК</vt:lpstr>
      <vt:lpstr>онлайновый</vt:lpstr>
      <vt:lpstr>ФИТНЕС</vt:lpstr>
      <vt:lpstr>СЛАНЦЫ (обувь)</vt:lpstr>
      <vt:lpstr>СКАНЕР</vt:lpstr>
      <vt:lpstr>КРЕАТИВНЫЙ</vt:lpstr>
      <vt:lpstr>ЭКСКЛЮЗИВНЫЙ</vt:lpstr>
      <vt:lpstr>Упражнение 40</vt:lpstr>
      <vt:lpstr>Домашнее задание: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из разноцветных треугольников</dc:title>
  <dc:creator>obstinate</dc:creator>
  <dc:description>Шаблон презентации с сайта https://presentation-creation.ru/</dc:description>
  <cp:lastModifiedBy>админ</cp:lastModifiedBy>
  <cp:revision>872</cp:revision>
  <dcterms:created xsi:type="dcterms:W3CDTF">2018-02-25T09:09:03Z</dcterms:created>
  <dcterms:modified xsi:type="dcterms:W3CDTF">2021-11-02T08:49:26Z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346529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