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66" d="100"/>
          <a:sy n="66" d="100"/>
        </p:scale>
        <p:origin x="-147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CEA874-E454-459B-96F7-11E659B96C7A}" type="datetimeFigureOut">
              <a:rPr lang="ru-RU" smtClean="0"/>
              <a:t>02.11.2021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40242B-4C1B-4F19-AB0C-1B381C18B071}" type="slidenum">
              <a:rPr lang="ru-RU" smtClean="0"/>
              <a:t>‹#›</a:t>
            </a:fld>
            <a:endParaRPr lang="ru-RU"/>
          </a:p>
        </p:txBody>
      </p:sp>
    </p:spTree>
    <p:extLst>
      <p:ext uri="{BB962C8B-B14F-4D97-AF65-F5344CB8AC3E}">
        <p14:creationId xmlns:p14="http://schemas.microsoft.com/office/powerpoint/2010/main" val="3401429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C40242B-4C1B-4F19-AB0C-1B381C18B071}" type="slidenum">
              <a:rPr lang="ru-RU" smtClean="0"/>
              <a:t>2</a:t>
            </a:fld>
            <a:endParaRPr lang="ru-RU"/>
          </a:p>
        </p:txBody>
      </p:sp>
    </p:spTree>
    <p:extLst>
      <p:ext uri="{BB962C8B-B14F-4D97-AF65-F5344CB8AC3E}">
        <p14:creationId xmlns:p14="http://schemas.microsoft.com/office/powerpoint/2010/main" val="1518886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C40242B-4C1B-4F19-AB0C-1B381C18B071}" type="slidenum">
              <a:rPr lang="ru-RU" smtClean="0"/>
              <a:t>3</a:t>
            </a:fld>
            <a:endParaRPr lang="ru-RU"/>
          </a:p>
        </p:txBody>
      </p:sp>
    </p:spTree>
    <p:extLst>
      <p:ext uri="{BB962C8B-B14F-4D97-AF65-F5344CB8AC3E}">
        <p14:creationId xmlns:p14="http://schemas.microsoft.com/office/powerpoint/2010/main" val="3744952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74BFFEFF-F17B-4728-AF91-A2CA87C1235A}" type="datetimeFigureOut">
              <a:rPr lang="ru-RU" smtClean="0"/>
              <a:t>02.11.2021</a:t>
            </a:fld>
            <a:endParaRPr lang="ru-RU"/>
          </a:p>
        </p:txBody>
      </p:sp>
      <p:sp>
        <p:nvSpPr>
          <p:cNvPr id="16" name="Slide Number Placeholder 15"/>
          <p:cNvSpPr>
            <a:spLocks noGrp="1"/>
          </p:cNvSpPr>
          <p:nvPr>
            <p:ph type="sldNum" sz="quarter" idx="11"/>
          </p:nvPr>
        </p:nvSpPr>
        <p:spPr/>
        <p:txBody>
          <a:bodyPr/>
          <a:lstStyle/>
          <a:p>
            <a:fld id="{89A12538-0E76-4901-B2AD-E4BC03E34621}"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4BFFEFF-F17B-4728-AF91-A2CA87C1235A}"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A12538-0E76-4901-B2AD-E4BC03E3462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4BFFEFF-F17B-4728-AF91-A2CA87C1235A}" type="datetimeFigureOut">
              <a:rPr lang="ru-RU" smtClean="0"/>
              <a:t>02.11.2021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9A12538-0E76-4901-B2AD-E4BC03E3462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74BFFEFF-F17B-4728-AF91-A2CA87C1235A}" type="datetimeFigureOut">
              <a:rPr lang="ru-RU" smtClean="0"/>
              <a:t>02.11.2021</a:t>
            </a:fld>
            <a:endParaRPr lang="ru-RU"/>
          </a:p>
        </p:txBody>
      </p:sp>
      <p:sp>
        <p:nvSpPr>
          <p:cNvPr id="15" name="Slide Number Placeholder 14"/>
          <p:cNvSpPr>
            <a:spLocks noGrp="1"/>
          </p:cNvSpPr>
          <p:nvPr>
            <p:ph type="sldNum" sz="quarter" idx="11"/>
          </p:nvPr>
        </p:nvSpPr>
        <p:spPr/>
        <p:txBody>
          <a:bodyPr/>
          <a:lstStyle/>
          <a:p>
            <a:fld id="{89A12538-0E76-4901-B2AD-E4BC03E34621}"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74BFFEFF-F17B-4728-AF91-A2CA87C1235A}" type="datetimeFigureOut">
              <a:rPr lang="ru-RU" smtClean="0"/>
              <a:t>02.11.2021</a:t>
            </a:fld>
            <a:endParaRPr lang="ru-RU"/>
          </a:p>
        </p:txBody>
      </p:sp>
      <p:sp>
        <p:nvSpPr>
          <p:cNvPr id="13" name="Slide Number Placeholder 12"/>
          <p:cNvSpPr>
            <a:spLocks noGrp="1"/>
          </p:cNvSpPr>
          <p:nvPr>
            <p:ph type="sldNum" sz="quarter" idx="11"/>
          </p:nvPr>
        </p:nvSpPr>
        <p:spPr/>
        <p:txBody>
          <a:bodyPr/>
          <a:lstStyle/>
          <a:p>
            <a:fld id="{89A12538-0E76-4901-B2AD-E4BC03E34621}"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74BFFEFF-F17B-4728-AF91-A2CA87C1235A}" type="datetimeFigureOut">
              <a:rPr lang="ru-RU" smtClean="0"/>
              <a:t>02.11.2021</a:t>
            </a:fld>
            <a:endParaRPr lang="ru-RU"/>
          </a:p>
        </p:txBody>
      </p:sp>
      <p:sp>
        <p:nvSpPr>
          <p:cNvPr id="9" name="Slide Number Placeholder 8"/>
          <p:cNvSpPr>
            <a:spLocks noGrp="1"/>
          </p:cNvSpPr>
          <p:nvPr>
            <p:ph type="sldNum" sz="quarter" idx="11"/>
          </p:nvPr>
        </p:nvSpPr>
        <p:spPr/>
        <p:txBody>
          <a:bodyPr/>
          <a:lstStyle/>
          <a:p>
            <a:fld id="{89A12538-0E76-4901-B2AD-E4BC03E34621}"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74BFFEFF-F17B-4728-AF91-A2CA87C1235A}" type="datetimeFigureOut">
              <a:rPr lang="ru-RU" smtClean="0"/>
              <a:t>02.11.2021</a:t>
            </a:fld>
            <a:endParaRPr lang="ru-RU"/>
          </a:p>
        </p:txBody>
      </p:sp>
      <p:sp>
        <p:nvSpPr>
          <p:cNvPr id="15" name="Slide Number Placeholder 14"/>
          <p:cNvSpPr>
            <a:spLocks noGrp="1"/>
          </p:cNvSpPr>
          <p:nvPr>
            <p:ph type="sldNum" sz="quarter" idx="11"/>
          </p:nvPr>
        </p:nvSpPr>
        <p:spPr/>
        <p:txBody>
          <a:bodyPr/>
          <a:lstStyle/>
          <a:p>
            <a:fld id="{89A12538-0E76-4901-B2AD-E4BC03E34621}"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74BFFEFF-F17B-4728-AF91-A2CA87C1235A}" type="datetimeFigureOut">
              <a:rPr lang="ru-RU" smtClean="0"/>
              <a:t>02.11.2021</a:t>
            </a:fld>
            <a:endParaRPr lang="ru-RU"/>
          </a:p>
        </p:txBody>
      </p:sp>
      <p:sp>
        <p:nvSpPr>
          <p:cNvPr id="8" name="Slide Number Placeholder 7"/>
          <p:cNvSpPr>
            <a:spLocks noGrp="1"/>
          </p:cNvSpPr>
          <p:nvPr>
            <p:ph type="sldNum" sz="quarter" idx="11"/>
          </p:nvPr>
        </p:nvSpPr>
        <p:spPr/>
        <p:txBody>
          <a:bodyPr/>
          <a:lstStyle/>
          <a:p>
            <a:fld id="{89A12538-0E76-4901-B2AD-E4BC03E34621}"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4BFFEFF-F17B-4728-AF91-A2CA87C1235A}" type="datetimeFigureOut">
              <a:rPr lang="ru-RU" smtClean="0"/>
              <a:t>02.11.2021</a:t>
            </a:fld>
            <a:endParaRPr lang="ru-RU"/>
          </a:p>
        </p:txBody>
      </p:sp>
      <p:sp>
        <p:nvSpPr>
          <p:cNvPr id="6" name="Slide Number Placeholder 5"/>
          <p:cNvSpPr>
            <a:spLocks noGrp="1"/>
          </p:cNvSpPr>
          <p:nvPr>
            <p:ph type="sldNum" sz="quarter" idx="11"/>
          </p:nvPr>
        </p:nvSpPr>
        <p:spPr/>
        <p:txBody>
          <a:bodyPr/>
          <a:lstStyle/>
          <a:p>
            <a:fld id="{89A12538-0E76-4901-B2AD-E4BC03E34621}"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74BFFEFF-F17B-4728-AF91-A2CA87C1235A}" type="datetimeFigureOut">
              <a:rPr lang="ru-RU" smtClean="0"/>
              <a:t>02.11.2021</a:t>
            </a:fld>
            <a:endParaRPr lang="ru-RU"/>
          </a:p>
        </p:txBody>
      </p:sp>
      <p:sp>
        <p:nvSpPr>
          <p:cNvPr id="16" name="Slide Number Placeholder 15"/>
          <p:cNvSpPr>
            <a:spLocks noGrp="1"/>
          </p:cNvSpPr>
          <p:nvPr>
            <p:ph type="sldNum" sz="quarter" idx="11"/>
          </p:nvPr>
        </p:nvSpPr>
        <p:spPr/>
        <p:txBody>
          <a:bodyPr/>
          <a:lstStyle/>
          <a:p>
            <a:fld id="{89A12538-0E76-4901-B2AD-E4BC03E34621}"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74BFFEFF-F17B-4728-AF91-A2CA87C1235A}" type="datetimeFigureOut">
              <a:rPr lang="ru-RU" smtClean="0"/>
              <a:t>02.11.2021</a:t>
            </a:fld>
            <a:endParaRPr lang="ru-RU"/>
          </a:p>
        </p:txBody>
      </p:sp>
      <p:sp>
        <p:nvSpPr>
          <p:cNvPr id="14" name="Slide Number Placeholder 13"/>
          <p:cNvSpPr>
            <a:spLocks noGrp="1"/>
          </p:cNvSpPr>
          <p:nvPr>
            <p:ph type="sldNum" sz="quarter" idx="11"/>
          </p:nvPr>
        </p:nvSpPr>
        <p:spPr/>
        <p:txBody>
          <a:bodyPr/>
          <a:lstStyle/>
          <a:p>
            <a:fld id="{89A12538-0E76-4901-B2AD-E4BC03E34621}"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74BFFEFF-F17B-4728-AF91-A2CA87C1235A}" type="datetimeFigureOut">
              <a:rPr lang="ru-RU" smtClean="0"/>
              <a:t>02.11.2021</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89A12538-0E76-4901-B2AD-E4BC03E34621}"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p:txBody>
          <a:bodyPr/>
          <a:lstStyle/>
          <a:p>
            <a:endParaRPr lang="ru-RU" dirty="0"/>
          </a:p>
        </p:txBody>
      </p:sp>
      <p:sp>
        <p:nvSpPr>
          <p:cNvPr id="2" name="Заголовок 1"/>
          <p:cNvSpPr>
            <a:spLocks noGrp="1"/>
          </p:cNvSpPr>
          <p:nvPr>
            <p:ph type="title"/>
          </p:nvPr>
        </p:nvSpPr>
        <p:spPr>
          <a:xfrm>
            <a:off x="1763688" y="4869160"/>
            <a:ext cx="7543800" cy="914400"/>
          </a:xfrm>
        </p:spPr>
        <p:txBody>
          <a:bodyPr/>
          <a:lstStyle/>
          <a:p>
            <a:r>
              <a:rPr lang="en-US" b="1" dirty="0" smtClean="0"/>
              <a:t>Traffic </a:t>
            </a:r>
            <a:r>
              <a:rPr lang="en-US" b="1" dirty="0" smtClean="0"/>
              <a:t>regulations</a:t>
            </a:r>
            <a:r>
              <a:rPr lang="ru-RU" b="1" dirty="0" smtClean="0"/>
              <a:t/>
            </a:r>
            <a:br>
              <a:rPr lang="ru-RU" b="1" dirty="0" smtClean="0"/>
            </a:br>
            <a:r>
              <a:rPr lang="ru-RU" sz="2800" b="1" dirty="0" smtClean="0"/>
              <a:t>Жаворонков Андрей 6В класс</a:t>
            </a:r>
            <a:endParaRPr lang="ru-RU" sz="2800" b="1" dirty="0"/>
          </a:p>
        </p:txBody>
      </p:sp>
      <p:pic>
        <p:nvPicPr>
          <p:cNvPr id="2051" name="Picture 3" descr="C:\Users\1\Downloads\ооооооооооо.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651395"/>
            <a:ext cx="6502524"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2152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3491880" y="332656"/>
            <a:ext cx="5111750" cy="5853113"/>
          </a:xfrm>
        </p:spPr>
        <p:txBody>
          <a:bodyPr/>
          <a:lstStyle/>
          <a:p>
            <a:endParaRPr lang="ru-RU"/>
          </a:p>
        </p:txBody>
      </p:sp>
      <p:sp>
        <p:nvSpPr>
          <p:cNvPr id="6" name="Текст 5"/>
          <p:cNvSpPr>
            <a:spLocks noGrp="1"/>
          </p:cNvSpPr>
          <p:nvPr>
            <p:ph type="body" sz="half" idx="2"/>
          </p:nvPr>
        </p:nvSpPr>
        <p:spPr>
          <a:xfrm>
            <a:off x="457200" y="188641"/>
            <a:ext cx="3008313" cy="5832648"/>
          </a:xfrm>
        </p:spPr>
        <p:txBody>
          <a:bodyPr>
            <a:noAutofit/>
          </a:bodyPr>
          <a:lstStyle/>
          <a:p>
            <a:r>
              <a:rPr lang="en-US" sz="2400" b="1" dirty="0" smtClean="0"/>
              <a:t>1. it is forbidden to move in case of malfunction of </a:t>
            </a:r>
            <a:r>
              <a:rPr lang="en-US" sz="2400" b="1" dirty="0" err="1" smtClean="0"/>
              <a:t>th</a:t>
            </a:r>
            <a:r>
              <a:rPr lang="ru-RU" sz="2400" b="1" dirty="0" smtClean="0"/>
              <a:t>у</a:t>
            </a:r>
            <a:r>
              <a:rPr lang="en-US" sz="2400" b="1" dirty="0" smtClean="0"/>
              <a:t> system of the service brake, steering, coupling device (inside the vehicle), burning (missing) headlights and taillights at night or in conditions of poor visibility, the wiper, the broken Board of the driver in a rain or snow. </a:t>
            </a:r>
            <a:endParaRPr lang="ru-RU" sz="2400"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11113"/>
            <a:ext cx="565212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88373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1" y="-12700"/>
            <a:ext cx="91567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79512" y="1019304"/>
            <a:ext cx="7452320" cy="4832092"/>
          </a:xfrm>
          <a:prstGeom prst="rect">
            <a:avLst/>
          </a:prstGeom>
        </p:spPr>
        <p:txBody>
          <a:bodyPr wrap="square">
            <a:spAutoFit/>
          </a:bodyPr>
          <a:lstStyle/>
          <a:p>
            <a:r>
              <a:rPr lang="en-US" sz="2800" b="1" dirty="0" smtClean="0">
                <a:solidFill>
                  <a:schemeClr val="bg1"/>
                </a:solidFill>
              </a:rPr>
              <a:t>2.If as a result of a traffic accident damage is caused only to property, the driver participating in it is obliged to release the carriageway if the movement of other vehicles is difficult, having previously fixed by any possible means, including means of photo or video recording, the position of vehicles relative to each other and road infrastructure, traces and objects associated with the incident, as well as damage to vehicles.</a:t>
            </a:r>
            <a:endParaRPr lang="ru-RU" sz="2800" b="1" dirty="0">
              <a:solidFill>
                <a:schemeClr val="bg1"/>
              </a:solidFill>
            </a:endParaRPr>
          </a:p>
        </p:txBody>
      </p:sp>
    </p:spTree>
    <p:extLst>
      <p:ext uri="{BB962C8B-B14F-4D97-AF65-F5344CB8AC3E}">
        <p14:creationId xmlns:p14="http://schemas.microsoft.com/office/powerpoint/2010/main" val="19832439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1\Downloads\щоим.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179512" y="-2403648"/>
            <a:ext cx="7543800" cy="7634436"/>
          </a:xfrm>
        </p:spPr>
        <p:txBody>
          <a:bodyPr/>
          <a:lstStyle/>
          <a:p>
            <a:r>
              <a:rPr lang="en-US" sz="4000" b="1" dirty="0" smtClean="0"/>
              <a:t>3.The </a:t>
            </a:r>
            <a:r>
              <a:rPr lang="en-US" sz="4000" b="1" dirty="0"/>
              <a:t>driver of a vehicle approaching an unregulated pedestrian crossing* must give way to pedestrians crossing the road or entering the carriageway (tram tracks)..implementation of the transition process. </a:t>
            </a:r>
            <a:endParaRPr lang="ru-RU" sz="4000" b="1" dirty="0"/>
          </a:p>
        </p:txBody>
      </p:sp>
    </p:spTree>
    <p:extLst>
      <p:ext uri="{BB962C8B-B14F-4D97-AF65-F5344CB8AC3E}">
        <p14:creationId xmlns:p14="http://schemas.microsoft.com/office/powerpoint/2010/main" val="1980124671"/>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1400"/>
            <a:ext cx="9144000" cy="726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9512" y="1124744"/>
            <a:ext cx="8712968" cy="5509200"/>
          </a:xfrm>
          <a:prstGeom prst="rect">
            <a:avLst/>
          </a:prstGeom>
        </p:spPr>
        <p:txBody>
          <a:bodyPr wrap="square">
            <a:spAutoFit/>
          </a:bodyPr>
          <a:lstStyle/>
          <a:p>
            <a:r>
              <a:rPr lang="en-US" sz="4000" b="1" dirty="0" smtClean="0">
                <a:solidFill>
                  <a:schemeClr val="bg1"/>
                </a:solidFill>
              </a:rPr>
              <a:t> 4.Driving a vehicle while intoxicated (alcoholic, narcotic or otherwise), under the influence of drugs that impair reaction and attention, in a painful or fatigued state that poses a threat to road safety.</a:t>
            </a:r>
            <a:r>
              <a:rPr lang="en-US" sz="4000" dirty="0" smtClean="0"/>
              <a:t> </a:t>
            </a:r>
            <a:r>
              <a:rPr lang="en-US" dirty="0" smtClean="0"/>
              <a:t>a vehicle while intoxicated (alcoholic, narcotic o2.Driving a vehicle while intoxicated (alcoholic, narcotic or otherwise), under the influence of drugs that impair reaction and attention, in a painful or fatigued state that poses a threat to road safety.6.If r otherwise), under the influence of drugs that impair reaction and attention, in a painful or fatigued state that poses a threat to road safety.6.If </a:t>
            </a:r>
            <a:endParaRPr lang="ru-RU" dirty="0"/>
          </a:p>
        </p:txBody>
      </p:sp>
    </p:spTree>
    <p:extLst>
      <p:ext uri="{BB962C8B-B14F-4D97-AF65-F5344CB8AC3E}">
        <p14:creationId xmlns:p14="http://schemas.microsoft.com/office/powerpoint/2010/main" val="125215016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ownloads\ячс.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08" y="0"/>
            <a:ext cx="925150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6489" y="260648"/>
            <a:ext cx="4572000" cy="4154984"/>
          </a:xfrm>
          <a:prstGeom prst="rect">
            <a:avLst/>
          </a:prstGeom>
        </p:spPr>
        <p:txBody>
          <a:bodyPr>
            <a:spAutoFit/>
          </a:bodyPr>
          <a:lstStyle/>
          <a:p>
            <a:r>
              <a:rPr lang="ru-RU" sz="4400" b="1" dirty="0" smtClean="0">
                <a:solidFill>
                  <a:schemeClr val="bg1"/>
                </a:solidFill>
              </a:rPr>
              <a:t>5</a:t>
            </a:r>
            <a:r>
              <a:rPr lang="en-US" sz="4400" b="1" dirty="0" smtClean="0">
                <a:solidFill>
                  <a:schemeClr val="bg1"/>
                </a:solidFill>
              </a:rPr>
              <a:t>.Road </a:t>
            </a:r>
            <a:r>
              <a:rPr lang="en-US" sz="4400" b="1" dirty="0">
                <a:solidFill>
                  <a:schemeClr val="bg1"/>
                </a:solidFill>
              </a:rPr>
              <a:t>users must act in such a way as not to create a danger to traffic and not to cause </a:t>
            </a:r>
            <a:r>
              <a:rPr lang="en-US" sz="4400" b="1" dirty="0" smtClean="0">
                <a:solidFill>
                  <a:schemeClr val="bg1"/>
                </a:solidFill>
              </a:rPr>
              <a:t>harm</a:t>
            </a:r>
            <a:r>
              <a:rPr lang="ru-RU" sz="4400" b="1" dirty="0">
                <a:solidFill>
                  <a:schemeClr val="bg1"/>
                </a:solidFill>
              </a:rPr>
              <a:t>.</a:t>
            </a:r>
          </a:p>
        </p:txBody>
      </p:sp>
    </p:spTree>
    <p:extLst>
      <p:ext uri="{BB962C8B-B14F-4D97-AF65-F5344CB8AC3E}">
        <p14:creationId xmlns:p14="http://schemas.microsoft.com/office/powerpoint/2010/main" val="2447088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563888" y="332656"/>
            <a:ext cx="4572000" cy="6124754"/>
          </a:xfrm>
          <a:prstGeom prst="rect">
            <a:avLst/>
          </a:prstGeom>
        </p:spPr>
        <p:txBody>
          <a:bodyPr>
            <a:spAutoFit/>
          </a:bodyPr>
          <a:lstStyle/>
          <a:p>
            <a:r>
              <a:rPr lang="ru-RU" sz="2800" b="1" dirty="0" smtClean="0">
                <a:solidFill>
                  <a:schemeClr val="bg1"/>
                </a:solidFill>
              </a:rPr>
              <a:t>6.</a:t>
            </a:r>
            <a:r>
              <a:rPr lang="en-US" sz="2800" b="1" dirty="0" smtClean="0">
                <a:solidFill>
                  <a:schemeClr val="bg1"/>
                </a:solidFill>
              </a:rPr>
              <a:t>Drivers </a:t>
            </a:r>
            <a:r>
              <a:rPr lang="en-US" sz="2800" b="1" dirty="0">
                <a:solidFill>
                  <a:schemeClr val="bg1"/>
                </a:solidFill>
              </a:rPr>
              <a:t>involved in such an accident are not required to report the incident to the police and can leave the scene, if, in accordance with the legislation on compulsory insurance of civil liability of vehicle owners, the registration of documents on a traffic accident can be carried out without the participation of authorized police officers.</a:t>
            </a:r>
            <a:endParaRPr lang="ru-RU" sz="2800" b="1" dirty="0">
              <a:solidFill>
                <a:schemeClr val="bg1"/>
              </a:solidFill>
            </a:endParaRPr>
          </a:p>
        </p:txBody>
      </p:sp>
    </p:spTree>
    <p:extLst>
      <p:ext uri="{BB962C8B-B14F-4D97-AF65-F5344CB8AC3E}">
        <p14:creationId xmlns:p14="http://schemas.microsoft.com/office/powerpoint/2010/main" val="1778573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1\Downloads\л.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67"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09531" y="476672"/>
            <a:ext cx="8820472" cy="5016758"/>
          </a:xfrm>
          <a:prstGeom prst="rect">
            <a:avLst/>
          </a:prstGeom>
        </p:spPr>
        <p:txBody>
          <a:bodyPr wrap="square">
            <a:spAutoFit/>
          </a:bodyPr>
          <a:lstStyle/>
          <a:p>
            <a:r>
              <a:rPr lang="ru-RU" sz="3200" b="1" dirty="0" smtClean="0">
                <a:solidFill>
                  <a:schemeClr val="bg1"/>
                </a:solidFill>
              </a:rPr>
              <a:t>7</a:t>
            </a:r>
            <a:r>
              <a:rPr lang="en-US" sz="3200" b="1" dirty="0" smtClean="0">
                <a:solidFill>
                  <a:schemeClr val="bg1"/>
                </a:solidFill>
              </a:rPr>
              <a:t>.If</a:t>
            </a:r>
            <a:r>
              <a:rPr lang="en-US" sz="3200" b="1" dirty="0">
                <a:solidFill>
                  <a:schemeClr val="bg1"/>
                </a:solidFill>
              </a:rPr>
              <a:t>, in accordance with the legislation on compulsory insurance of civil liability of vehicle owners, documents on a traffic accident can not be issued without the participation of authorized police officers, the driver involved in it, is obliged to write down surnames and addresses of eyewitnesses and to report about the incident to police for instructions of the police officer at the place of registration of road traffic </a:t>
            </a:r>
            <a:r>
              <a:rPr lang="en-US" sz="3200" b="1" dirty="0" smtClean="0">
                <a:solidFill>
                  <a:schemeClr val="bg1"/>
                </a:solidFill>
              </a:rPr>
              <a:t>accident</a:t>
            </a:r>
            <a:r>
              <a:rPr lang="ru-RU" sz="3200" b="1" dirty="0" smtClean="0">
                <a:solidFill>
                  <a:schemeClr val="bg1"/>
                </a:solidFill>
              </a:rPr>
              <a:t>.</a:t>
            </a:r>
            <a:endParaRPr lang="ru-RU" sz="3200" b="1" dirty="0">
              <a:solidFill>
                <a:schemeClr val="bg1"/>
              </a:solidFill>
            </a:endParaRPr>
          </a:p>
        </p:txBody>
      </p:sp>
    </p:spTree>
    <p:extLst>
      <p:ext uri="{BB962C8B-B14F-4D97-AF65-F5344CB8AC3E}">
        <p14:creationId xmlns:p14="http://schemas.microsoft.com/office/powerpoint/2010/main" val="4025439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1\Downloads\хах.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8952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128</TotalTime>
  <Words>442</Words>
  <Application>Microsoft Office PowerPoint</Application>
  <PresentationFormat>Экран (4:3)</PresentationFormat>
  <Paragraphs>10</Paragraphs>
  <Slides>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Базовая</vt:lpstr>
      <vt:lpstr>Traffic regulations Жаворонков Андрей 6В класс</vt:lpstr>
      <vt:lpstr>Презентация PowerPoint</vt:lpstr>
      <vt:lpstr>Презентация PowerPoint</vt:lpstr>
      <vt:lpstr>3.The driver of a vehicle approaching an unregulated pedestrian crossing* must give way to pedestrians crossing the road or entering the carriageway (tram tracks)..implementation of the transition process. </vt:lpstr>
      <vt:lpstr>Презентация PowerPoint</vt:lpstr>
      <vt:lpstr>Презентация PowerPoint</vt:lpstr>
      <vt:lpstr>Презентация PowerPoint</vt:lpstr>
      <vt:lpstr>Презентация PowerPoint</vt:lpstr>
      <vt:lpstr>Презентация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regulations</dc:title>
  <dc:creator>1</dc:creator>
  <cp:lastModifiedBy>Дом</cp:lastModifiedBy>
  <cp:revision>9</cp:revision>
  <dcterms:created xsi:type="dcterms:W3CDTF">2019-11-27T04:05:46Z</dcterms:created>
  <dcterms:modified xsi:type="dcterms:W3CDTF">2021-11-02T11:55:04Z</dcterms:modified>
</cp:coreProperties>
</file>