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67" r:id="rId4"/>
    <p:sldId id="268" r:id="rId5"/>
    <p:sldId id="266" r:id="rId6"/>
    <p:sldId id="273" r:id="rId7"/>
    <p:sldId id="275" r:id="rId8"/>
    <p:sldId id="274" r:id="rId9"/>
    <p:sldId id="276" r:id="rId10"/>
    <p:sldId id="278" r:id="rId11"/>
    <p:sldId id="277" r:id="rId12"/>
    <p:sldId id="261" r:id="rId13"/>
    <p:sldId id="259" r:id="rId14"/>
    <p:sldId id="269" r:id="rId15"/>
    <p:sldId id="260" r:id="rId16"/>
    <p:sldId id="262" r:id="rId17"/>
    <p:sldId id="264" r:id="rId18"/>
    <p:sldId id="271" r:id="rId19"/>
    <p:sldId id="272"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729" autoAdjust="0"/>
  </p:normalViewPr>
  <p:slideViewPr>
    <p:cSldViewPr>
      <p:cViewPr varScale="1">
        <p:scale>
          <a:sx n="83" d="100"/>
          <a:sy n="83" d="100"/>
        </p:scale>
        <p:origin x="-4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D4FCD7-0870-4E62-82AC-BE83C49A3634}" type="datetimeFigureOut">
              <a:rPr lang="ru-RU" smtClean="0"/>
              <a:t>29.09.2016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94C976-93FF-481E-BC7E-8390C8E97D6F}"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694C976-93FF-481E-BC7E-8390C8E97D6F}" type="slidenum">
              <a:rPr lang="ru-RU" smtClean="0"/>
              <a:t>19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F7F149B-A93D-40BC-956B-46DCC70A2FFA}" type="datetimeFigureOut">
              <a:rPr lang="ru-RU" smtClean="0"/>
              <a:pPr/>
              <a:t>29.09.2016</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0AD20B9-79E1-47A7-989B-BBFB6BC02AB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F7F149B-A93D-40BC-956B-46DCC70A2FFA}" type="datetimeFigureOut">
              <a:rPr lang="ru-RU" smtClean="0"/>
              <a:pPr/>
              <a:t>29.09.2016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0AD20B9-79E1-47A7-989B-BBFB6BC02AB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8F7F149B-A93D-40BC-956B-46DCC70A2FFA}" type="datetimeFigureOut">
              <a:rPr lang="ru-RU" smtClean="0"/>
              <a:pPr/>
              <a:t>29.09.2016</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0AD20B9-79E1-47A7-989B-BBFB6BC02AB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F7F149B-A93D-40BC-956B-46DCC70A2FFA}" type="datetimeFigureOut">
              <a:rPr lang="ru-RU" smtClean="0"/>
              <a:pPr/>
              <a:t>29.09.2016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0AD20B9-79E1-47A7-989B-BBFB6BC02AB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F7F149B-A93D-40BC-956B-46DCC70A2FFA}" type="datetimeFigureOut">
              <a:rPr lang="ru-RU" smtClean="0"/>
              <a:pPr/>
              <a:t>29.09.2016</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B0AD20B9-79E1-47A7-989B-BBFB6BC02AB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F7F149B-A93D-40BC-956B-46DCC70A2FFA}" type="datetimeFigureOut">
              <a:rPr lang="ru-RU" smtClean="0"/>
              <a:pPr/>
              <a:t>29.09.2016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0AD20B9-79E1-47A7-989B-BBFB6BC02AB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F7F149B-A93D-40BC-956B-46DCC70A2FFA}" type="datetimeFigureOut">
              <a:rPr lang="ru-RU" smtClean="0"/>
              <a:pPr/>
              <a:t>29.09.2016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0AD20B9-79E1-47A7-989B-BBFB6BC02AB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F7F149B-A93D-40BC-956B-46DCC70A2FFA}" type="datetimeFigureOut">
              <a:rPr lang="ru-RU" smtClean="0"/>
              <a:pPr/>
              <a:t>29.09.2016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0AD20B9-79E1-47A7-989B-BBFB6BC02AB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8F7F149B-A93D-40BC-956B-46DCC70A2FFA}" type="datetimeFigureOut">
              <a:rPr lang="ru-RU" smtClean="0"/>
              <a:pPr/>
              <a:t>29.09.2016</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B0AD20B9-79E1-47A7-989B-BBFB6BC02AB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F7F149B-A93D-40BC-956B-46DCC70A2FFA}" type="datetimeFigureOut">
              <a:rPr lang="ru-RU" smtClean="0"/>
              <a:pPr/>
              <a:t>29.09.2016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0AD20B9-79E1-47A7-989B-BBFB6BC02AB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8F7F149B-A93D-40BC-956B-46DCC70A2FFA}" type="datetimeFigureOut">
              <a:rPr lang="ru-RU" smtClean="0"/>
              <a:pPr/>
              <a:t>29.09.2016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0AD20B9-79E1-47A7-989B-BBFB6BC02AB4}"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F7F149B-A93D-40BC-956B-46DCC70A2FFA}" type="datetimeFigureOut">
              <a:rPr lang="ru-RU" smtClean="0"/>
              <a:pPr/>
              <a:t>29.09.2016</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0AD20B9-79E1-47A7-989B-BBFB6BC02AB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488" y="1214422"/>
            <a:ext cx="5700698" cy="2643206"/>
          </a:xfrm>
        </p:spPr>
        <p:txBody>
          <a:bodyPr>
            <a:normAutofit fontScale="90000"/>
          </a:bodyPr>
          <a:lstStyle/>
          <a:p>
            <a:r>
              <a:rPr lang="ru-RU" sz="2800" dirty="0">
                <a:solidFill>
                  <a:srgbClr val="FF0000"/>
                </a:solidFill>
              </a:rPr>
              <a:t>У дорог и улиц есть свои строгие законы, </a:t>
            </a:r>
            <a:r>
              <a:rPr lang="ru-RU" sz="2800" dirty="0" smtClean="0">
                <a:solidFill>
                  <a:srgbClr val="FF0000"/>
                </a:solidFill>
              </a:rPr>
              <a:t/>
            </a:r>
            <a:br>
              <a:rPr lang="ru-RU" sz="2800" dirty="0" smtClean="0">
                <a:solidFill>
                  <a:srgbClr val="FF0000"/>
                </a:solidFill>
              </a:rPr>
            </a:br>
            <a:r>
              <a:rPr lang="ru-RU" sz="2800" dirty="0" smtClean="0">
                <a:solidFill>
                  <a:srgbClr val="FF0000"/>
                </a:solidFill>
              </a:rPr>
              <a:t>своя </a:t>
            </a:r>
            <a:r>
              <a:rPr lang="ru-RU" sz="2800" dirty="0">
                <a:solidFill>
                  <a:srgbClr val="FF0000"/>
                </a:solidFill>
              </a:rPr>
              <a:t>азбука – это </a:t>
            </a:r>
            <a:r>
              <a:rPr lang="ru-RU" sz="2800" dirty="0" smtClean="0">
                <a:solidFill>
                  <a:srgbClr val="FF0000"/>
                </a:solidFill>
              </a:rPr>
              <a:t>Правила Дорожного Движения, </a:t>
            </a:r>
            <a:r>
              <a:rPr lang="ru-RU" sz="2800" dirty="0">
                <a:solidFill>
                  <a:srgbClr val="FF0000"/>
                </a:solidFill>
              </a:rPr>
              <a:t>которые необходимо соблюдать водителям и пешеходам. </a:t>
            </a:r>
            <a:r>
              <a:rPr lang="ru-RU" sz="2800" dirty="0" smtClean="0">
                <a:solidFill>
                  <a:srgbClr val="FF0000"/>
                </a:solidFill>
              </a:rPr>
              <a:t/>
            </a:r>
            <a:br>
              <a:rPr lang="ru-RU" sz="2800" dirty="0" smtClean="0">
                <a:solidFill>
                  <a:srgbClr val="FF0000"/>
                </a:solidFill>
              </a:rPr>
            </a:br>
            <a:r>
              <a:rPr lang="ru-RU" sz="2000" dirty="0" smtClean="0"/>
              <a:t/>
            </a:r>
            <a:br>
              <a:rPr lang="ru-RU" sz="2000" dirty="0" smtClean="0"/>
            </a:br>
            <a:endParaRPr lang="ru-RU" sz="2000" dirty="0"/>
          </a:p>
        </p:txBody>
      </p:sp>
      <p:sp>
        <p:nvSpPr>
          <p:cNvPr id="3" name="Подзаголовок 2"/>
          <p:cNvSpPr>
            <a:spLocks noGrp="1"/>
          </p:cNvSpPr>
          <p:nvPr>
            <p:ph type="subTitle" idx="1"/>
          </p:nvPr>
        </p:nvSpPr>
        <p:spPr>
          <a:xfrm>
            <a:off x="214282" y="2357430"/>
            <a:ext cx="8715436" cy="3000396"/>
          </a:xfrm>
        </p:spPr>
        <p:txBody>
          <a:bodyPr>
            <a:noAutofit/>
          </a:bodyPr>
          <a:lstStyle/>
          <a:p>
            <a:r>
              <a:rPr lang="ru-RU" sz="8000" dirty="0" smtClean="0"/>
              <a:t/>
            </a:r>
            <a:br>
              <a:rPr lang="ru-RU" sz="8000" dirty="0" smtClean="0"/>
            </a:br>
            <a:endParaRPr lang="ru-RU" sz="8000" dirty="0"/>
          </a:p>
        </p:txBody>
      </p:sp>
      <p:sp>
        <p:nvSpPr>
          <p:cNvPr id="6" name="Прямоугольник 5"/>
          <p:cNvSpPr/>
          <p:nvPr/>
        </p:nvSpPr>
        <p:spPr>
          <a:xfrm>
            <a:off x="142844" y="2857496"/>
            <a:ext cx="3000396" cy="1815882"/>
          </a:xfrm>
          <a:prstGeom prst="rect">
            <a:avLst/>
          </a:prstGeom>
        </p:spPr>
        <p:txBody>
          <a:bodyPr wrap="square">
            <a:spAutoFit/>
          </a:bodyPr>
          <a:lstStyle/>
          <a:p>
            <a:r>
              <a:rPr lang="ru-RU" sz="2800" dirty="0" smtClean="0">
                <a:solidFill>
                  <a:srgbClr val="00B050"/>
                </a:solidFill>
              </a:rPr>
              <a:t>Азбуку дорог помни всегда, </a:t>
            </a:r>
            <a:br>
              <a:rPr lang="ru-RU" sz="2800" dirty="0" smtClean="0">
                <a:solidFill>
                  <a:srgbClr val="00B050"/>
                </a:solidFill>
              </a:rPr>
            </a:br>
            <a:r>
              <a:rPr lang="ru-RU" sz="2800" dirty="0" smtClean="0">
                <a:solidFill>
                  <a:srgbClr val="00B050"/>
                </a:solidFill>
              </a:rPr>
              <a:t>Чтоб не случилась с тобою беда.</a:t>
            </a:r>
            <a:endParaRPr lang="ru-RU" sz="2800" dirty="0">
              <a:solidFill>
                <a:srgbClr val="00B050"/>
              </a:solidFill>
            </a:endParaRPr>
          </a:p>
        </p:txBody>
      </p:sp>
      <p:sp>
        <p:nvSpPr>
          <p:cNvPr id="8" name="Прямоугольник 7"/>
          <p:cNvSpPr/>
          <p:nvPr/>
        </p:nvSpPr>
        <p:spPr>
          <a:xfrm>
            <a:off x="2857488" y="4643446"/>
            <a:ext cx="6072230" cy="1600438"/>
          </a:xfrm>
          <a:prstGeom prst="rect">
            <a:avLst/>
          </a:prstGeom>
        </p:spPr>
        <p:txBody>
          <a:bodyPr wrap="square">
            <a:spAutoFit/>
          </a:bodyPr>
          <a:lstStyle/>
          <a:p>
            <a:r>
              <a:rPr lang="ru-RU" sz="2000" dirty="0" smtClean="0">
                <a:solidFill>
                  <a:schemeClr val="tx2">
                    <a:lumMod val="60000"/>
                    <a:lumOff val="40000"/>
                  </a:schemeClr>
                </a:solidFill>
              </a:rPr>
              <a:t>Незнание языка дорог может привести к беде, к дорожно-транспортным происшествиям. А для того чтобы с вами такого не случилось, мы вспомним Правила Дорожного Движения</a:t>
            </a:r>
            <a:r>
              <a:rPr lang="ru-RU" dirty="0" smtClean="0">
                <a:solidFill>
                  <a:srgbClr val="FF0000"/>
                </a:solidFill>
              </a:rPr>
              <a:t/>
            </a:r>
            <a:br>
              <a:rPr lang="ru-RU" dirty="0" smtClean="0">
                <a:solidFill>
                  <a:srgbClr val="FF0000"/>
                </a:solidFill>
              </a:rPr>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4282" y="285728"/>
            <a:ext cx="7786742" cy="6063198"/>
          </a:xfrm>
          <a:prstGeom prst="rect">
            <a:avLst/>
          </a:prstGeom>
        </p:spPr>
        <p:txBody>
          <a:bodyPr wrap="square">
            <a:spAutoFit/>
          </a:bodyPr>
          <a:lstStyle/>
          <a:p>
            <a:r>
              <a:rPr lang="ru-RU" sz="1600" dirty="0" smtClean="0"/>
              <a:t>➤ Находясь в салоне, не следует громко смеяться и разговаривать, обсуждать свои проблемы, спорить во все </a:t>
            </a:r>
            <a:r>
              <a:rPr lang="ru-RU" sz="1600" dirty="0" err="1" smtClean="0"/>
              <a:t>услышанье</a:t>
            </a:r>
            <a:r>
              <a:rPr lang="ru-RU" sz="1600" dirty="0" smtClean="0"/>
              <a:t> с друзьями. Тем более непозволительно оскорблять людей, сделавших вам замечание. </a:t>
            </a:r>
          </a:p>
          <a:p>
            <a:pPr>
              <a:buFont typeface="Wingdings" pitchFamily="2" charset="2"/>
              <a:buChar char="Ø"/>
            </a:pPr>
            <a:r>
              <a:rPr lang="ru-RU" sz="1600" dirty="0" smtClean="0"/>
              <a:t>Не </a:t>
            </a:r>
            <a:r>
              <a:rPr lang="ru-RU" sz="1600" dirty="0"/>
              <a:t>занимай места для пассажиров багажом или пакетами, крупные вещи лучше перевозить не в часы пик. А громоздкие острые предметы (например, лыжи) перевозят хорошо упакованными.</a:t>
            </a:r>
            <a:r>
              <a:rPr lang="ru-RU" sz="1600" dirty="0" smtClean="0"/>
              <a:t/>
            </a:r>
            <a:br>
              <a:rPr lang="ru-RU" sz="1600" dirty="0" smtClean="0"/>
            </a:br>
            <a:r>
              <a:rPr lang="ru-RU" sz="1600" dirty="0" smtClean="0"/>
              <a:t/>
            </a:r>
            <a:br>
              <a:rPr lang="ru-RU" sz="1600" dirty="0" smtClean="0"/>
            </a:br>
            <a:r>
              <a:rPr lang="ru-RU" sz="1600" dirty="0"/>
              <a:t>➤ Хозяевам животных: кошек, птиц, мелких грызунов желательно перевозить в специальных клетках; собак - обязательно в наморднике.</a:t>
            </a:r>
            <a:r>
              <a:rPr lang="ru-RU" sz="1600" dirty="0" smtClean="0"/>
              <a:t/>
            </a:r>
            <a:br>
              <a:rPr lang="ru-RU" sz="1600" dirty="0" smtClean="0"/>
            </a:br>
            <a:r>
              <a:rPr lang="ru-RU" sz="1600" dirty="0" smtClean="0"/>
              <a:t/>
            </a:r>
            <a:br>
              <a:rPr lang="ru-RU" sz="1600" dirty="0" smtClean="0"/>
            </a:br>
            <a:r>
              <a:rPr lang="ru-RU" sz="1600" dirty="0"/>
              <a:t>➤ К выходу надо готовиться заранее (особенно, если много пассажиров). Спрашивай у стоящих впереди: "Вы выходите на следующей остановке?" Не оттесняй молча людей прокладывая себе дорогу, а, извиняясь, попроси разрешения тебе пройти.</a:t>
            </a:r>
            <a:r>
              <a:rPr lang="ru-RU" sz="1600" dirty="0" smtClean="0"/>
              <a:t/>
            </a:r>
            <a:br>
              <a:rPr lang="ru-RU" sz="1600" dirty="0" smtClean="0"/>
            </a:br>
            <a:r>
              <a:rPr lang="ru-RU" sz="1600" dirty="0" smtClean="0"/>
              <a:t/>
            </a:r>
            <a:br>
              <a:rPr lang="ru-RU" sz="1600" dirty="0" smtClean="0"/>
            </a:br>
            <a:r>
              <a:rPr lang="ru-RU" sz="1600" dirty="0"/>
              <a:t>➤ Если женщина (девушка) едет с мужчиной (молодым человеком), то он первый проходит к выходу и первым выходит, помогая сойти спутнице. В любом виде транспорта будь внимательным и предупредительным такие слова, как "Будьте добры", "Благодарю Вас" придадут тебе уверенность в любой ситуации и создадут у окружающих мнение о тебе как о человеке воспитанном и доброжелательном.</a:t>
            </a:r>
            <a:r>
              <a:rPr lang="ru-RU" sz="1600" dirty="0" smtClean="0"/>
              <a:t/>
            </a:r>
            <a:br>
              <a:rPr lang="ru-RU" sz="1600" dirty="0" smtClean="0"/>
            </a:br>
            <a:r>
              <a:rPr lang="ru-RU" sz="1600" dirty="0" smtClean="0"/>
              <a:t/>
            </a:r>
            <a:br>
              <a:rPr lang="ru-RU" sz="1600" dirty="0" smtClean="0"/>
            </a:br>
            <a:r>
              <a:rPr lang="ru-RU" dirty="0" smtClean="0"/>
              <a:t/>
            </a:r>
            <a:br>
              <a:rPr lang="ru-RU" dirty="0" smtClean="0"/>
            </a:b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239000" cy="748684"/>
          </a:xfrm>
        </p:spPr>
        <p:txBody>
          <a:bodyPr>
            <a:normAutofit/>
          </a:bodyPr>
          <a:lstStyle/>
          <a:p>
            <a:r>
              <a:rPr lang="ru-RU" sz="2800" dirty="0" smtClean="0">
                <a:solidFill>
                  <a:srgbClr val="C00000"/>
                </a:solidFill>
              </a:rPr>
              <a:t>Правила поведения во дворе.</a:t>
            </a:r>
            <a:endParaRPr lang="ru-RU" sz="2800" dirty="0"/>
          </a:p>
        </p:txBody>
      </p:sp>
      <p:sp>
        <p:nvSpPr>
          <p:cNvPr id="3" name="Содержимое 2"/>
          <p:cNvSpPr>
            <a:spLocks noGrp="1"/>
          </p:cNvSpPr>
          <p:nvPr>
            <p:ph idx="1"/>
          </p:nvPr>
        </p:nvSpPr>
        <p:spPr>
          <a:xfrm>
            <a:off x="214282" y="1500174"/>
            <a:ext cx="7643866" cy="4311649"/>
          </a:xfrm>
        </p:spPr>
        <p:txBody>
          <a:bodyPr>
            <a:normAutofit fontScale="92500" lnSpcReduction="10000"/>
          </a:bodyPr>
          <a:lstStyle/>
          <a:p>
            <a:r>
              <a:rPr lang="ru-RU" sz="1600" dirty="0"/>
              <a:t>не ходить никуда без разреше­ния взрослых;</a:t>
            </a:r>
          </a:p>
          <a:p>
            <a:r>
              <a:rPr lang="ru-RU" sz="1600" dirty="0"/>
              <a:t>играть только на детской </a:t>
            </a:r>
            <a:r>
              <a:rPr lang="ru-RU" sz="1600" dirty="0" smtClean="0"/>
              <a:t>площадке</a:t>
            </a:r>
            <a:r>
              <a:rPr lang="ru-RU" sz="1600" dirty="0"/>
              <a:t>;</a:t>
            </a:r>
          </a:p>
          <a:p>
            <a:r>
              <a:rPr lang="ru-RU" sz="1600" dirty="0"/>
              <a:t>не бегать за пределами </a:t>
            </a:r>
            <a:r>
              <a:rPr lang="ru-RU" sz="1600" dirty="0" smtClean="0"/>
              <a:t>детской </a:t>
            </a:r>
            <a:r>
              <a:rPr lang="ru-RU" sz="1600" dirty="0"/>
              <a:t>площадки, смотреть под ноги;</a:t>
            </a:r>
          </a:p>
          <a:p>
            <a:r>
              <a:rPr lang="ru-RU" sz="1600" dirty="0"/>
              <a:t>не лазить на крыши, деревья, гаражи;</a:t>
            </a:r>
          </a:p>
          <a:p>
            <a:r>
              <a:rPr lang="ru-RU" sz="1600" dirty="0"/>
              <a:t>не подходить к открытому люку колодца или вставать на крышку люка;</a:t>
            </a:r>
          </a:p>
          <a:p>
            <a:r>
              <a:rPr lang="ru-RU" sz="1600" dirty="0"/>
              <a:t>не играть на стройплощадках и свалках;</a:t>
            </a:r>
          </a:p>
          <a:p>
            <a:r>
              <a:rPr lang="ru-RU" sz="1600" dirty="0"/>
              <a:t>не раскачиваться высоко на качелях;</a:t>
            </a:r>
          </a:p>
          <a:p>
            <a:r>
              <a:rPr lang="ru-RU" sz="1600" dirty="0"/>
              <a:t>соблюдать осторожность и не уходить никуда с незнакомыми </a:t>
            </a:r>
            <a:r>
              <a:rPr lang="ru-RU" sz="1600" dirty="0" smtClean="0"/>
              <a:t>людьми</a:t>
            </a:r>
            <a:r>
              <a:rPr lang="ru-RU" sz="1600" dirty="0"/>
              <a:t>;</a:t>
            </a:r>
          </a:p>
          <a:p>
            <a:r>
              <a:rPr lang="ru-RU" sz="1600" dirty="0"/>
              <a:t>не брать никакие предметы и угощение от незнакомых людей</a:t>
            </a:r>
            <a:r>
              <a:rPr lang="ru-RU" sz="1600" dirty="0" smtClean="0"/>
              <a:t>.</a:t>
            </a:r>
          </a:p>
          <a:p>
            <a:r>
              <a:rPr lang="ru-RU" sz="1600" dirty="0" smtClean="0"/>
              <a:t>не подходить к незнакомым животным.</a:t>
            </a:r>
            <a:endParaRPr lang="ru-RU" sz="1600" dirty="0"/>
          </a:p>
          <a:p>
            <a:r>
              <a:rPr lang="ru-RU" sz="1600" dirty="0"/>
              <a:t>Следует знать, что каждое </a:t>
            </a:r>
            <a:r>
              <a:rPr lang="ru-RU" sz="1600" dirty="0" smtClean="0"/>
              <a:t>животное </a:t>
            </a:r>
            <a:r>
              <a:rPr lang="ru-RU" sz="1600" dirty="0"/>
              <a:t>обладает своим характером, </a:t>
            </a:r>
            <a:r>
              <a:rPr lang="ru-RU" sz="1600" dirty="0" smtClean="0"/>
              <a:t>поэтому </a:t>
            </a:r>
            <a:r>
              <a:rPr lang="ru-RU" sz="1600" dirty="0"/>
              <a:t>даже игры с животными могут привести к травмам, царапинам, уку­сам. Чаще всего животные кусаются, когда они напуганы, рассержены или не вовремя потревожены.</a:t>
            </a:r>
          </a:p>
          <a:p>
            <a:pPr>
              <a:buNone/>
            </a:pPr>
            <a:r>
              <a:rPr lang="ru-RU" sz="1800" dirty="0" smtClean="0"/>
              <a:t/>
            </a:r>
            <a:br>
              <a:rPr lang="ru-RU" sz="1800" dirty="0" smtClean="0"/>
            </a:br>
            <a:endParaRPr lang="ru-RU"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42844" y="428604"/>
            <a:ext cx="7929618" cy="3643313"/>
          </a:xfrm>
        </p:spPr>
        <p:txBody>
          <a:bodyPr>
            <a:normAutofit/>
          </a:bodyPr>
          <a:lstStyle/>
          <a:p>
            <a:r>
              <a:rPr lang="ru-RU" dirty="0" smtClean="0">
                <a:solidFill>
                  <a:srgbClr val="C00000"/>
                </a:solidFill>
              </a:rPr>
              <a:t>Наиболее распространённые причины </a:t>
            </a:r>
            <a:r>
              <a:rPr lang="ru-RU" dirty="0" smtClean="0">
                <a:solidFill>
                  <a:srgbClr val="C00000"/>
                </a:solidFill>
              </a:rPr>
              <a:t/>
            </a:r>
            <a:br>
              <a:rPr lang="ru-RU" dirty="0" smtClean="0">
                <a:solidFill>
                  <a:srgbClr val="C00000"/>
                </a:solidFill>
              </a:rPr>
            </a:br>
            <a:r>
              <a:rPr lang="ru-RU" dirty="0" smtClean="0">
                <a:solidFill>
                  <a:srgbClr val="C00000"/>
                </a:solidFill>
              </a:rPr>
              <a:t>дорожно-транспортных </a:t>
            </a:r>
            <a:r>
              <a:rPr lang="ru-RU" dirty="0" smtClean="0">
                <a:solidFill>
                  <a:srgbClr val="C00000"/>
                </a:solidFill>
              </a:rPr>
              <a:t>происшествий</a:t>
            </a:r>
            <a:endParaRPr lang="ru-RU" dirty="0">
              <a:solidFill>
                <a:srgbClr val="C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1285884"/>
          </a:xfrm>
        </p:spPr>
        <p:txBody>
          <a:bodyPr>
            <a:normAutofit fontScale="90000"/>
          </a:bodyPr>
          <a:lstStyle/>
          <a:p>
            <a:r>
              <a:rPr lang="ru-RU" sz="3100" dirty="0" smtClean="0">
                <a:solidFill>
                  <a:srgbClr val="C00000"/>
                </a:solidFill>
              </a:rPr>
              <a:t>Выход на проезжую часть в неустановленном месте перед </a:t>
            </a:r>
            <a:r>
              <a:rPr lang="ru-RU" sz="3100" dirty="0" smtClean="0">
                <a:solidFill>
                  <a:srgbClr val="C00000"/>
                </a:solidFill>
              </a:rPr>
              <a:t/>
            </a:r>
            <a:br>
              <a:rPr lang="ru-RU" sz="3100" dirty="0" smtClean="0">
                <a:solidFill>
                  <a:srgbClr val="C00000"/>
                </a:solidFill>
              </a:rPr>
            </a:br>
            <a:r>
              <a:rPr lang="ru-RU" sz="3100" dirty="0" smtClean="0">
                <a:solidFill>
                  <a:srgbClr val="C00000"/>
                </a:solidFill>
              </a:rPr>
              <a:t>близко </a:t>
            </a:r>
            <a:r>
              <a:rPr lang="ru-RU" sz="3100" dirty="0" smtClean="0">
                <a:solidFill>
                  <a:srgbClr val="C00000"/>
                </a:solidFill>
              </a:rPr>
              <a:t>идущим транспортом </a:t>
            </a:r>
            <a:br>
              <a:rPr lang="ru-RU" sz="3100" dirty="0" smtClean="0">
                <a:solidFill>
                  <a:srgbClr val="C00000"/>
                </a:solidFill>
              </a:rPr>
            </a:br>
            <a:r>
              <a:rPr lang="ru-RU" sz="2000" dirty="0" smtClean="0"/>
              <a:t/>
            </a:r>
            <a:br>
              <a:rPr lang="ru-RU" sz="2000" dirty="0" smtClean="0"/>
            </a:br>
            <a:endParaRPr lang="ru-RU" sz="2000" dirty="0"/>
          </a:p>
        </p:txBody>
      </p:sp>
      <p:pic>
        <p:nvPicPr>
          <p:cNvPr id="3074" name="Picture 2" descr="D:\Рабочий стол\Профилактика детского дорожно-транспортного травматизма\9.jpg"/>
          <p:cNvPicPr>
            <a:picLocks noGrp="1" noChangeAspect="1" noChangeArrowheads="1"/>
          </p:cNvPicPr>
          <p:nvPr>
            <p:ph idx="1"/>
          </p:nvPr>
        </p:nvPicPr>
        <p:blipFill>
          <a:blip r:embed="rId2"/>
          <a:srcRect/>
          <a:stretch>
            <a:fillRect/>
          </a:stretch>
        </p:blipFill>
        <p:spPr bwMode="auto">
          <a:xfrm>
            <a:off x="1428728" y="1714488"/>
            <a:ext cx="5080000" cy="3505200"/>
          </a:xfrm>
          <a:prstGeom prst="rect">
            <a:avLst/>
          </a:prstGeom>
          <a:noFill/>
        </p:spPr>
      </p:pic>
      <p:sp>
        <p:nvSpPr>
          <p:cNvPr id="6" name="Прямоугольник 5"/>
          <p:cNvSpPr/>
          <p:nvPr/>
        </p:nvSpPr>
        <p:spPr>
          <a:xfrm>
            <a:off x="642910" y="1428736"/>
            <a:ext cx="7929618" cy="646331"/>
          </a:xfrm>
          <a:prstGeom prst="rect">
            <a:avLst/>
          </a:prstGeom>
        </p:spPr>
        <p:txBody>
          <a:bodyPr wrap="square">
            <a:spAutoFit/>
          </a:bodyPr>
          <a:lstStyle/>
          <a:p>
            <a:r>
              <a:rPr lang="ru-RU" dirty="0" smtClean="0"/>
              <a:t/>
            </a:r>
            <a:br>
              <a:rPr lang="ru-RU" dirty="0" smtClean="0"/>
            </a:br>
            <a:endParaRPr lang="ru-RU" dirty="0"/>
          </a:p>
        </p:txBody>
      </p:sp>
      <p:sp>
        <p:nvSpPr>
          <p:cNvPr id="9" name="Прямоугольник 8"/>
          <p:cNvSpPr/>
          <p:nvPr/>
        </p:nvSpPr>
        <p:spPr>
          <a:xfrm>
            <a:off x="571472" y="5357826"/>
            <a:ext cx="7929618" cy="1200329"/>
          </a:xfrm>
          <a:prstGeom prst="rect">
            <a:avLst/>
          </a:prstGeom>
        </p:spPr>
        <p:txBody>
          <a:bodyPr wrap="square">
            <a:spAutoFit/>
          </a:bodyPr>
          <a:lstStyle/>
          <a:p>
            <a:r>
              <a:rPr lang="ru-RU" dirty="0" smtClean="0">
                <a:solidFill>
                  <a:srgbClr val="C00000"/>
                </a:solidFill>
              </a:rPr>
              <a:t>(</a:t>
            </a:r>
            <a:r>
              <a:rPr lang="ru-RU" dirty="0">
                <a:solidFill>
                  <a:srgbClr val="C00000"/>
                </a:solidFill>
              </a:rPr>
              <a:t>Там, где шумный перекресток,</a:t>
            </a:r>
            <a:r>
              <a:rPr lang="ru-RU" dirty="0" smtClean="0">
                <a:solidFill>
                  <a:srgbClr val="C00000"/>
                </a:solidFill>
              </a:rPr>
              <a:t/>
            </a:r>
            <a:br>
              <a:rPr lang="ru-RU" dirty="0" smtClean="0">
                <a:solidFill>
                  <a:srgbClr val="C00000"/>
                </a:solidFill>
              </a:rPr>
            </a:br>
            <a:r>
              <a:rPr lang="ru-RU" dirty="0">
                <a:solidFill>
                  <a:srgbClr val="C00000"/>
                </a:solidFill>
              </a:rPr>
              <a:t>Где машин не сосчитать,</a:t>
            </a:r>
            <a:r>
              <a:rPr lang="ru-RU" dirty="0" smtClean="0">
                <a:solidFill>
                  <a:srgbClr val="C00000"/>
                </a:solidFill>
              </a:rPr>
              <a:t/>
            </a:r>
            <a:br>
              <a:rPr lang="ru-RU" dirty="0" smtClean="0">
                <a:solidFill>
                  <a:srgbClr val="C00000"/>
                </a:solidFill>
              </a:rPr>
            </a:br>
            <a:r>
              <a:rPr lang="ru-RU" dirty="0">
                <a:solidFill>
                  <a:srgbClr val="C00000"/>
                </a:solidFill>
              </a:rPr>
              <a:t>Перейти не так уж просто,</a:t>
            </a:r>
            <a:r>
              <a:rPr lang="ru-RU" dirty="0" smtClean="0">
                <a:solidFill>
                  <a:srgbClr val="C00000"/>
                </a:solidFill>
              </a:rPr>
              <a:t/>
            </a:r>
            <a:br>
              <a:rPr lang="ru-RU" dirty="0" smtClean="0">
                <a:solidFill>
                  <a:srgbClr val="C00000"/>
                </a:solidFill>
              </a:rPr>
            </a:br>
            <a:r>
              <a:rPr lang="ru-RU" dirty="0">
                <a:solidFill>
                  <a:srgbClr val="C00000"/>
                </a:solidFill>
              </a:rPr>
              <a:t>Если правила не знать.</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dirty="0" smtClean="0">
                <a:solidFill>
                  <a:srgbClr val="C00000"/>
                </a:solidFill>
              </a:rPr>
              <a:t>Перевозить детей до 12 лет можно лишь на заднем сидении автомобиля, в специальном, детском кресле</a:t>
            </a:r>
            <a:endParaRPr lang="ru-RU" sz="2800" dirty="0">
              <a:solidFill>
                <a:srgbClr val="C00000"/>
              </a:solidFill>
            </a:endParaRPr>
          </a:p>
        </p:txBody>
      </p:sp>
      <p:sp>
        <p:nvSpPr>
          <p:cNvPr id="3" name="Содержимое 2"/>
          <p:cNvSpPr>
            <a:spLocks noGrp="1"/>
          </p:cNvSpPr>
          <p:nvPr>
            <p:ph idx="1"/>
          </p:nvPr>
        </p:nvSpPr>
        <p:spPr>
          <a:xfrm>
            <a:off x="357158" y="5786430"/>
            <a:ext cx="8229600" cy="928718"/>
          </a:xfrm>
        </p:spPr>
        <p:txBody>
          <a:bodyPr>
            <a:normAutofit/>
          </a:bodyPr>
          <a:lstStyle/>
          <a:p>
            <a:r>
              <a:rPr lang="ru-RU" sz="1600" dirty="0" smtClean="0">
                <a:solidFill>
                  <a:srgbClr val="C00000"/>
                </a:solidFill>
              </a:rPr>
              <a:t>Использовании </a:t>
            </a:r>
            <a:r>
              <a:rPr lang="ru-RU" sz="1600" dirty="0">
                <a:solidFill>
                  <a:srgbClr val="C00000"/>
                </a:solidFill>
              </a:rPr>
              <a:t>детских </a:t>
            </a:r>
            <a:r>
              <a:rPr lang="ru-RU" sz="1600" dirty="0" smtClean="0">
                <a:solidFill>
                  <a:srgbClr val="C00000"/>
                </a:solidFill>
              </a:rPr>
              <a:t>кресел - снижает </a:t>
            </a:r>
            <a:r>
              <a:rPr lang="ru-RU" sz="1600" dirty="0">
                <a:solidFill>
                  <a:srgbClr val="C00000"/>
                </a:solidFill>
              </a:rPr>
              <a:t>риск </a:t>
            </a:r>
            <a:r>
              <a:rPr lang="ru-RU" sz="1600" dirty="0" smtClean="0">
                <a:solidFill>
                  <a:srgbClr val="C00000"/>
                </a:solidFill>
              </a:rPr>
              <a:t>травматизма и гибели детей. </a:t>
            </a:r>
          </a:p>
          <a:p>
            <a:pPr>
              <a:buNone/>
            </a:pPr>
            <a:r>
              <a:rPr lang="ru-RU" sz="1600" dirty="0" smtClean="0"/>
              <a:t/>
            </a:r>
            <a:br>
              <a:rPr lang="ru-RU" sz="1600" dirty="0" smtClean="0"/>
            </a:br>
            <a:endParaRPr lang="ru-RU" sz="1600" dirty="0"/>
          </a:p>
        </p:txBody>
      </p:sp>
      <p:pic>
        <p:nvPicPr>
          <p:cNvPr id="10242" name="Picture 2" descr="D:\Рабочий стол\Профилактика детского дорожно-транспортного травматизма\16.jpg"/>
          <p:cNvPicPr>
            <a:picLocks noChangeAspect="1" noChangeArrowheads="1"/>
          </p:cNvPicPr>
          <p:nvPr/>
        </p:nvPicPr>
        <p:blipFill>
          <a:blip r:embed="rId2"/>
          <a:srcRect/>
          <a:stretch>
            <a:fillRect/>
          </a:stretch>
        </p:blipFill>
        <p:spPr bwMode="auto">
          <a:xfrm>
            <a:off x="1928794" y="1714488"/>
            <a:ext cx="5214974" cy="3419533"/>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1285884"/>
          </a:xfrm>
        </p:spPr>
        <p:txBody>
          <a:bodyPr>
            <a:normAutofit fontScale="90000"/>
          </a:bodyPr>
          <a:lstStyle/>
          <a:p>
            <a:r>
              <a:rPr lang="ru-RU" sz="3100" dirty="0" smtClean="0">
                <a:solidFill>
                  <a:srgbClr val="C00000"/>
                </a:solidFill>
              </a:rPr>
              <a:t>Выход </a:t>
            </a:r>
            <a:r>
              <a:rPr lang="ru-RU" sz="3100" dirty="0">
                <a:solidFill>
                  <a:srgbClr val="C00000"/>
                </a:solidFill>
              </a:rPr>
              <a:t>на проезжую часть из-за автобуса или другого препятствия </a:t>
            </a:r>
            <a:r>
              <a:rPr lang="ru-RU" sz="2800" dirty="0" smtClean="0"/>
              <a:t/>
            </a:r>
            <a:br>
              <a:rPr lang="ru-RU" sz="2800" dirty="0" smtClean="0"/>
            </a:br>
            <a:r>
              <a:rPr lang="ru-RU" sz="1800" dirty="0" smtClean="0"/>
              <a:t/>
            </a:r>
            <a:br>
              <a:rPr lang="ru-RU" sz="1800" dirty="0" smtClean="0"/>
            </a:br>
            <a:endParaRPr lang="ru-RU" sz="1800" dirty="0"/>
          </a:p>
        </p:txBody>
      </p:sp>
      <p:pic>
        <p:nvPicPr>
          <p:cNvPr id="4098" name="Picture 2" descr="D:\Рабочий стол\Профилактика детского дорожно-транспортного травматизма\10.jpg"/>
          <p:cNvPicPr>
            <a:picLocks noGrp="1" noChangeAspect="1" noChangeArrowheads="1"/>
          </p:cNvPicPr>
          <p:nvPr>
            <p:ph idx="1"/>
          </p:nvPr>
        </p:nvPicPr>
        <p:blipFill>
          <a:blip r:embed="rId2"/>
          <a:stretch>
            <a:fillRect/>
          </a:stretch>
        </p:blipFill>
        <p:spPr bwMode="auto">
          <a:xfrm>
            <a:off x="845608" y="1609725"/>
            <a:ext cx="6462184" cy="4846638"/>
          </a:xfrm>
          <a:prstGeom prst="rect">
            <a:avLst/>
          </a:prstGeom>
          <a:noFill/>
        </p:spPr>
      </p:pic>
      <p:sp>
        <p:nvSpPr>
          <p:cNvPr id="6" name="Прямоугольник 5"/>
          <p:cNvSpPr/>
          <p:nvPr/>
        </p:nvSpPr>
        <p:spPr>
          <a:xfrm>
            <a:off x="357158" y="5657671"/>
            <a:ext cx="8215370" cy="646331"/>
          </a:xfrm>
          <a:prstGeom prst="rect">
            <a:avLst/>
          </a:prstGeom>
        </p:spPr>
        <p:txBody>
          <a:bodyPr wrap="square">
            <a:spAutoFit/>
          </a:bodyPr>
          <a:lstStyle/>
          <a:p>
            <a:r>
              <a:rPr lang="ru-RU" dirty="0" smtClean="0"/>
              <a:t/>
            </a:r>
            <a:br>
              <a:rPr lang="ru-RU" dirty="0" smtClean="0"/>
            </a:b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939916"/>
          </a:xfrm>
        </p:spPr>
        <p:txBody>
          <a:bodyPr>
            <a:normAutofit/>
          </a:bodyPr>
          <a:lstStyle/>
          <a:p>
            <a:r>
              <a:rPr lang="ru-RU" sz="3100" dirty="0" smtClean="0">
                <a:solidFill>
                  <a:srgbClr val="C00000"/>
                </a:solidFill>
              </a:rPr>
              <a:t>Не играть на </a:t>
            </a:r>
            <a:r>
              <a:rPr lang="ru-RU" sz="2800" dirty="0" smtClean="0">
                <a:solidFill>
                  <a:srgbClr val="C00000"/>
                </a:solidFill>
              </a:rPr>
              <a:t>дороге или около </a:t>
            </a:r>
            <a:r>
              <a:rPr lang="ru-RU" sz="3100" dirty="0" smtClean="0">
                <a:solidFill>
                  <a:srgbClr val="C00000"/>
                </a:solidFill>
              </a:rPr>
              <a:t>проезжей </a:t>
            </a:r>
            <a:r>
              <a:rPr lang="ru-RU" sz="3100" dirty="0">
                <a:solidFill>
                  <a:srgbClr val="C00000"/>
                </a:solidFill>
              </a:rPr>
              <a:t>части </a:t>
            </a:r>
            <a:r>
              <a:rPr lang="ru-RU" sz="2200" dirty="0" smtClean="0">
                <a:solidFill>
                  <a:srgbClr val="C00000"/>
                </a:solidFill>
              </a:rPr>
              <a:t/>
            </a:r>
            <a:br>
              <a:rPr lang="ru-RU" sz="2200" dirty="0" smtClean="0">
                <a:solidFill>
                  <a:srgbClr val="C00000"/>
                </a:solidFill>
              </a:rPr>
            </a:br>
            <a:r>
              <a:rPr lang="ru-RU" sz="2000" dirty="0" smtClean="0"/>
              <a:t/>
            </a:r>
            <a:br>
              <a:rPr lang="ru-RU" sz="2000" dirty="0" smtClean="0"/>
            </a:br>
            <a:endParaRPr lang="ru-RU" sz="2000" dirty="0"/>
          </a:p>
        </p:txBody>
      </p:sp>
      <p:pic>
        <p:nvPicPr>
          <p:cNvPr id="5122" name="Picture 2" descr="D:\Рабочий стол\Профилактика детского дорожно-транспортного травматизма\11.jpg"/>
          <p:cNvPicPr>
            <a:picLocks noGrp="1" noChangeAspect="1" noChangeArrowheads="1"/>
          </p:cNvPicPr>
          <p:nvPr>
            <p:ph idx="1"/>
          </p:nvPr>
        </p:nvPicPr>
        <p:blipFill>
          <a:blip r:embed="rId2"/>
          <a:srcRect/>
          <a:stretch>
            <a:fillRect/>
          </a:stretch>
        </p:blipFill>
        <p:spPr bwMode="auto">
          <a:xfrm>
            <a:off x="357158" y="2214554"/>
            <a:ext cx="4179123" cy="2786082"/>
          </a:xfrm>
          <a:prstGeom prst="rect">
            <a:avLst/>
          </a:prstGeom>
          <a:noFill/>
        </p:spPr>
      </p:pic>
      <p:sp>
        <p:nvSpPr>
          <p:cNvPr id="5" name="Прямоугольник 4"/>
          <p:cNvSpPr/>
          <p:nvPr/>
        </p:nvSpPr>
        <p:spPr>
          <a:xfrm>
            <a:off x="4857752" y="2000240"/>
            <a:ext cx="3071834" cy="3693319"/>
          </a:xfrm>
          <a:prstGeom prst="rect">
            <a:avLst/>
          </a:prstGeom>
        </p:spPr>
        <p:txBody>
          <a:bodyPr wrap="square">
            <a:spAutoFit/>
          </a:bodyPr>
          <a:lstStyle/>
          <a:p>
            <a:r>
              <a:rPr lang="ru-RU" dirty="0">
                <a:solidFill>
                  <a:srgbClr val="C00000"/>
                </a:solidFill>
              </a:rPr>
              <a:t>Футбол – хорошая игра</a:t>
            </a:r>
            <a:r>
              <a:rPr lang="ru-RU" dirty="0" smtClean="0">
                <a:solidFill>
                  <a:srgbClr val="C00000"/>
                </a:solidFill>
              </a:rPr>
              <a:t/>
            </a:r>
            <a:br>
              <a:rPr lang="ru-RU" dirty="0" smtClean="0">
                <a:solidFill>
                  <a:srgbClr val="C00000"/>
                </a:solidFill>
              </a:rPr>
            </a:br>
            <a:r>
              <a:rPr lang="ru-RU" dirty="0">
                <a:solidFill>
                  <a:srgbClr val="C00000"/>
                </a:solidFill>
              </a:rPr>
              <a:t>На стадионе, детвора.</a:t>
            </a:r>
            <a:r>
              <a:rPr lang="ru-RU" dirty="0" smtClean="0">
                <a:solidFill>
                  <a:srgbClr val="C00000"/>
                </a:solidFill>
              </a:rPr>
              <a:t/>
            </a:r>
            <a:br>
              <a:rPr lang="ru-RU" dirty="0" smtClean="0">
                <a:solidFill>
                  <a:srgbClr val="C00000"/>
                </a:solidFill>
              </a:rPr>
            </a:br>
            <a:r>
              <a:rPr lang="ru-RU" dirty="0">
                <a:solidFill>
                  <a:srgbClr val="C00000"/>
                </a:solidFill>
              </a:rPr>
              <a:t>Правила эти помни всегда, </a:t>
            </a:r>
            <a:r>
              <a:rPr lang="ru-RU" dirty="0" smtClean="0">
                <a:solidFill>
                  <a:srgbClr val="C00000"/>
                </a:solidFill>
              </a:rPr>
              <a:t/>
            </a:r>
            <a:br>
              <a:rPr lang="ru-RU" dirty="0" smtClean="0">
                <a:solidFill>
                  <a:srgbClr val="C00000"/>
                </a:solidFill>
              </a:rPr>
            </a:br>
            <a:r>
              <a:rPr lang="ru-RU" dirty="0">
                <a:solidFill>
                  <a:srgbClr val="C00000"/>
                </a:solidFill>
              </a:rPr>
              <a:t>Чтоб не случилась с тобою беда</a:t>
            </a:r>
            <a:r>
              <a:rPr lang="ru-RU" dirty="0" smtClean="0">
                <a:solidFill>
                  <a:srgbClr val="C00000"/>
                </a:solidFill>
              </a:rPr>
              <a:t>!</a:t>
            </a:r>
          </a:p>
          <a:p>
            <a:endParaRPr lang="ru-RU" dirty="0">
              <a:solidFill>
                <a:srgbClr val="C00000"/>
              </a:solidFill>
            </a:endParaRPr>
          </a:p>
          <a:p>
            <a:endParaRPr lang="ru-RU" dirty="0" smtClean="0">
              <a:solidFill>
                <a:srgbClr val="C00000"/>
              </a:solidFill>
            </a:endParaRPr>
          </a:p>
          <a:p>
            <a:r>
              <a:rPr lang="ru-RU" dirty="0" smtClean="0">
                <a:solidFill>
                  <a:srgbClr val="C00000"/>
                </a:solidFill>
              </a:rPr>
              <a:t> </a:t>
            </a:r>
          </a:p>
          <a:p>
            <a:r>
              <a:rPr lang="ru-RU" dirty="0" smtClean="0">
                <a:solidFill>
                  <a:srgbClr val="C00000"/>
                </a:solidFill>
              </a:rPr>
              <a:t>Мне</a:t>
            </a:r>
            <a:r>
              <a:rPr lang="ru-RU" dirty="0">
                <a:solidFill>
                  <a:srgbClr val="C00000"/>
                </a:solidFill>
              </a:rPr>
              <a:t>, бесспорно, вывод ясен,</a:t>
            </a:r>
            <a:r>
              <a:rPr lang="ru-RU" dirty="0" smtClean="0">
                <a:solidFill>
                  <a:srgbClr val="C00000"/>
                </a:solidFill>
              </a:rPr>
              <a:t/>
            </a:r>
            <a:br>
              <a:rPr lang="ru-RU" dirty="0" smtClean="0">
                <a:solidFill>
                  <a:srgbClr val="C00000"/>
                </a:solidFill>
              </a:rPr>
            </a:br>
            <a:r>
              <a:rPr lang="ru-RU" dirty="0">
                <a:solidFill>
                  <a:srgbClr val="C00000"/>
                </a:solidFill>
              </a:rPr>
              <a:t>Что для жизни пас опасен,</a:t>
            </a:r>
            <a:r>
              <a:rPr lang="ru-RU" dirty="0" smtClean="0">
                <a:solidFill>
                  <a:srgbClr val="C00000"/>
                </a:solidFill>
              </a:rPr>
              <a:t/>
            </a:r>
            <a:br>
              <a:rPr lang="ru-RU" dirty="0" smtClean="0">
                <a:solidFill>
                  <a:srgbClr val="C00000"/>
                </a:solidFill>
              </a:rPr>
            </a:br>
            <a:r>
              <a:rPr lang="ru-RU" dirty="0">
                <a:solidFill>
                  <a:srgbClr val="C00000"/>
                </a:solidFill>
              </a:rPr>
              <a:t>Не дороги, а дворы –</a:t>
            </a:r>
            <a:r>
              <a:rPr lang="ru-RU" dirty="0" smtClean="0">
                <a:solidFill>
                  <a:srgbClr val="C00000"/>
                </a:solidFill>
              </a:rPr>
              <a:t/>
            </a:r>
            <a:br>
              <a:rPr lang="ru-RU" dirty="0" smtClean="0">
                <a:solidFill>
                  <a:srgbClr val="C00000"/>
                </a:solidFill>
              </a:rPr>
            </a:br>
            <a:r>
              <a:rPr lang="ru-RU" dirty="0">
                <a:solidFill>
                  <a:srgbClr val="C00000"/>
                </a:solidFill>
              </a:rPr>
              <a:t>Место для такой игры.  </a:t>
            </a:r>
            <a:r>
              <a:rPr lang="ru-RU" dirty="0" smtClean="0"/>
              <a:t/>
            </a:r>
            <a:br>
              <a:rPr lang="ru-RU" dirty="0" smtClean="0"/>
            </a:br>
            <a:endParaRPr lang="ru-RU" dirty="0"/>
          </a:p>
        </p:txBody>
      </p:sp>
      <p:sp>
        <p:nvSpPr>
          <p:cNvPr id="6" name="Прямоугольник 5"/>
          <p:cNvSpPr/>
          <p:nvPr/>
        </p:nvSpPr>
        <p:spPr>
          <a:xfrm>
            <a:off x="2286000" y="2274838"/>
            <a:ext cx="4572000" cy="923330"/>
          </a:xfrm>
          <a:prstGeom prst="rect">
            <a:avLst/>
          </a:prstGeom>
        </p:spPr>
        <p:txBody>
          <a:bodyPr>
            <a:spAutoFit/>
          </a:bodyPr>
          <a:lstStyle/>
          <a:p>
            <a:r>
              <a:rPr lang="ru-RU" dirty="0" smtClean="0"/>
              <a:t/>
            </a:r>
            <a:br>
              <a:rPr lang="ru-RU" dirty="0" smtClean="0"/>
            </a:br>
            <a:r>
              <a:rPr lang="ru-RU" dirty="0" smtClean="0"/>
              <a:t/>
            </a:r>
            <a:br>
              <a:rPr lang="ru-RU" dirty="0" smtClean="0"/>
            </a:b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8229600" cy="560406"/>
          </a:xfrm>
        </p:spPr>
        <p:txBody>
          <a:bodyPr>
            <a:normAutofit fontScale="90000"/>
          </a:bodyPr>
          <a:lstStyle/>
          <a:p>
            <a:r>
              <a:rPr lang="ru-RU" sz="2800" dirty="0" smtClean="0">
                <a:solidFill>
                  <a:srgbClr val="C00000"/>
                </a:solidFill>
              </a:rPr>
              <a:t>Переходить </a:t>
            </a:r>
            <a:r>
              <a:rPr lang="ru-RU" sz="2800" dirty="0">
                <a:solidFill>
                  <a:srgbClr val="C00000"/>
                </a:solidFill>
              </a:rPr>
              <a:t>улицу только по пешеходному </a:t>
            </a:r>
            <a:r>
              <a:rPr lang="ru-RU" sz="2800" dirty="0" smtClean="0">
                <a:solidFill>
                  <a:srgbClr val="C00000"/>
                </a:solidFill>
              </a:rPr>
              <a:t>переходу, </a:t>
            </a:r>
            <a:br>
              <a:rPr lang="ru-RU" sz="2800" dirty="0" smtClean="0">
                <a:solidFill>
                  <a:srgbClr val="C00000"/>
                </a:solidFill>
              </a:rPr>
            </a:br>
            <a:r>
              <a:rPr lang="ru-RU" sz="2800" dirty="0" smtClean="0">
                <a:solidFill>
                  <a:srgbClr val="C00000"/>
                </a:solidFill>
              </a:rPr>
              <a:t>на зеленый сигнал светофора</a:t>
            </a:r>
            <a:r>
              <a:rPr lang="ru-RU" sz="2800" dirty="0" smtClean="0"/>
              <a:t/>
            </a:r>
            <a:br>
              <a:rPr lang="ru-RU" sz="2800" dirty="0" smtClean="0"/>
            </a:br>
            <a:r>
              <a:rPr lang="ru-RU" sz="2800" dirty="0" smtClean="0"/>
              <a:t/>
            </a:r>
            <a:br>
              <a:rPr lang="ru-RU" sz="2800" dirty="0" smtClean="0"/>
            </a:br>
            <a:r>
              <a:rPr lang="ru-RU" sz="2800" dirty="0" smtClean="0">
                <a:solidFill>
                  <a:srgbClr val="C00000"/>
                </a:solidFill>
              </a:rPr>
              <a:t/>
            </a:r>
            <a:br>
              <a:rPr lang="ru-RU" sz="2800" dirty="0" smtClean="0">
                <a:solidFill>
                  <a:srgbClr val="C00000"/>
                </a:solidFill>
              </a:rPr>
            </a:br>
            <a:r>
              <a:rPr lang="ru-RU" sz="2800" dirty="0" smtClean="0"/>
              <a:t/>
            </a:r>
            <a:br>
              <a:rPr lang="ru-RU" sz="2800" dirty="0" smtClean="0"/>
            </a:br>
            <a:endParaRPr lang="ru-RU" sz="2800" dirty="0"/>
          </a:p>
        </p:txBody>
      </p:sp>
      <p:pic>
        <p:nvPicPr>
          <p:cNvPr id="6146" name="Picture 2" descr="D:\Рабочий стол\Профилактика детского дорожно-транспортного травматизма\12.jpg"/>
          <p:cNvPicPr>
            <a:picLocks noGrp="1" noChangeAspect="1" noChangeArrowheads="1"/>
          </p:cNvPicPr>
          <p:nvPr>
            <p:ph idx="1"/>
          </p:nvPr>
        </p:nvPicPr>
        <p:blipFill>
          <a:blip r:embed="rId2"/>
          <a:srcRect/>
          <a:stretch>
            <a:fillRect/>
          </a:stretch>
        </p:blipFill>
        <p:spPr bwMode="auto">
          <a:xfrm>
            <a:off x="214282" y="2285992"/>
            <a:ext cx="3357586" cy="4372844"/>
          </a:xfrm>
          <a:prstGeom prst="rect">
            <a:avLst/>
          </a:prstGeom>
          <a:noFill/>
        </p:spPr>
      </p:pic>
      <p:sp>
        <p:nvSpPr>
          <p:cNvPr id="5" name="Прямоугольник 4"/>
          <p:cNvSpPr/>
          <p:nvPr/>
        </p:nvSpPr>
        <p:spPr>
          <a:xfrm>
            <a:off x="428596" y="142852"/>
            <a:ext cx="7429552" cy="2123658"/>
          </a:xfrm>
          <a:prstGeom prst="rect">
            <a:avLst/>
          </a:prstGeom>
        </p:spPr>
        <p:txBody>
          <a:bodyPr wrap="square">
            <a:spAutoFit/>
          </a:bodyPr>
          <a:lstStyle/>
          <a:p>
            <a:r>
              <a:rPr lang="ru-RU" sz="3200" dirty="0" smtClean="0">
                <a:solidFill>
                  <a:srgbClr val="7030A0"/>
                </a:solidFill>
              </a:rPr>
              <a:t>При </a:t>
            </a:r>
            <a:r>
              <a:rPr lang="ru-RU" sz="3200" dirty="0">
                <a:solidFill>
                  <a:srgbClr val="7030A0"/>
                </a:solidFill>
              </a:rPr>
              <a:t>переходе улицы сначала посмотреть налево, а дойдя до середины – направо</a:t>
            </a:r>
            <a:r>
              <a:rPr lang="ru-RU" dirty="0" smtClean="0">
                <a:solidFill>
                  <a:srgbClr val="C00000"/>
                </a:solidFill>
              </a:rPr>
              <a:t/>
            </a:r>
            <a:br>
              <a:rPr lang="ru-RU" dirty="0" smtClean="0">
                <a:solidFill>
                  <a:srgbClr val="C00000"/>
                </a:solidFill>
              </a:rPr>
            </a:br>
            <a:r>
              <a:rPr lang="ru-RU" dirty="0" smtClean="0"/>
              <a:t/>
            </a:r>
            <a:br>
              <a:rPr lang="ru-RU" dirty="0" smtClean="0"/>
            </a:br>
            <a:endParaRPr lang="ru-RU" dirty="0"/>
          </a:p>
        </p:txBody>
      </p:sp>
      <p:sp>
        <p:nvSpPr>
          <p:cNvPr id="6" name="Прямоугольник 5"/>
          <p:cNvSpPr/>
          <p:nvPr/>
        </p:nvSpPr>
        <p:spPr>
          <a:xfrm>
            <a:off x="4357686" y="5929330"/>
            <a:ext cx="2928958" cy="646331"/>
          </a:xfrm>
          <a:prstGeom prst="rect">
            <a:avLst/>
          </a:prstGeom>
        </p:spPr>
        <p:txBody>
          <a:bodyPr wrap="square">
            <a:spAutoFit/>
          </a:bodyPr>
          <a:lstStyle/>
          <a:p>
            <a:r>
              <a:rPr lang="ru-RU" b="1" dirty="0">
                <a:solidFill>
                  <a:srgbClr val="00B050"/>
                </a:solidFill>
              </a:rPr>
              <a:t>Светофор – свет, который действительно помогает.</a:t>
            </a:r>
            <a:endParaRPr lang="ru-RU" dirty="0">
              <a:solidFill>
                <a:srgbClr val="00B050"/>
              </a:solidFill>
            </a:endParaRPr>
          </a:p>
        </p:txBody>
      </p:sp>
      <p:pic>
        <p:nvPicPr>
          <p:cNvPr id="7" name="Picture 2" descr="D:\Рабочий стол\Профилактика детского дорожно-транспортного травматизма\memo-pdd-2-2.png"/>
          <p:cNvPicPr>
            <a:picLocks noChangeAspect="1" noChangeArrowheads="1"/>
          </p:cNvPicPr>
          <p:nvPr/>
        </p:nvPicPr>
        <p:blipFill>
          <a:blip r:embed="rId3"/>
          <a:srcRect/>
          <a:stretch>
            <a:fillRect/>
          </a:stretch>
        </p:blipFill>
        <p:spPr bwMode="auto">
          <a:xfrm>
            <a:off x="4143372" y="2786058"/>
            <a:ext cx="3476626" cy="278130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p:spPr>
        <p:txBody>
          <a:bodyPr>
            <a:normAutofit fontScale="90000"/>
          </a:bodyPr>
          <a:lstStyle/>
          <a:p>
            <a:r>
              <a:rPr lang="ru-RU" sz="3100" b="1" dirty="0">
                <a:solidFill>
                  <a:srgbClr val="00B050"/>
                </a:solidFill>
              </a:rPr>
              <a:t>Игра “Попробуй ответь!”</a:t>
            </a:r>
            <a:r>
              <a:rPr lang="ru-RU" dirty="0">
                <a:solidFill>
                  <a:srgbClr val="00B050"/>
                </a:solidFill>
              </a:rPr>
              <a:t/>
            </a:r>
            <a:br>
              <a:rPr lang="ru-RU" dirty="0">
                <a:solidFill>
                  <a:srgbClr val="00B050"/>
                </a:solidFill>
              </a:rPr>
            </a:br>
            <a:endParaRPr lang="ru-RU" dirty="0">
              <a:solidFill>
                <a:srgbClr val="00B050"/>
              </a:solidFill>
            </a:endParaRPr>
          </a:p>
        </p:txBody>
      </p:sp>
      <p:sp>
        <p:nvSpPr>
          <p:cNvPr id="3" name="Содержимое 2"/>
          <p:cNvSpPr>
            <a:spLocks noGrp="1"/>
          </p:cNvSpPr>
          <p:nvPr>
            <p:ph idx="1"/>
          </p:nvPr>
        </p:nvSpPr>
        <p:spPr/>
        <p:txBody>
          <a:bodyPr>
            <a:normAutofit/>
          </a:bodyPr>
          <a:lstStyle/>
          <a:p>
            <a:r>
              <a:rPr lang="ru-RU" sz="1800" dirty="0">
                <a:solidFill>
                  <a:srgbClr val="7030A0"/>
                </a:solidFill>
              </a:rPr>
              <a:t>1. Безбилетный пассажир. (Заяц)</a:t>
            </a:r>
          </a:p>
          <a:p>
            <a:r>
              <a:rPr lang="ru-RU" sz="1800" dirty="0">
                <a:solidFill>
                  <a:srgbClr val="7030A0"/>
                </a:solidFill>
              </a:rPr>
              <a:t>2. Человек, пользующийся транспортом. (Пассажир)</a:t>
            </a:r>
          </a:p>
          <a:p>
            <a:r>
              <a:rPr lang="ru-RU" sz="1800" dirty="0">
                <a:solidFill>
                  <a:srgbClr val="7030A0"/>
                </a:solidFill>
              </a:rPr>
              <a:t>3. Место для посадки и высадки пассажиров. (Остановка)</a:t>
            </a:r>
          </a:p>
          <a:p>
            <a:r>
              <a:rPr lang="ru-RU" sz="1800" dirty="0">
                <a:solidFill>
                  <a:srgbClr val="7030A0"/>
                </a:solidFill>
              </a:rPr>
              <a:t>4. Подземный вид городского транспорта. (Метро)</a:t>
            </a:r>
          </a:p>
          <a:p>
            <a:r>
              <a:rPr lang="ru-RU" sz="1800" dirty="0">
                <a:solidFill>
                  <a:srgbClr val="7030A0"/>
                </a:solidFill>
              </a:rPr>
              <a:t>5. Продавец билетов в транспорте. (Кондуктор)</a:t>
            </a:r>
          </a:p>
          <a:p>
            <a:r>
              <a:rPr lang="ru-RU" sz="1800" dirty="0">
                <a:solidFill>
                  <a:srgbClr val="7030A0"/>
                </a:solidFill>
              </a:rPr>
              <a:t>6. Устройство в автомобиле для безопасности водителя и пассажиров. (Ремень)</a:t>
            </a:r>
          </a:p>
          <a:p>
            <a:r>
              <a:rPr lang="ru-RU" sz="1800" dirty="0">
                <a:solidFill>
                  <a:srgbClr val="7030A0"/>
                </a:solidFill>
              </a:rPr>
              <a:t>7. Место вдоль улицы, где идут пешеходы. (Тротуар)</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D:\Рабочий стол\Профилактика детского дорожно-транспортного травматизма\АПравила поведения на дороге.jpg"/>
          <p:cNvPicPr>
            <a:picLocks noChangeAspect="1" noChangeArrowheads="1"/>
          </p:cNvPicPr>
          <p:nvPr/>
        </p:nvPicPr>
        <p:blipFill>
          <a:blip r:embed="rId3"/>
          <a:srcRect/>
          <a:stretch>
            <a:fillRect/>
          </a:stretch>
        </p:blipFill>
        <p:spPr bwMode="auto">
          <a:xfrm>
            <a:off x="142844" y="142852"/>
            <a:ext cx="7929618" cy="657229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229600" cy="2011354"/>
          </a:xfrm>
        </p:spPr>
        <p:txBody>
          <a:bodyPr>
            <a:normAutofit fontScale="90000"/>
          </a:bodyPr>
          <a:lstStyle/>
          <a:p>
            <a:r>
              <a:rPr lang="ru-RU" sz="3100" dirty="0" smtClean="0">
                <a:solidFill>
                  <a:srgbClr val="FF0000"/>
                </a:solidFill>
              </a:rPr>
              <a:t>Безопасность дорожного движения является одной из важных социально-экономических и демографических задач Российской Федерации. </a:t>
            </a:r>
            <a:r>
              <a:rPr lang="ru-RU" sz="2800" dirty="0" smtClean="0">
                <a:solidFill>
                  <a:srgbClr val="FF0000"/>
                </a:solidFill>
              </a:rPr>
              <a:t/>
            </a:r>
            <a:br>
              <a:rPr lang="ru-RU" sz="2800" dirty="0" smtClean="0">
                <a:solidFill>
                  <a:srgbClr val="FF0000"/>
                </a:solidFill>
              </a:rPr>
            </a:br>
            <a:endParaRPr lang="ru-RU" sz="2800" dirty="0" smtClean="0">
              <a:solidFill>
                <a:srgbClr val="FF0000"/>
              </a:solidFill>
            </a:endParaRPr>
          </a:p>
        </p:txBody>
      </p:sp>
      <p:sp>
        <p:nvSpPr>
          <p:cNvPr id="3" name="Содержимое 2"/>
          <p:cNvSpPr>
            <a:spLocks noGrp="1"/>
          </p:cNvSpPr>
          <p:nvPr>
            <p:ph idx="1"/>
          </p:nvPr>
        </p:nvSpPr>
        <p:spPr>
          <a:xfrm>
            <a:off x="0" y="2357430"/>
            <a:ext cx="8429684" cy="5197493"/>
          </a:xfrm>
        </p:spPr>
        <p:txBody>
          <a:bodyPr>
            <a:normAutofit/>
          </a:bodyPr>
          <a:lstStyle/>
          <a:p>
            <a:r>
              <a:rPr lang="ru-RU" sz="1800" dirty="0" smtClean="0">
                <a:solidFill>
                  <a:srgbClr val="C00000"/>
                </a:solidFill>
              </a:rPr>
              <a:t>В </a:t>
            </a:r>
            <a:r>
              <a:rPr lang="ru-RU" sz="1800" dirty="0">
                <a:solidFill>
                  <a:srgbClr val="C00000"/>
                </a:solidFill>
              </a:rPr>
              <a:t>условиях современного скоростного уличного движения необходимо постоянно быть начеку, поэтому очень высокие требования предъявляются ко всем участникам дорожного движения, которые должны быть максимально внимательными и предупредительными друг к другу. </a:t>
            </a:r>
            <a:endParaRPr lang="ru-RU" sz="1800" dirty="0" smtClean="0">
              <a:solidFill>
                <a:srgbClr val="C00000"/>
              </a:solidFill>
            </a:endParaRPr>
          </a:p>
          <a:p>
            <a:r>
              <a:rPr lang="ru-RU" sz="1800" dirty="0" smtClean="0">
                <a:solidFill>
                  <a:srgbClr val="C00000"/>
                </a:solidFill>
              </a:rPr>
              <a:t>Возрастающая </a:t>
            </a:r>
            <a:r>
              <a:rPr lang="ru-RU" sz="1800" dirty="0">
                <a:solidFill>
                  <a:srgbClr val="C00000"/>
                </a:solidFill>
              </a:rPr>
              <a:t>плотность движения делает дороги все более опасными для </a:t>
            </a:r>
            <a:r>
              <a:rPr lang="ru-RU" sz="1800" dirty="0" smtClean="0">
                <a:solidFill>
                  <a:srgbClr val="C00000"/>
                </a:solidFill>
              </a:rPr>
              <a:t>детей. Из года в год увеличивается поток автомобилей, а вместе с ними растет число дорожно-транспортных происшествий. </a:t>
            </a:r>
          </a:p>
          <a:p>
            <a:r>
              <a:rPr lang="ru-RU" sz="1800" dirty="0" smtClean="0">
                <a:solidFill>
                  <a:srgbClr val="C00000"/>
                </a:solidFill>
              </a:rPr>
              <a:t>Ежегодно на дорогах гибнут десятки людей, более тысячи получают серьезные травмы. Очень часто это происходит потому, что дети не знают правил дорожного движения или нарушают их, не осознавая трагических последствий своей беспечности.</a:t>
            </a:r>
          </a:p>
          <a:p>
            <a:endParaRPr lang="ru-RU" sz="1800" dirty="0" smtClean="0">
              <a:solidFill>
                <a:srgbClr val="C00000"/>
              </a:solidFill>
            </a:endParaRPr>
          </a:p>
          <a:p>
            <a:pPr>
              <a:buNone/>
            </a:pPr>
            <a:r>
              <a:rPr lang="ru-RU" sz="1900" dirty="0" smtClean="0"/>
              <a:t/>
            </a:r>
            <a:br>
              <a:rPr lang="ru-RU" sz="1900" dirty="0" smtClean="0"/>
            </a:br>
            <a:r>
              <a:rPr lang="ru-RU" dirty="0" smtClean="0"/>
              <a:t/>
            </a:r>
            <a:br>
              <a:rPr lang="ru-RU" dirty="0" smtClean="0"/>
            </a:b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25602"/>
          </a:xfrm>
        </p:spPr>
        <p:txBody>
          <a:bodyPr>
            <a:normAutofit fontScale="90000"/>
          </a:bodyPr>
          <a:lstStyle/>
          <a:p>
            <a:r>
              <a:rPr lang="ru-RU" dirty="0">
                <a:solidFill>
                  <a:srgbClr val="FF0000"/>
                </a:solidFill>
              </a:rPr>
              <a:t>Дисциплина на улице – залог безопасности пешеходов</a:t>
            </a:r>
            <a:r>
              <a:rPr lang="ru-RU" dirty="0" smtClean="0">
                <a:solidFill>
                  <a:srgbClr val="FF0000"/>
                </a:solidFill>
              </a:rPr>
              <a:t/>
            </a:r>
            <a:br>
              <a:rPr lang="ru-RU" dirty="0" smtClean="0">
                <a:solidFill>
                  <a:srgbClr val="FF0000"/>
                </a:solidFill>
              </a:rPr>
            </a:br>
            <a:endParaRPr lang="ru-RU" dirty="0">
              <a:solidFill>
                <a:srgbClr val="FF0000"/>
              </a:solidFill>
            </a:endParaRPr>
          </a:p>
        </p:txBody>
      </p:sp>
      <p:pic>
        <p:nvPicPr>
          <p:cNvPr id="9218" name="Picture 2" descr="D:\Рабочий стол\Профилактика детского дорожно-транспортного травматизма\1(7).jpg"/>
          <p:cNvPicPr>
            <a:picLocks noGrp="1" noChangeAspect="1" noChangeArrowheads="1"/>
          </p:cNvPicPr>
          <p:nvPr>
            <p:ph idx="1"/>
          </p:nvPr>
        </p:nvPicPr>
        <p:blipFill>
          <a:blip r:embed="rId2"/>
          <a:srcRect/>
          <a:stretch>
            <a:fillRect/>
          </a:stretch>
        </p:blipFill>
        <p:spPr bwMode="auto">
          <a:xfrm>
            <a:off x="4000496" y="1857364"/>
            <a:ext cx="3357586" cy="2525890"/>
          </a:xfrm>
          <a:prstGeom prst="rect">
            <a:avLst/>
          </a:prstGeom>
          <a:noFill/>
        </p:spPr>
      </p:pic>
      <p:sp>
        <p:nvSpPr>
          <p:cNvPr id="5" name="Прямоугольник 4"/>
          <p:cNvSpPr/>
          <p:nvPr/>
        </p:nvSpPr>
        <p:spPr>
          <a:xfrm>
            <a:off x="785786" y="4714884"/>
            <a:ext cx="7858180" cy="1754326"/>
          </a:xfrm>
          <a:prstGeom prst="rect">
            <a:avLst/>
          </a:prstGeom>
        </p:spPr>
        <p:txBody>
          <a:bodyPr wrap="square">
            <a:spAutoFit/>
          </a:bodyPr>
          <a:lstStyle/>
          <a:p>
            <a:r>
              <a:rPr lang="ru-RU" i="1" dirty="0">
                <a:solidFill>
                  <a:srgbClr val="00B050"/>
                </a:solidFill>
              </a:rPr>
              <a:t>Дорога не тропинка, </a:t>
            </a:r>
            <a:br>
              <a:rPr lang="ru-RU" i="1" dirty="0">
                <a:solidFill>
                  <a:srgbClr val="00B050"/>
                </a:solidFill>
              </a:rPr>
            </a:br>
            <a:r>
              <a:rPr lang="ru-RU" i="1" dirty="0">
                <a:solidFill>
                  <a:srgbClr val="00B050"/>
                </a:solidFill>
              </a:rPr>
              <a:t>Дорога не канава, </a:t>
            </a:r>
            <a:br>
              <a:rPr lang="ru-RU" i="1" dirty="0">
                <a:solidFill>
                  <a:srgbClr val="00B050"/>
                </a:solidFill>
              </a:rPr>
            </a:br>
            <a:r>
              <a:rPr lang="ru-RU" i="1" dirty="0">
                <a:solidFill>
                  <a:srgbClr val="00B050"/>
                </a:solidFill>
              </a:rPr>
              <a:t>Сперва смотри налево,</a:t>
            </a:r>
            <a:br>
              <a:rPr lang="ru-RU" i="1" dirty="0">
                <a:solidFill>
                  <a:srgbClr val="00B050"/>
                </a:solidFill>
              </a:rPr>
            </a:br>
            <a:r>
              <a:rPr lang="ru-RU" i="1" dirty="0">
                <a:solidFill>
                  <a:srgbClr val="00B050"/>
                </a:solidFill>
              </a:rPr>
              <a:t>Потом смотри направо,</a:t>
            </a:r>
            <a:br>
              <a:rPr lang="ru-RU" i="1" dirty="0">
                <a:solidFill>
                  <a:srgbClr val="00B050"/>
                </a:solidFill>
              </a:rPr>
            </a:br>
            <a:r>
              <a:rPr lang="ru-RU" i="1" dirty="0">
                <a:solidFill>
                  <a:srgbClr val="00B050"/>
                </a:solidFill>
              </a:rPr>
              <a:t>Налево гляди, направо гляди,</a:t>
            </a:r>
            <a:br>
              <a:rPr lang="ru-RU" i="1" dirty="0">
                <a:solidFill>
                  <a:srgbClr val="00B050"/>
                </a:solidFill>
              </a:rPr>
            </a:br>
            <a:r>
              <a:rPr lang="ru-RU" i="1" dirty="0">
                <a:solidFill>
                  <a:srgbClr val="00B050"/>
                </a:solidFill>
              </a:rPr>
              <a:t>И если машин не увидишь – иди!!!</a:t>
            </a:r>
            <a:endParaRPr lang="ru-RU"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dirty="0" smtClean="0">
                <a:solidFill>
                  <a:srgbClr val="C00000"/>
                </a:solidFill>
              </a:rPr>
              <a:t>Яркая одежда помогает водителю увидеть ребенка, а блеклая - затрудняет видение. </a:t>
            </a:r>
          </a:p>
        </p:txBody>
      </p:sp>
      <p:sp>
        <p:nvSpPr>
          <p:cNvPr id="3" name="Содержимое 2"/>
          <p:cNvSpPr>
            <a:spLocks noGrp="1"/>
          </p:cNvSpPr>
          <p:nvPr>
            <p:ph idx="1"/>
          </p:nvPr>
        </p:nvSpPr>
        <p:spPr>
          <a:xfrm>
            <a:off x="0" y="5072074"/>
            <a:ext cx="8229600" cy="2286016"/>
          </a:xfrm>
        </p:spPr>
        <p:txBody>
          <a:bodyPr>
            <a:normAutofit fontScale="85000" lnSpcReduction="10000"/>
          </a:bodyPr>
          <a:lstStyle/>
          <a:p>
            <a:r>
              <a:rPr lang="ru-RU" sz="2000" dirty="0" smtClean="0">
                <a:solidFill>
                  <a:srgbClr val="C00000"/>
                </a:solidFill>
              </a:rPr>
              <a:t>Ребенку трудно разглядеть, что делается на улице, если на глаза надвинут капюшон, одеты затемненные очки или обзор закрывает зонт.</a:t>
            </a:r>
          </a:p>
          <a:p>
            <a:r>
              <a:rPr lang="ru-RU" sz="1900" dirty="0" smtClean="0">
                <a:solidFill>
                  <a:srgbClr val="C00000"/>
                </a:solidFill>
              </a:rPr>
              <a:t>Чтобы ребенка легче было увидеть на улице, его надо одевать в одежду неоновых цветов с отражающими полосками или специальными отражателями.</a:t>
            </a: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endParaRPr lang="ru-RU" sz="2000" dirty="0"/>
          </a:p>
        </p:txBody>
      </p:sp>
      <p:pic>
        <p:nvPicPr>
          <p:cNvPr id="12290" name="Picture 2" descr="D:\Рабочий стол\Профилактика детского дорожно-транспортного травматизма\3(6).jpg"/>
          <p:cNvPicPr>
            <a:picLocks noChangeAspect="1" noChangeArrowheads="1"/>
          </p:cNvPicPr>
          <p:nvPr/>
        </p:nvPicPr>
        <p:blipFill>
          <a:blip r:embed="rId2"/>
          <a:srcRect/>
          <a:stretch>
            <a:fillRect/>
          </a:stretch>
        </p:blipFill>
        <p:spPr bwMode="auto">
          <a:xfrm>
            <a:off x="1571604" y="1714488"/>
            <a:ext cx="2152650" cy="3048000"/>
          </a:xfrm>
          <a:prstGeom prst="rect">
            <a:avLst/>
          </a:prstGeom>
          <a:noFill/>
        </p:spPr>
      </p:pic>
      <p:pic>
        <p:nvPicPr>
          <p:cNvPr id="12291" name="Picture 3" descr="D:\Рабочий стол\Профилактика детского дорожно-транспортного травматизма\4(6).jpg"/>
          <p:cNvPicPr>
            <a:picLocks noChangeAspect="1" noChangeArrowheads="1"/>
          </p:cNvPicPr>
          <p:nvPr/>
        </p:nvPicPr>
        <p:blipFill>
          <a:blip r:embed="rId3"/>
          <a:srcRect/>
          <a:stretch>
            <a:fillRect/>
          </a:stretch>
        </p:blipFill>
        <p:spPr bwMode="auto">
          <a:xfrm>
            <a:off x="5072066" y="1714488"/>
            <a:ext cx="2135527" cy="302197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solidFill>
                  <a:srgbClr val="C00000"/>
                </a:solidFill>
              </a:rPr>
              <a:t>Что необходимо знать детям о безопасности на дорогах</a:t>
            </a:r>
            <a:endParaRPr lang="ru-RU" sz="2800" dirty="0"/>
          </a:p>
        </p:txBody>
      </p:sp>
      <p:sp>
        <p:nvSpPr>
          <p:cNvPr id="6" name="Содержимое 5"/>
          <p:cNvSpPr>
            <a:spLocks noGrp="1"/>
          </p:cNvSpPr>
          <p:nvPr>
            <p:ph idx="1"/>
          </p:nvPr>
        </p:nvSpPr>
        <p:spPr>
          <a:xfrm>
            <a:off x="357158" y="4714884"/>
            <a:ext cx="8229600" cy="1785950"/>
          </a:xfrm>
        </p:spPr>
        <p:txBody>
          <a:bodyPr>
            <a:normAutofit/>
          </a:bodyPr>
          <a:lstStyle/>
          <a:p>
            <a:r>
              <a:rPr lang="ru-RU" sz="1800" dirty="0" smtClean="0">
                <a:solidFill>
                  <a:srgbClr val="C00000"/>
                </a:solidFill>
              </a:rPr>
              <a:t>устройство проезжей части,</a:t>
            </a:r>
          </a:p>
          <a:p>
            <a:r>
              <a:rPr lang="ru-RU" sz="1800" dirty="0" smtClean="0">
                <a:solidFill>
                  <a:srgbClr val="C00000"/>
                </a:solidFill>
              </a:rPr>
              <a:t>некоторые дорожные знаки для пешеходов и водителей,</a:t>
            </a:r>
          </a:p>
          <a:p>
            <a:r>
              <a:rPr lang="ru-RU" sz="1800" dirty="0" smtClean="0">
                <a:solidFill>
                  <a:srgbClr val="C00000"/>
                </a:solidFill>
              </a:rPr>
              <a:t>правила поведения в транспорте, </a:t>
            </a:r>
          </a:p>
          <a:p>
            <a:r>
              <a:rPr lang="ru-RU" sz="1800" dirty="0" smtClean="0">
                <a:solidFill>
                  <a:srgbClr val="C00000"/>
                </a:solidFill>
              </a:rPr>
              <a:t>знать и соблюдать правила поведения во дворе.</a:t>
            </a:r>
            <a:endParaRPr lang="ru-RU" sz="1800" dirty="0"/>
          </a:p>
        </p:txBody>
      </p:sp>
      <p:pic>
        <p:nvPicPr>
          <p:cNvPr id="8196" name="Picture 4" descr="D:\Рабочий стол\Профилактика детского дорожно-транспортного травматизма\images.jpg"/>
          <p:cNvPicPr>
            <a:picLocks noChangeAspect="1" noChangeArrowheads="1"/>
          </p:cNvPicPr>
          <p:nvPr/>
        </p:nvPicPr>
        <p:blipFill>
          <a:blip r:embed="rId2"/>
          <a:srcRect/>
          <a:stretch>
            <a:fillRect/>
          </a:stretch>
        </p:blipFill>
        <p:spPr bwMode="auto">
          <a:xfrm>
            <a:off x="2571736" y="1785926"/>
            <a:ext cx="3429023" cy="256845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642942"/>
          </a:xfrm>
        </p:spPr>
        <p:txBody>
          <a:bodyPr>
            <a:normAutofit/>
          </a:bodyPr>
          <a:lstStyle/>
          <a:p>
            <a:r>
              <a:rPr lang="ru-RU" sz="2800" dirty="0" smtClean="0">
                <a:solidFill>
                  <a:srgbClr val="C00000"/>
                </a:solidFill>
              </a:rPr>
              <a:t>Устройство проезжей части</a:t>
            </a:r>
            <a:endParaRPr lang="ru-RU" sz="2800" dirty="0"/>
          </a:p>
        </p:txBody>
      </p:sp>
      <p:sp>
        <p:nvSpPr>
          <p:cNvPr id="3" name="Содержимое 2"/>
          <p:cNvSpPr>
            <a:spLocks noGrp="1"/>
          </p:cNvSpPr>
          <p:nvPr>
            <p:ph idx="1"/>
          </p:nvPr>
        </p:nvSpPr>
        <p:spPr>
          <a:xfrm>
            <a:off x="142844" y="928670"/>
            <a:ext cx="7858180" cy="5643602"/>
          </a:xfrm>
        </p:spPr>
        <p:txBody>
          <a:bodyPr>
            <a:normAutofit fontScale="85000" lnSpcReduction="10000"/>
          </a:bodyPr>
          <a:lstStyle/>
          <a:p>
            <a:r>
              <a:rPr lang="ru-RU" sz="1900" dirty="0" smtClean="0"/>
              <a:t> Перед вами улица большого города. Посреди улицы проходит – дорога. По обе стороны дороги находятся специальные дорожки для пешеходов.</a:t>
            </a:r>
          </a:p>
          <a:p>
            <a:r>
              <a:rPr lang="ru-RU" sz="1900" dirty="0" smtClean="0"/>
              <a:t>Как называются дорожки для пешеходов? </a:t>
            </a:r>
          </a:p>
          <a:p>
            <a:r>
              <a:rPr lang="ru-RU" sz="1900" dirty="0" smtClean="0">
                <a:solidFill>
                  <a:srgbClr val="00B050"/>
                </a:solidFill>
              </a:rPr>
              <a:t>Тротуар </a:t>
            </a:r>
            <a:r>
              <a:rPr lang="ru-RU" sz="1900" dirty="0" smtClean="0"/>
              <a:t>– это «дорога для пешеходов». </a:t>
            </a:r>
          </a:p>
          <a:p>
            <a:r>
              <a:rPr lang="ru-RU" sz="1900" dirty="0" smtClean="0"/>
              <a:t>Как называют людей, которые идут по тротуару? </a:t>
            </a:r>
            <a:r>
              <a:rPr lang="ru-RU" sz="1900" i="1" dirty="0" smtClean="0"/>
              <a:t>(пешеходы)</a:t>
            </a:r>
            <a:endParaRPr lang="ru-RU" sz="1900" dirty="0" smtClean="0"/>
          </a:p>
          <a:p>
            <a:r>
              <a:rPr lang="ru-RU" sz="1900" dirty="0" smtClean="0"/>
              <a:t>Пешеходы – идущие по тротуару люди.</a:t>
            </a:r>
          </a:p>
          <a:p>
            <a:r>
              <a:rPr lang="ru-RU" sz="1900" dirty="0" smtClean="0"/>
              <a:t>Вдоль улицы стоят многоэтажные дома, магазины, автобусные остановки, газетные киоски и т.д. Перед домами растут деревья, разбиты газоны и цветочные клумбы.</a:t>
            </a:r>
          </a:p>
          <a:p>
            <a:r>
              <a:rPr lang="ru-RU" sz="1900" dirty="0" smtClean="0"/>
              <a:t>А теперь вспомните нашу улицу, чего ещё не хватает на ней</a:t>
            </a:r>
          </a:p>
          <a:p>
            <a:r>
              <a:rPr lang="ru-RU" sz="1900" dirty="0" smtClean="0"/>
              <a:t>Какие виды транспорта вы знаете?</a:t>
            </a:r>
          </a:p>
          <a:p>
            <a:r>
              <a:rPr lang="ru-RU" sz="1900" dirty="0" smtClean="0"/>
              <a:t>Чем оснащены машины специального назначения?</a:t>
            </a:r>
          </a:p>
          <a:p>
            <a:r>
              <a:rPr lang="ru-RU" sz="1900" dirty="0" smtClean="0"/>
              <a:t>На какой сигнал светофора они могут ехать? </a:t>
            </a:r>
          </a:p>
          <a:p>
            <a:r>
              <a:rPr lang="ru-RU" sz="1900" dirty="0" smtClean="0"/>
              <a:t>Основную часть дороги, по которой движутся транспортные средства,  называют проезжей частью. </a:t>
            </a:r>
          </a:p>
          <a:p>
            <a:r>
              <a:rPr lang="ru-RU" sz="1900" dirty="0" smtClean="0"/>
              <a:t>- Видите белую линию на дороге? Она разделяет дорогу на две части и называется осевой. По одной части дороги машины едут в одну сторону, по другой – в другую. Как называется линия, которая делит дорогу на две части? </a:t>
            </a:r>
          </a:p>
          <a:p>
            <a:r>
              <a:rPr lang="ru-RU" sz="1900" dirty="0" smtClean="0"/>
              <a:t>Где идут люди, где едет транспорт? </a:t>
            </a:r>
            <a:r>
              <a:rPr lang="ru-RU" sz="1800" dirty="0" smtClean="0"/>
              <a:t/>
            </a:r>
            <a:br>
              <a:rPr lang="ru-RU" sz="1800" dirty="0" smtClean="0"/>
            </a:br>
            <a:endParaRPr lang="ru-RU"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642938"/>
            <a:ext cx="8229600" cy="6215062"/>
          </a:xfrm>
        </p:spPr>
        <p:txBody>
          <a:bodyPr>
            <a:normAutofit fontScale="85000" lnSpcReduction="10000"/>
          </a:bodyPr>
          <a:lstStyle/>
          <a:p>
            <a:r>
              <a:rPr lang="ru-RU" sz="1800" dirty="0" smtClean="0"/>
              <a:t>Улица очень оживленная. Здесь шумно, многолюдно, по дороге туда-сюда снуют машины, слышен визг тормозов, сигналы, того и гляди голова кругом пойдет. Как во всем разобраться, как пройти на ту сторону улицы, когда машины движутся нескончаемым потоком? А на перекрестке совсем пропадешь! </a:t>
            </a:r>
          </a:p>
          <a:p>
            <a:r>
              <a:rPr lang="ru-RU" sz="1800" dirty="0" smtClean="0"/>
              <a:t>Есть на каждом перекрестке</a:t>
            </a:r>
            <a:br>
              <a:rPr lang="ru-RU" sz="1800" dirty="0" smtClean="0"/>
            </a:br>
            <a:r>
              <a:rPr lang="ru-RU" sz="1800" dirty="0" smtClean="0"/>
              <a:t>Замечательный прибор.</a:t>
            </a:r>
            <a:br>
              <a:rPr lang="ru-RU" sz="1800" dirty="0" smtClean="0"/>
            </a:br>
            <a:r>
              <a:rPr lang="ru-RU" sz="1800" dirty="0" smtClean="0"/>
              <a:t>Знайте, дети, что зовется</a:t>
            </a:r>
            <a:br>
              <a:rPr lang="ru-RU" sz="1800" dirty="0" smtClean="0"/>
            </a:br>
            <a:r>
              <a:rPr lang="ru-RU" sz="1800" dirty="0" smtClean="0"/>
              <a:t>Он помощник …</a:t>
            </a:r>
          </a:p>
          <a:p>
            <a:r>
              <a:rPr lang="ru-RU" sz="1800" dirty="0" smtClean="0"/>
              <a:t>Начинаем разговор</a:t>
            </a:r>
            <a:br>
              <a:rPr lang="ru-RU" sz="1800" dirty="0" smtClean="0"/>
            </a:br>
            <a:r>
              <a:rPr lang="ru-RU" sz="1800" dirty="0" smtClean="0"/>
              <a:t>Про трехглазый светофор.</a:t>
            </a:r>
            <a:br>
              <a:rPr lang="ru-RU" sz="1800" dirty="0" smtClean="0"/>
            </a:br>
            <a:r>
              <a:rPr lang="ru-RU" sz="1800" dirty="0" smtClean="0"/>
              <a:t>Он не зря горит над нами</a:t>
            </a:r>
            <a:br>
              <a:rPr lang="ru-RU" sz="1800" dirty="0" smtClean="0"/>
            </a:br>
            <a:r>
              <a:rPr lang="ru-RU" sz="1800" dirty="0" smtClean="0"/>
              <a:t>Разноцветными огнями.</a:t>
            </a:r>
          </a:p>
          <a:p>
            <a:r>
              <a:rPr lang="ru-RU" sz="1800" dirty="0" smtClean="0"/>
              <a:t>На какой сигнал светофора, можно переходить дорогу?</a:t>
            </a:r>
          </a:p>
          <a:p>
            <a:r>
              <a:rPr lang="ru-RU" sz="1800" dirty="0" smtClean="0"/>
              <a:t>А вот пешеходный переход, который носит название животного. Какого? </a:t>
            </a:r>
          </a:p>
          <a:p>
            <a:r>
              <a:rPr lang="ru-RU" sz="1800" dirty="0" smtClean="0"/>
              <a:t>- Ребята, как вы думаете, что общего у пешеходного перехода и настоящей зебры?</a:t>
            </a:r>
          </a:p>
          <a:p>
            <a:r>
              <a:rPr lang="ru-RU" sz="1800" dirty="0" smtClean="0"/>
              <a:t>- «Зебра» - это участок, по которому пешеходам разрешается переходить улицу, обозначается широкими белыми линиями. </a:t>
            </a:r>
          </a:p>
          <a:p>
            <a:r>
              <a:rPr lang="ru-RU" sz="1800" dirty="0" smtClean="0"/>
              <a:t>Где нужно переходить дорогу?  </a:t>
            </a:r>
          </a:p>
          <a:p>
            <a:r>
              <a:rPr lang="ru-RU" sz="1800" dirty="0" smtClean="0"/>
              <a:t>- В больших городах, на широких улицах, посредине есть «островок безопасности». Островок безопасности расположен посредине проезжей части улицы и обозначается белыми сплошными линиями. Если пешеход, начавший переходить улицу на зеленый сигнал светофора, не успевает перейти её до конца, т.к. загорается красный сигнал, ему следует остановиться на островке безопасности и ждать зеленого сигнала. И только после этого завершить переход улицы.</a:t>
            </a:r>
          </a:p>
          <a:p>
            <a:endParaRPr lang="ru-RU" sz="1800" dirty="0" smtClean="0"/>
          </a:p>
          <a:p>
            <a:endParaRPr lang="ru-RU" sz="1800" dirty="0" smtClean="0"/>
          </a:p>
          <a:p>
            <a:endParaRPr lang="ru-RU" sz="1800" dirty="0" smtClean="0"/>
          </a:p>
          <a:p>
            <a:endParaRPr lang="ru-RU"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7572428" cy="785818"/>
          </a:xfrm>
        </p:spPr>
        <p:txBody>
          <a:bodyPr>
            <a:normAutofit fontScale="90000"/>
          </a:bodyPr>
          <a:lstStyle/>
          <a:p>
            <a:r>
              <a:rPr lang="ru-RU" sz="2800" dirty="0" smtClean="0">
                <a:solidFill>
                  <a:srgbClr val="C00000"/>
                </a:solidFill>
              </a:rPr>
              <a:t>дорожные знаки для пешеходов и водителей</a:t>
            </a:r>
            <a:endParaRPr lang="ru-RU" sz="2800" dirty="0"/>
          </a:p>
        </p:txBody>
      </p:sp>
      <p:sp>
        <p:nvSpPr>
          <p:cNvPr id="3" name="Содержимое 2"/>
          <p:cNvSpPr>
            <a:spLocks noGrp="1"/>
          </p:cNvSpPr>
          <p:nvPr>
            <p:ph idx="1"/>
          </p:nvPr>
        </p:nvSpPr>
        <p:spPr>
          <a:xfrm>
            <a:off x="142844" y="1142984"/>
            <a:ext cx="4257676" cy="5572164"/>
          </a:xfrm>
        </p:spPr>
        <p:txBody>
          <a:bodyPr>
            <a:normAutofit fontScale="85000" lnSpcReduction="10000"/>
          </a:bodyPr>
          <a:lstStyle/>
          <a:p>
            <a:r>
              <a:rPr lang="ru-RU" sz="1700" dirty="0" smtClean="0"/>
              <a:t>По полоскам черно-белым</a:t>
            </a:r>
            <a:br>
              <a:rPr lang="ru-RU" sz="1700" dirty="0" smtClean="0"/>
            </a:br>
            <a:r>
              <a:rPr lang="ru-RU" sz="1700" dirty="0" smtClean="0"/>
              <a:t>Пешеход шагает смело …</a:t>
            </a:r>
            <a:br>
              <a:rPr lang="ru-RU" sz="1700" dirty="0" smtClean="0"/>
            </a:br>
            <a:r>
              <a:rPr lang="ru-RU" sz="1700" dirty="0" smtClean="0"/>
              <a:t>Знак о чем предупреждает?</a:t>
            </a:r>
            <a:br>
              <a:rPr lang="ru-RU" sz="1700" dirty="0" smtClean="0"/>
            </a:br>
            <a:r>
              <a:rPr lang="ru-RU" sz="1700" dirty="0" smtClean="0"/>
              <a:t>Дай машине тихий ход … </a:t>
            </a:r>
          </a:p>
          <a:p>
            <a:r>
              <a:rPr lang="ru-RU" sz="1700" dirty="0" smtClean="0"/>
              <a:t>В белом треугольнике с окаемкой красной</a:t>
            </a:r>
            <a:br>
              <a:rPr lang="ru-RU" sz="1700" dirty="0" smtClean="0"/>
            </a:br>
            <a:r>
              <a:rPr lang="ru-RU" sz="1700" dirty="0" smtClean="0"/>
              <a:t>Человечкам-школьникам очень безопасно.</a:t>
            </a:r>
            <a:br>
              <a:rPr lang="ru-RU" sz="1700" dirty="0" smtClean="0"/>
            </a:br>
            <a:r>
              <a:rPr lang="ru-RU" sz="1700" dirty="0" smtClean="0"/>
              <a:t>Этот знак дорожный знают все на свете:«Будьте осторожны, на дороге дети!» </a:t>
            </a:r>
          </a:p>
          <a:p>
            <a:r>
              <a:rPr lang="ru-RU" sz="1700" dirty="0" smtClean="0"/>
              <a:t>Что за знак дорожный: красный крест на белом?</a:t>
            </a:r>
            <a:br>
              <a:rPr lang="ru-RU" sz="1700" dirty="0" smtClean="0"/>
            </a:br>
            <a:r>
              <a:rPr lang="ru-RU" sz="1700" dirty="0" smtClean="0"/>
              <a:t>Днем и ночью можно обращаться смело!</a:t>
            </a:r>
            <a:br>
              <a:rPr lang="ru-RU" sz="1700" dirty="0" smtClean="0"/>
            </a:br>
            <a:r>
              <a:rPr lang="ru-RU" sz="1700" dirty="0" smtClean="0"/>
              <a:t>Врач повяжет голову белою косынкою</a:t>
            </a:r>
            <a:br>
              <a:rPr lang="ru-RU" sz="1700" dirty="0" smtClean="0"/>
            </a:br>
            <a:r>
              <a:rPr lang="ru-RU" sz="1700" dirty="0" smtClean="0"/>
              <a:t>И окажет первую помощь медицинскую.</a:t>
            </a:r>
          </a:p>
          <a:p>
            <a:r>
              <a:rPr lang="ru-RU" sz="1700" dirty="0" smtClean="0"/>
              <a:t>Предположим, что с друзьями ты отправился в спортзал,</a:t>
            </a:r>
            <a:br>
              <a:rPr lang="ru-RU" sz="1700" dirty="0" smtClean="0"/>
            </a:br>
            <a:r>
              <a:rPr lang="ru-RU" sz="1700" dirty="0" smtClean="0"/>
              <a:t>Но в дороге вспомнил: маме ты об этом не сказал.</a:t>
            </a:r>
            <a:br>
              <a:rPr lang="ru-RU" sz="1700" dirty="0" smtClean="0"/>
            </a:br>
            <a:r>
              <a:rPr lang="ru-RU" sz="1700" dirty="0" smtClean="0"/>
              <a:t>Жди, тебе поможет он, знак дорожный</a:t>
            </a:r>
          </a:p>
          <a:p>
            <a:r>
              <a:rPr lang="ru-RU" sz="1700" dirty="0" smtClean="0"/>
              <a:t>Путь не близок, на беду ты не взял с собой еду.</a:t>
            </a:r>
            <a:br>
              <a:rPr lang="ru-RU" sz="1700" dirty="0" smtClean="0"/>
            </a:br>
            <a:r>
              <a:rPr lang="ru-RU" sz="1700" dirty="0" smtClean="0"/>
              <a:t>Вас спасет от голоданья знак дорожный</a:t>
            </a:r>
          </a:p>
          <a:p>
            <a:endParaRPr lang="ru-RU" sz="1800" dirty="0" smtClean="0"/>
          </a:p>
          <a:p>
            <a:endParaRPr lang="ru-RU" sz="1800" dirty="0"/>
          </a:p>
        </p:txBody>
      </p:sp>
      <p:pic>
        <p:nvPicPr>
          <p:cNvPr id="5" name="Picture 2" descr="D:\Рабочий стол\Профилактика детского дорожно-транспортного травматизма\15.jpg"/>
          <p:cNvPicPr>
            <a:picLocks noChangeAspect="1" noChangeArrowheads="1"/>
          </p:cNvPicPr>
          <p:nvPr/>
        </p:nvPicPr>
        <p:blipFill>
          <a:blip r:embed="rId2"/>
          <a:srcRect/>
          <a:stretch>
            <a:fillRect/>
          </a:stretch>
        </p:blipFill>
        <p:spPr bwMode="auto">
          <a:xfrm>
            <a:off x="4572000" y="1142984"/>
            <a:ext cx="3352814" cy="354170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42852"/>
            <a:ext cx="7572428" cy="642958"/>
          </a:xfrm>
        </p:spPr>
        <p:txBody>
          <a:bodyPr>
            <a:normAutofit/>
          </a:bodyPr>
          <a:lstStyle/>
          <a:p>
            <a:r>
              <a:rPr lang="ru-RU" sz="2800" dirty="0" smtClean="0">
                <a:solidFill>
                  <a:srgbClr val="C00000"/>
                </a:solidFill>
              </a:rPr>
              <a:t>Правила поведения в транспорте</a:t>
            </a:r>
            <a:endParaRPr lang="ru-RU" sz="2800" dirty="0"/>
          </a:p>
        </p:txBody>
      </p:sp>
      <p:sp>
        <p:nvSpPr>
          <p:cNvPr id="3" name="Содержимое 2"/>
          <p:cNvSpPr>
            <a:spLocks noGrp="1"/>
          </p:cNvSpPr>
          <p:nvPr>
            <p:ph idx="1"/>
          </p:nvPr>
        </p:nvSpPr>
        <p:spPr>
          <a:xfrm>
            <a:off x="214282" y="1000084"/>
            <a:ext cx="7643866" cy="5857916"/>
          </a:xfrm>
        </p:spPr>
        <p:txBody>
          <a:bodyPr>
            <a:normAutofit fontScale="25000" lnSpcReduction="20000"/>
          </a:bodyPr>
          <a:lstStyle/>
          <a:p>
            <a:pPr lvl="0"/>
            <a:r>
              <a:rPr lang="ru-RU" sz="6400" dirty="0"/>
              <a:t>При входе в городской транспорт не расталкивай всех локтями, пропускай женщин, пожилых </a:t>
            </a:r>
            <a:r>
              <a:rPr lang="ru-RU" sz="6400" dirty="0" smtClean="0"/>
              <a:t>людей. </a:t>
            </a:r>
            <a:br>
              <a:rPr lang="ru-RU" sz="6400" dirty="0" smtClean="0"/>
            </a:br>
            <a:r>
              <a:rPr lang="ru-RU" sz="6400" dirty="0" smtClean="0"/>
              <a:t/>
            </a:r>
            <a:br>
              <a:rPr lang="ru-RU" sz="6400" dirty="0" smtClean="0"/>
            </a:br>
            <a:r>
              <a:rPr lang="ru-RU" sz="6400" dirty="0"/>
              <a:t>➤ Не останавливайся у входа (если ты не выходишь на следующей остановке), а пройди в середину салона.</a:t>
            </a:r>
            <a:r>
              <a:rPr lang="ru-RU" sz="6400" dirty="0" smtClean="0"/>
              <a:t/>
            </a:r>
            <a:br>
              <a:rPr lang="ru-RU" sz="6400" dirty="0" smtClean="0"/>
            </a:br>
            <a:r>
              <a:rPr lang="ru-RU" sz="6400" dirty="0" smtClean="0"/>
              <a:t/>
            </a:r>
            <a:br>
              <a:rPr lang="ru-RU" sz="6400" dirty="0" smtClean="0"/>
            </a:br>
            <a:r>
              <a:rPr lang="ru-RU" sz="6400" dirty="0"/>
              <a:t>➤ Воспитанный человек уступает место пожилым людям, малышам, женщинам с тяжелыми сумками.</a:t>
            </a:r>
            <a:r>
              <a:rPr lang="ru-RU" sz="6400" dirty="0" smtClean="0"/>
              <a:t/>
            </a:r>
            <a:br>
              <a:rPr lang="ru-RU" sz="6400" dirty="0" smtClean="0"/>
            </a:br>
            <a:r>
              <a:rPr lang="ru-RU" sz="6400" dirty="0" smtClean="0"/>
              <a:t/>
            </a:r>
            <a:br>
              <a:rPr lang="ru-RU" sz="6400" dirty="0" smtClean="0"/>
            </a:br>
            <a:r>
              <a:rPr lang="ru-RU" sz="6400" dirty="0"/>
              <a:t>➤ В общественном транспорте не стряхивают снег или капли дождя с одежды, не едят, не входят с мороженным в руках </a:t>
            </a:r>
            <a:r>
              <a:rPr lang="ru-RU" sz="6400" dirty="0" smtClean="0"/>
              <a:t>.</a:t>
            </a:r>
            <a:br>
              <a:rPr lang="ru-RU" sz="6400" dirty="0" smtClean="0"/>
            </a:br>
            <a:r>
              <a:rPr lang="ru-RU" sz="6400" dirty="0" smtClean="0"/>
              <a:t/>
            </a:r>
            <a:br>
              <a:rPr lang="ru-RU" sz="6400" dirty="0" smtClean="0"/>
            </a:br>
            <a:r>
              <a:rPr lang="ru-RU" sz="6400" dirty="0"/>
              <a:t>➤ В салоне не причесываются, не чистят ногти, не ковыряют в носу, зубах, ушах...</a:t>
            </a:r>
            <a:r>
              <a:rPr lang="ru-RU" sz="6400" dirty="0" smtClean="0"/>
              <a:t/>
            </a:r>
            <a:br>
              <a:rPr lang="ru-RU" sz="6400" dirty="0" smtClean="0"/>
            </a:br>
            <a:r>
              <a:rPr lang="ru-RU" sz="6400" dirty="0" smtClean="0"/>
              <a:t/>
            </a:r>
            <a:br>
              <a:rPr lang="ru-RU" sz="6400" dirty="0" smtClean="0"/>
            </a:br>
            <a:r>
              <a:rPr lang="ru-RU" sz="6400" dirty="0"/>
              <a:t>➤ Газету читают в сложенном виде, не разворачивая; не заглядывают в книгу или газету соседа. А глазки скажут тебе "спасибо!", если ты вообще откажешься от привычки читать во время движения.</a:t>
            </a:r>
            <a:r>
              <a:rPr lang="ru-RU" sz="6400" dirty="0" smtClean="0"/>
              <a:t/>
            </a:r>
            <a:br>
              <a:rPr lang="ru-RU" sz="6400" dirty="0" smtClean="0"/>
            </a:br>
            <a:r>
              <a:rPr lang="ru-RU" sz="6400" dirty="0" smtClean="0"/>
              <a:t/>
            </a:r>
            <a:br>
              <a:rPr lang="ru-RU" sz="6400" dirty="0" smtClean="0"/>
            </a:br>
            <a:r>
              <a:rPr lang="ru-RU" sz="6400" dirty="0"/>
              <a:t>➤ Не разглядывай в упор пассажиров, не опирайся на них всем телом.</a:t>
            </a:r>
            <a:r>
              <a:rPr lang="ru-RU" sz="6400" dirty="0" smtClean="0"/>
              <a:t/>
            </a:r>
            <a:br>
              <a:rPr lang="ru-RU" sz="6400" dirty="0" smtClean="0"/>
            </a:br>
            <a:r>
              <a:rPr lang="ru-RU" sz="6400" dirty="0" smtClean="0"/>
              <a:t/>
            </a:r>
            <a:br>
              <a:rPr lang="ru-RU" sz="6400" dirty="0" smtClean="0"/>
            </a:br>
            <a:r>
              <a:rPr lang="ru-RU" sz="6400" dirty="0"/>
              <a:t>➤ Входя в транспорт, нужно снимать рюкзаки и сумки-ранцы, чтобы не </a:t>
            </a:r>
            <a:r>
              <a:rPr lang="ru-RU" sz="6400" dirty="0" smtClean="0"/>
              <a:t>задеть, не запачкать людей и сидения.</a:t>
            </a:r>
            <a:br>
              <a:rPr lang="ru-RU" sz="6400" dirty="0" smtClean="0"/>
            </a:br>
            <a:r>
              <a:rPr lang="ru-RU" sz="6400" dirty="0" smtClean="0"/>
              <a:t/>
            </a:r>
            <a:br>
              <a:rPr lang="ru-RU" sz="6400" dirty="0" smtClean="0"/>
            </a:br>
            <a:r>
              <a:rPr lang="ru-RU" sz="6400" dirty="0"/>
              <a:t>➤ Если тебе трудно держать торт или цветы, когда ты едешь стоя, можно вежливо попросить сидящих подержать их.</a:t>
            </a:r>
            <a:r>
              <a:rPr lang="ru-RU" sz="6400" dirty="0" smtClean="0"/>
              <a:t/>
            </a:r>
            <a:br>
              <a:rPr lang="ru-RU" sz="6400" dirty="0" smtClean="0"/>
            </a:br>
            <a:r>
              <a:rPr lang="ru-RU" sz="6400" dirty="0" smtClean="0"/>
              <a:t/>
            </a:r>
            <a:br>
              <a:rPr lang="ru-RU" sz="6400" dirty="0" smtClean="0"/>
            </a:br>
            <a:r>
              <a:rPr lang="ru-RU" sz="4500" dirty="0" smtClean="0"/>
              <a:t/>
            </a:r>
            <a:br>
              <a:rPr lang="ru-RU" sz="4500" dirty="0" smtClean="0"/>
            </a:br>
            <a:r>
              <a:rPr lang="ru-RU" sz="2900" dirty="0" smtClean="0"/>
              <a:t/>
            </a:r>
            <a:br>
              <a:rPr lang="ru-RU" sz="2900" dirty="0" smtClean="0"/>
            </a:br>
            <a:r>
              <a:rPr lang="ru-RU" sz="2900" dirty="0" smtClean="0"/>
              <a:t/>
            </a:r>
            <a:br>
              <a:rPr lang="ru-RU" sz="2900" dirty="0" smtClean="0"/>
            </a:br>
            <a:r>
              <a:rPr lang="ru-RU" sz="1800" dirty="0" smtClean="0"/>
              <a:t/>
            </a:r>
            <a:br>
              <a:rPr lang="ru-RU" sz="1800" dirty="0" smtClean="0"/>
            </a:br>
            <a:r>
              <a:rPr lang="ru-RU" sz="1800" dirty="0" smtClean="0"/>
              <a:t/>
            </a:r>
            <a:br>
              <a:rPr lang="ru-RU" sz="1800" dirty="0" smtClean="0"/>
            </a:br>
            <a:endParaRPr lang="ru-RU" sz="1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369</TotalTime>
  <Words>838</Words>
  <Application>Microsoft Office PowerPoint</Application>
  <PresentationFormat>Экран (4:3)</PresentationFormat>
  <Paragraphs>96</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Изящная</vt:lpstr>
      <vt:lpstr>У дорог и улиц есть свои строгие законы,  своя азбука – это Правила Дорожного Движения, которые необходимо соблюдать водителям и пешеходам.   </vt:lpstr>
      <vt:lpstr>Безопасность дорожного движения является одной из важных социально-экономических и демографических задач Российской Федерации.  </vt:lpstr>
      <vt:lpstr>Дисциплина на улице – залог безопасности пешеходов </vt:lpstr>
      <vt:lpstr>Яркая одежда помогает водителю увидеть ребенка, а блеклая - затрудняет видение. </vt:lpstr>
      <vt:lpstr>Что необходимо знать детям о безопасности на дорогах</vt:lpstr>
      <vt:lpstr>Устройство проезжей части</vt:lpstr>
      <vt:lpstr>Слайд 7</vt:lpstr>
      <vt:lpstr>дорожные знаки для пешеходов и водителей</vt:lpstr>
      <vt:lpstr>Правила поведения в транспорте</vt:lpstr>
      <vt:lpstr>Слайд 10</vt:lpstr>
      <vt:lpstr>Правила поведения во дворе.</vt:lpstr>
      <vt:lpstr>Наиболее распространённые причины  дорожно-транспортных происшествий</vt:lpstr>
      <vt:lpstr>Выход на проезжую часть в неустановленном месте перед  близко идущим транспортом   </vt:lpstr>
      <vt:lpstr>Перевозить детей до 12 лет можно лишь на заднем сидении автомобиля, в специальном, детском кресле</vt:lpstr>
      <vt:lpstr>Выход на проезжую часть из-за автобуса или другого препятствия   </vt:lpstr>
      <vt:lpstr>Не играть на дороге или около проезжей части   </vt:lpstr>
      <vt:lpstr>Переходить улицу только по пешеходному переходу,  на зеленый сигнал светофора    </vt:lpstr>
      <vt:lpstr>Игра “Попробуй ответь!” </vt:lpstr>
      <vt:lpstr>Слайд 19</vt:lpstr>
    </vt:vector>
  </TitlesOfParts>
  <Company>Малиновская школа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Профилактика детского дорожно-транспортного травматизма  </dc:title>
  <dc:creator>учительская</dc:creator>
  <cp:lastModifiedBy>учительская</cp:lastModifiedBy>
  <cp:revision>38</cp:revision>
  <dcterms:created xsi:type="dcterms:W3CDTF">2016-09-28T03:00:03Z</dcterms:created>
  <dcterms:modified xsi:type="dcterms:W3CDTF">2016-09-29T04:01:04Z</dcterms:modified>
</cp:coreProperties>
</file>