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7" r:id="rId8"/>
    <p:sldId id="269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26" autoAdjust="0"/>
    <p:restoredTop sz="94675" autoAdjust="0"/>
  </p:normalViewPr>
  <p:slideViewPr>
    <p:cSldViewPr>
      <p:cViewPr varScale="1">
        <p:scale>
          <a:sx n="69" d="100"/>
          <a:sy n="69" d="100"/>
        </p:scale>
        <p:origin x="141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058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787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25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254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069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135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297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809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436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974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362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704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980728"/>
            <a:ext cx="7704856" cy="1872208"/>
          </a:xfrm>
          <a:effectLst/>
        </p:spPr>
        <p:txBody>
          <a:bodyPr/>
          <a:lstStyle/>
          <a:p>
            <a:pPr marL="0" indent="0" algn="ctr">
              <a:buNone/>
            </a:pPr>
            <a:r>
              <a:rPr lang="ru-RU" sz="4000" b="1" spc="100" dirty="0" smtClean="0">
                <a:solidFill>
                  <a:schemeClr val="accent5">
                    <a:lumMod val="75000"/>
                  </a:schemeClr>
                </a:solidFill>
                <a:effectLst/>
                <a:cs typeface="Calibri" panose="020F0502020204030204" pitchFamily="34" charset="0"/>
              </a:rPr>
              <a:t>Восстановительная культура взаимоотношений в образовательном  пространстве</a:t>
            </a:r>
            <a:endParaRPr lang="ru-RU" sz="4000" b="1" spc="100" dirty="0">
              <a:solidFill>
                <a:schemeClr val="accent5">
                  <a:lumMod val="75000"/>
                </a:schemeClr>
              </a:solidFill>
              <a:effectLst/>
              <a:cs typeface="Calibri" panose="020F0502020204030204" pitchFamily="34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907704" y="4437112"/>
            <a:ext cx="6917052" cy="1440160"/>
          </a:xfrm>
        </p:spPr>
        <p:txBody>
          <a:bodyPr>
            <a:no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МБОУ «Средняя школа № 15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»</a:t>
            </a:r>
            <a:endParaRPr lang="ru-RU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94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80920" cy="1152128"/>
          </a:xfrm>
        </p:spPr>
        <p:txBody>
          <a:bodyPr/>
          <a:lstStyle/>
          <a:p>
            <a:pPr marL="0" lvl="0" indent="0" algn="ctr">
              <a:spcBef>
                <a:spcPct val="20000"/>
              </a:spcBef>
              <a:spcAft>
                <a:spcPts val="300"/>
              </a:spcAft>
              <a:buNone/>
            </a:pPr>
            <a:r>
              <a:rPr lang="ru-RU" sz="3600" b="1" dirty="0" smtClean="0">
                <a:solidFill>
                  <a:srgbClr val="0070C0"/>
                </a:solidFill>
                <a:effectLst/>
                <a:ea typeface="+mn-ea"/>
                <a:cs typeface="Calibri" panose="020F0502020204030204" pitchFamily="34" charset="0"/>
              </a:rPr>
              <a:t>Доминирующая культура межличностных отношений </a:t>
            </a:r>
            <a:r>
              <a:rPr lang="ru-RU" sz="3600" b="1" dirty="0">
                <a:solidFill>
                  <a:srgbClr val="0070C0"/>
                </a:solidFill>
                <a:effectLst/>
                <a:ea typeface="+mn-ea"/>
                <a:cs typeface="Calibri" panose="020F0502020204030204" pitchFamily="34" charset="0"/>
              </a:rPr>
              <a:t>в </a:t>
            </a:r>
            <a:r>
              <a:rPr lang="ru-RU" sz="3600" b="1" dirty="0" smtClean="0">
                <a:solidFill>
                  <a:srgbClr val="0070C0"/>
                </a:solidFill>
                <a:effectLst/>
                <a:ea typeface="+mn-ea"/>
                <a:cs typeface="Calibri" panose="020F0502020204030204" pitchFamily="34" charset="0"/>
              </a:rPr>
              <a:t>школе</a:t>
            </a:r>
            <a:endParaRPr lang="ru-RU" sz="3600" b="1" dirty="0">
              <a:solidFill>
                <a:srgbClr val="0070C0"/>
              </a:solidFill>
              <a:cs typeface="Calibri" panose="020F050202020403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340768"/>
            <a:ext cx="8356516" cy="4608512"/>
          </a:xfrm>
        </p:spPr>
        <p:txBody>
          <a:bodyPr>
            <a:noAutofit/>
          </a:bodyPr>
          <a:lstStyle/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ru-RU" sz="3000" dirty="0" smtClean="0">
                <a:solidFill>
                  <a:schemeClr val="accent5">
                    <a:lumMod val="75000"/>
                  </a:schemeClr>
                </a:solidFill>
                <a:cs typeface="Calibri Light" panose="020F0302020204030204" pitchFamily="34" charset="0"/>
              </a:rPr>
              <a:t>Преобладают </a:t>
            </a:r>
            <a:r>
              <a:rPr lang="ru-RU" sz="3000" dirty="0">
                <a:solidFill>
                  <a:schemeClr val="accent5">
                    <a:lumMod val="75000"/>
                  </a:schemeClr>
                </a:solidFill>
                <a:cs typeface="Calibri Light" panose="020F0302020204030204" pitchFamily="34" charset="0"/>
              </a:rPr>
              <a:t>«вертикальные» отношения.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ru-RU" sz="3000" dirty="0" smtClean="0">
                <a:solidFill>
                  <a:schemeClr val="accent5">
                    <a:lumMod val="75000"/>
                  </a:schemeClr>
                </a:solidFill>
                <a:cs typeface="Calibri Light" panose="020F0302020204030204" pitchFamily="34" charset="0"/>
              </a:rPr>
              <a:t>Цель </a:t>
            </a:r>
            <a:r>
              <a:rPr lang="ru-RU" sz="3000" dirty="0">
                <a:solidFill>
                  <a:schemeClr val="accent5">
                    <a:lumMod val="75000"/>
                  </a:schemeClr>
                </a:solidFill>
                <a:cs typeface="Calibri Light" panose="020F0302020204030204" pitchFamily="34" charset="0"/>
              </a:rPr>
              <a:t>воспитания </a:t>
            </a:r>
            <a:r>
              <a:rPr lang="ru-RU" sz="3000" dirty="0" smtClean="0">
                <a:solidFill>
                  <a:schemeClr val="accent5">
                    <a:lumMod val="75000"/>
                  </a:schemeClr>
                </a:solidFill>
                <a:cs typeface="Calibri Light" panose="020F0302020204030204" pitchFamily="34" charset="0"/>
              </a:rPr>
              <a:t>рассматривается как послушание</a:t>
            </a:r>
            <a:r>
              <a:rPr lang="ru-RU" sz="3000" dirty="0">
                <a:solidFill>
                  <a:schemeClr val="accent5">
                    <a:lumMod val="75000"/>
                  </a:schemeClr>
                </a:solidFill>
                <a:cs typeface="Calibri Light" panose="020F0302020204030204" pitchFamily="34" charset="0"/>
              </a:rPr>
              <a:t>.</a:t>
            </a:r>
            <a:r>
              <a:rPr lang="ru-RU" sz="3000" dirty="0" smtClean="0">
                <a:solidFill>
                  <a:schemeClr val="accent5">
                    <a:lumMod val="75000"/>
                  </a:schemeClr>
                </a:solidFill>
                <a:cs typeface="Calibri Light" panose="020F0302020204030204" pitchFamily="34" charset="0"/>
              </a:rPr>
              <a:t> 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ru-RU" sz="3000" dirty="0" smtClean="0">
                <a:solidFill>
                  <a:schemeClr val="accent5">
                    <a:lumMod val="75000"/>
                  </a:schemeClr>
                </a:solidFill>
                <a:cs typeface="Calibri Light" panose="020F0302020204030204" pitchFamily="34" charset="0"/>
              </a:rPr>
              <a:t>Реакция на непослушание - </a:t>
            </a:r>
            <a:r>
              <a:rPr lang="ru-RU" sz="3000" dirty="0">
                <a:solidFill>
                  <a:schemeClr val="accent5">
                    <a:lumMod val="75000"/>
                  </a:schemeClr>
                </a:solidFill>
                <a:cs typeface="Calibri Light" panose="020F0302020204030204" pitchFamily="34" charset="0"/>
              </a:rPr>
              <a:t>пригрозить наказанием или </a:t>
            </a:r>
            <a:r>
              <a:rPr lang="ru-RU" sz="3000" dirty="0" smtClean="0">
                <a:solidFill>
                  <a:schemeClr val="accent5">
                    <a:lumMod val="75000"/>
                  </a:schemeClr>
                </a:solidFill>
                <a:cs typeface="Calibri Light" panose="020F0302020204030204" pitchFamily="34" charset="0"/>
              </a:rPr>
              <a:t>наказать, отправить </a:t>
            </a:r>
            <a:r>
              <a:rPr lang="ru-RU" sz="3000" dirty="0">
                <a:solidFill>
                  <a:schemeClr val="accent5">
                    <a:lumMod val="75000"/>
                  </a:schemeClr>
                </a:solidFill>
                <a:cs typeface="Calibri Light" panose="020F0302020204030204" pitchFamily="34" charset="0"/>
              </a:rPr>
              <a:t>к специалистам на исправление поведения, «заглушить» конфликт, удалить из класса или </a:t>
            </a:r>
            <a:r>
              <a:rPr lang="ru-RU" sz="3000" dirty="0" smtClean="0">
                <a:solidFill>
                  <a:schemeClr val="accent5">
                    <a:lumMod val="75000"/>
                  </a:schemeClr>
                </a:solidFill>
                <a:cs typeface="Calibri Light" panose="020F0302020204030204" pitchFamily="34" charset="0"/>
              </a:rPr>
              <a:t>школы.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ru-RU" sz="3000" dirty="0" smtClean="0">
                <a:solidFill>
                  <a:schemeClr val="accent5">
                    <a:lumMod val="75000"/>
                  </a:schemeClr>
                </a:solidFill>
                <a:cs typeface="Calibri Light" panose="020F0302020204030204" pitchFamily="34" charset="0"/>
              </a:rPr>
              <a:t>Педагоги считают: конфликтов в школе нет. Есть недопустимое поведение учеников.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ru-RU" sz="3000" dirty="0" smtClean="0">
                <a:solidFill>
                  <a:schemeClr val="accent5">
                    <a:lumMod val="75000"/>
                  </a:schemeClr>
                </a:solidFill>
                <a:cs typeface="Calibri Light" panose="020F0302020204030204" pitchFamily="34" charset="0"/>
              </a:rPr>
              <a:t>Реакция на </a:t>
            </a:r>
            <a:r>
              <a:rPr lang="ru-RU" sz="3000" dirty="0">
                <a:solidFill>
                  <a:schemeClr val="accent5">
                    <a:lumMod val="75000"/>
                  </a:schemeClr>
                </a:solidFill>
                <a:cs typeface="Calibri Light" panose="020F0302020204030204" pitchFamily="34" charset="0"/>
              </a:rPr>
              <a:t>конфликт </a:t>
            </a:r>
            <a:r>
              <a:rPr lang="ru-RU" sz="3000" dirty="0" smtClean="0">
                <a:solidFill>
                  <a:schemeClr val="accent5">
                    <a:lumMod val="75000"/>
                  </a:schemeClr>
                </a:solidFill>
                <a:cs typeface="Calibri Light" panose="020F0302020204030204" pitchFamily="34" charset="0"/>
              </a:rPr>
              <a:t>– определение виновного</a:t>
            </a:r>
            <a:r>
              <a:rPr lang="ru-RU" sz="3000" dirty="0">
                <a:solidFill>
                  <a:schemeClr val="accent1">
                    <a:lumMod val="75000"/>
                  </a:schemeClr>
                </a:solidFill>
                <a:cs typeface="Calibri Light" panose="020F03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7942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08912" cy="102325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b="1" dirty="0">
                <a:solidFill>
                  <a:srgbClr val="0070C0"/>
                </a:solidFill>
                <a:cs typeface="Calibri" panose="020F0502020204030204" pitchFamily="34" charset="0"/>
              </a:rPr>
              <a:t>Восстановительная культура взаимоотношений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49474" y="1052736"/>
            <a:ext cx="8443006" cy="4896544"/>
          </a:xfrm>
        </p:spPr>
        <p:txBody>
          <a:bodyPr>
            <a:noAutofit/>
          </a:bodyPr>
          <a:lstStyle/>
          <a:p>
            <a:pPr indent="450215" algn="just">
              <a:lnSpc>
                <a:spcPct val="150000"/>
              </a:lnSpc>
            </a:pPr>
            <a:r>
              <a:rPr lang="ru-RU" sz="2800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Ценности восстановительного 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подхода:</a:t>
            </a:r>
            <a:endParaRPr lang="ru-RU" sz="2800" dirty="0">
              <a:solidFill>
                <a:schemeClr val="accent5">
                  <a:lumMod val="75000"/>
                </a:schemeClr>
              </a:solidFill>
              <a:cs typeface="Times New Roman" pitchFamily="18" charset="0"/>
            </a:endParaRP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разрешение 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конфликтов между людьми без применения манипуляций или силы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; 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душевное 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исцеление пострадавшего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; 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ответственность 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обидчика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; 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взаимопонимание 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и восстановление отношений между сторонами 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конфликта;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изменение 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установок при реагировании на конфликты и 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правонарушения;</a:t>
            </a: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улучшение 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атмосферы в группе (сообществе).</a:t>
            </a:r>
          </a:p>
          <a:p>
            <a:endParaRPr lang="ru-RU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75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1"/>
            <a:ext cx="8640960" cy="792087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sz="3600" b="1" dirty="0">
                <a:solidFill>
                  <a:srgbClr val="0070C0"/>
                </a:solidFill>
                <a:cs typeface="Calibri" panose="020F0502020204030204" pitchFamily="34" charset="0"/>
              </a:rPr>
              <a:t>Особенности </a:t>
            </a:r>
            <a:r>
              <a:rPr lang="ru-RU" sz="3600" b="1" dirty="0" smtClean="0">
                <a:solidFill>
                  <a:srgbClr val="0070C0"/>
                </a:solidFill>
                <a:cs typeface="Calibri" panose="020F0502020204030204" pitchFamily="34" charset="0"/>
              </a:rPr>
              <a:t>медиации в </a:t>
            </a:r>
            <a:r>
              <a:rPr lang="ru-RU" sz="3600" b="1" dirty="0">
                <a:solidFill>
                  <a:srgbClr val="0070C0"/>
                </a:solidFill>
                <a:cs typeface="Calibri" panose="020F0502020204030204" pitchFamily="34" charset="0"/>
              </a:rPr>
              <a:t>школе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980728"/>
            <a:ext cx="8352928" cy="2160240"/>
          </a:xfrm>
        </p:spPr>
        <p:txBody>
          <a:bodyPr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</a:rPr>
              <a:t>Восстановительная 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</a:rPr>
              <a:t>медиация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</a:rPr>
              <a:t> 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</a:rPr>
              <a:t> способствует формированию культуры диалога, способности людей понимать друг друга и договариваться при решении сложных ситуаций.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3356992"/>
            <a:ext cx="2808312" cy="2813745"/>
          </a:xfrm>
          <a:prstGeom prst="rect">
            <a:avLst/>
          </a:prstGeom>
        </p:spPr>
      </p:pic>
      <p:sp>
        <p:nvSpPr>
          <p:cNvPr id="7" name="Текст 3"/>
          <p:cNvSpPr txBox="1">
            <a:spLocks/>
          </p:cNvSpPr>
          <p:nvPr/>
        </p:nvSpPr>
        <p:spPr>
          <a:xfrm>
            <a:off x="3059832" y="3645024"/>
            <a:ext cx="5472608" cy="19442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</a:pP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</a:rPr>
              <a:t>Школьная служба примирения 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</a:rPr>
              <a:t>как средство реализации восстановительного подхода.</a:t>
            </a:r>
            <a:endParaRPr lang="ru-RU" sz="3200" dirty="0">
              <a:solidFill>
                <a:schemeClr val="accent5">
                  <a:lumMod val="7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25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08912" cy="864096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0070C0"/>
                </a:solidFill>
                <a:cs typeface="Calibri" panose="020F0502020204030204" pitchFamily="34" charset="0"/>
              </a:rPr>
              <a:t>Функции школьной службы примирения</a:t>
            </a:r>
            <a:endParaRPr lang="ru-RU" sz="3600" b="1" dirty="0">
              <a:solidFill>
                <a:srgbClr val="0070C0"/>
              </a:solidFill>
              <a:cs typeface="Calibri" panose="020F0502020204030204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71571" y="2132856"/>
            <a:ext cx="3832877" cy="2160240"/>
          </a:xfrm>
        </p:spPr>
        <p:txBody>
          <a:bodyPr>
            <a:no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cs typeface="Calibri Light" panose="020F0302020204030204" pitchFamily="34" charset="0"/>
              </a:rPr>
              <a:t>Образовательная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cs typeface="Calibri Light" panose="020F0302020204030204" pitchFamily="34" charset="0"/>
              </a:rPr>
              <a:t>Воспитательная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cs typeface="Calibri Light" panose="020F0302020204030204" pitchFamily="34" charset="0"/>
              </a:rPr>
              <a:t>Профилактическая 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cs typeface="Calibri Light" panose="020F0302020204030204" pitchFamily="34" charset="0"/>
              </a:rPr>
              <a:t>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00808"/>
            <a:ext cx="4448043" cy="3336032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85186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5305" y="286056"/>
            <a:ext cx="8208912" cy="864096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0070C0"/>
                </a:solidFill>
                <a:cs typeface="Calibri" panose="020F0502020204030204" pitchFamily="34" charset="0"/>
              </a:rPr>
              <a:t>Образовательная функция ШСП</a:t>
            </a:r>
            <a:endParaRPr lang="ru-RU" sz="3600" b="1" dirty="0">
              <a:solidFill>
                <a:srgbClr val="0070C0"/>
              </a:solidFill>
              <a:cs typeface="Calibri" panose="020F0502020204030204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5346" y="4725144"/>
            <a:ext cx="7920880" cy="1512168"/>
          </a:xfrm>
        </p:spPr>
        <p:txBody>
          <a:bodyPr>
            <a:noAutofit/>
          </a:bodyPr>
          <a:lstStyle/>
          <a:p>
            <a:pPr indent="450215" algn="just">
              <a:lnSpc>
                <a:spcPct val="100000"/>
              </a:lnSpc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Освоение субъектами образовательных отношений способов 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конструктивной коммуникации, умение управлять 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конфликтами.</a:t>
            </a:r>
            <a:endParaRPr lang="ru-RU" sz="2800" dirty="0">
              <a:solidFill>
                <a:schemeClr val="accent5">
                  <a:lumMod val="75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196752"/>
            <a:ext cx="5850981" cy="3291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36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5305" y="286056"/>
            <a:ext cx="8208912" cy="864096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0070C0"/>
                </a:solidFill>
                <a:cs typeface="Calibri" panose="020F0502020204030204" pitchFamily="34" charset="0"/>
              </a:rPr>
              <a:t>Воспитательная функция ШСП</a:t>
            </a:r>
            <a:endParaRPr lang="ru-RU" sz="3600" b="1" dirty="0">
              <a:solidFill>
                <a:srgbClr val="0070C0"/>
              </a:solidFill>
              <a:cs typeface="Calibri" panose="020F0502020204030204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2166" y="4843753"/>
            <a:ext cx="7920880" cy="1512168"/>
          </a:xfrm>
        </p:spPr>
        <p:txBody>
          <a:bodyPr>
            <a:noAutofit/>
          </a:bodyPr>
          <a:lstStyle/>
          <a:p>
            <a:pPr indent="450215" algn="just">
              <a:lnSpc>
                <a:spcPct val="100000"/>
              </a:lnSpc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Формируется чувство ответственности, готовность брать на себя ответственность за содеянное (свои поступки). </a:t>
            </a:r>
            <a:endParaRPr lang="ru-RU" sz="2800" dirty="0">
              <a:solidFill>
                <a:schemeClr val="accent5">
                  <a:lumMod val="75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441" y="1076365"/>
            <a:ext cx="5760640" cy="3841176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10373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5305" y="286056"/>
            <a:ext cx="8208912" cy="864096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0070C0"/>
                </a:solidFill>
                <a:cs typeface="Calibri" panose="020F0502020204030204" pitchFamily="34" charset="0"/>
              </a:rPr>
              <a:t>Профилактическая функция ШСП</a:t>
            </a:r>
            <a:endParaRPr lang="ru-RU" sz="3600" b="1" dirty="0">
              <a:solidFill>
                <a:srgbClr val="0070C0"/>
              </a:solidFill>
              <a:cs typeface="Calibri" panose="020F0502020204030204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33337" y="5013176"/>
            <a:ext cx="7920880" cy="1512168"/>
          </a:xfrm>
        </p:spPr>
        <p:txBody>
          <a:bodyPr>
            <a:noAutofit/>
          </a:bodyPr>
          <a:lstStyle/>
          <a:p>
            <a:pPr indent="450215" algn="just">
              <a:lnSpc>
                <a:spcPct val="100000"/>
              </a:lnSpc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Предупреждает конфликты, не дает им развиться в острую фазу, разрастись и вовлечь новых участников.</a:t>
            </a:r>
            <a:endParaRPr lang="ru-RU" sz="2800" dirty="0">
              <a:solidFill>
                <a:schemeClr val="accent5">
                  <a:lumMod val="75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971120"/>
            <a:ext cx="3789040" cy="378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09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345379"/>
            <a:ext cx="5184576" cy="3084823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93870" y="345379"/>
            <a:ext cx="7535391" cy="648072"/>
          </a:xfrm>
        </p:spPr>
        <p:txBody>
          <a:bodyPr>
            <a:noAutofit/>
          </a:bodyPr>
          <a:lstStyle/>
          <a:p>
            <a:pPr>
              <a:spcBef>
                <a:spcPct val="20000"/>
              </a:spcBef>
              <a:spcAft>
                <a:spcPts val="300"/>
              </a:spcAft>
            </a:pPr>
            <a:r>
              <a:rPr lang="ru-RU" sz="3600" b="1" dirty="0" smtClean="0">
                <a:solidFill>
                  <a:srgbClr val="0070C0"/>
                </a:solidFill>
                <a:effectLst/>
                <a:ea typeface="+mn-ea"/>
                <a:cs typeface="Calibri" panose="020F0502020204030204" pitchFamily="34" charset="0"/>
              </a:rPr>
              <a:t>Средняя школа № 15 </a:t>
            </a:r>
            <a:r>
              <a:rPr lang="ru-RU" sz="3600" b="1" dirty="0" smtClean="0">
                <a:solidFill>
                  <a:srgbClr val="0070C0"/>
                </a:solidFill>
                <a:ea typeface="+mn-ea"/>
                <a:cs typeface="Calibri" panose="020F0502020204030204" pitchFamily="34" charset="0"/>
              </a:rPr>
              <a:t>в </a:t>
            </a:r>
            <a:r>
              <a:rPr lang="ru-RU" sz="3200" b="1" dirty="0" smtClean="0">
                <a:solidFill>
                  <a:srgbClr val="0070C0"/>
                </a:solidFill>
                <a:effectLst/>
                <a:ea typeface="+mn-ea"/>
                <a:cs typeface="Calibri" panose="020F0502020204030204" pitchFamily="34" charset="0"/>
              </a:rPr>
              <a:t>2020-2021 </a:t>
            </a:r>
            <a:r>
              <a:rPr lang="ru-RU" sz="3200" b="1" dirty="0" err="1" smtClean="0">
                <a:solidFill>
                  <a:srgbClr val="0070C0"/>
                </a:solidFill>
                <a:effectLst/>
                <a:ea typeface="+mn-ea"/>
                <a:cs typeface="Calibri" panose="020F0502020204030204" pitchFamily="34" charset="0"/>
              </a:rPr>
              <a:t>уч.</a:t>
            </a:r>
            <a:r>
              <a:rPr lang="ru-RU" sz="3200" b="1" dirty="0" err="1" smtClean="0">
                <a:solidFill>
                  <a:srgbClr val="0070C0"/>
                </a:solidFill>
                <a:ea typeface="+mn-ea"/>
                <a:cs typeface="Calibri" panose="020F0502020204030204" pitchFamily="34" charset="0"/>
              </a:rPr>
              <a:t>г</a:t>
            </a:r>
            <a:r>
              <a:rPr lang="ru-RU" sz="3200" b="1" dirty="0" smtClean="0">
                <a:solidFill>
                  <a:srgbClr val="0070C0"/>
                </a:solidFill>
                <a:effectLst/>
                <a:ea typeface="+mn-ea"/>
                <a:cs typeface="Calibri" panose="020F0502020204030204" pitchFamily="34" charset="0"/>
              </a:rPr>
              <a:t>.</a:t>
            </a:r>
            <a:endParaRPr lang="ru-RU" sz="3200" b="1" dirty="0">
              <a:solidFill>
                <a:srgbClr val="0070C0"/>
              </a:solidFill>
              <a:cs typeface="Calibri" panose="020F0502020204030204" pitchFamily="34" charset="0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827584" y="2852936"/>
            <a:ext cx="7848872" cy="3672408"/>
          </a:xfrm>
        </p:spPr>
        <p:txBody>
          <a:bodyPr>
            <a:normAutofit fontScale="92500"/>
          </a:bodyPr>
          <a:lstStyle/>
          <a:p>
            <a:pPr marL="342900" indent="-3429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Презентация </a:t>
            </a:r>
            <a:r>
              <a:rPr lang="ru-RU" sz="2000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деятельности ШСП в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школе </a:t>
            </a:r>
            <a:r>
              <a:rPr lang="ru-RU" sz="2000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в родительских и детских группах посредством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WhatsApp и на сайте школы.</a:t>
            </a:r>
          </a:p>
          <a:p>
            <a:pPr marL="342900" indent="-3429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Мероприятия </a:t>
            </a:r>
            <a:r>
              <a:rPr lang="ru-RU" sz="2000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для начальной школы (2-4 классы)  – «Дорога к дружбе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!»</a:t>
            </a:r>
          </a:p>
          <a:p>
            <a:pPr marL="342900" indent="-3429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2 </a:t>
            </a:r>
            <a:r>
              <a:rPr lang="ru-RU" sz="2000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завершенные восстановительные профилактические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программы: конфликт </a:t>
            </a:r>
            <a:r>
              <a:rPr lang="ru-RU" sz="2000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между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учащимися.</a:t>
            </a:r>
          </a:p>
          <a:p>
            <a:pPr marL="342900" indent="-3429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Подготовлены буклеты </a:t>
            </a:r>
            <a:r>
              <a:rPr lang="ru-RU" sz="2000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и памятки для детей, родителей и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педагогов. </a:t>
            </a:r>
          </a:p>
          <a:p>
            <a:pPr marL="342900" indent="-3429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Организован кружок </a:t>
            </a:r>
            <a:r>
              <a:rPr lang="ru-RU" sz="2000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«Медиация», где дети осваивают программу восстановительной медиации.</a:t>
            </a:r>
          </a:p>
          <a:p>
            <a:endParaRPr lang="ru-RU" dirty="0">
              <a:solidFill>
                <a:schemeClr val="accent5">
                  <a:lumMod val="75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16151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431</TotalTime>
  <Words>290</Words>
  <Application>Microsoft Office PowerPoint</Application>
  <PresentationFormat>Экран (4:3)</PresentationFormat>
  <Paragraphs>35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Wingdings</vt:lpstr>
      <vt:lpstr>Тема Office</vt:lpstr>
      <vt:lpstr>Восстановительная культура взаимоотношений в образовательном  пространстве</vt:lpstr>
      <vt:lpstr>Доминирующая культура межличностных отношений в школе</vt:lpstr>
      <vt:lpstr>Восстановительная культура взаимоотношений</vt:lpstr>
      <vt:lpstr>Особенности медиации в школе</vt:lpstr>
      <vt:lpstr>Функции школьной службы примирения</vt:lpstr>
      <vt:lpstr>Образовательная функция ШСП</vt:lpstr>
      <vt:lpstr>Воспитательная функция ШСП</vt:lpstr>
      <vt:lpstr>Профилактическая функция ШСП</vt:lpstr>
      <vt:lpstr>Средняя школа № 15 в 2020-2021 уч.г.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Восстановительная культура взаимоотношений в образовательном  пространстве</dc:title>
  <dc:creator>Администратор</dc:creator>
  <cp:lastModifiedBy>User</cp:lastModifiedBy>
  <cp:revision>39</cp:revision>
  <dcterms:created xsi:type="dcterms:W3CDTF">2021-03-02T20:24:56Z</dcterms:created>
  <dcterms:modified xsi:type="dcterms:W3CDTF">2021-11-02T00:34:53Z</dcterms:modified>
</cp:coreProperties>
</file>