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9" r:id="rId1"/>
  </p:sldMasterIdLst>
  <p:sldIdLst>
    <p:sldId id="256" r:id="rId2"/>
    <p:sldId id="259" r:id="rId3"/>
    <p:sldId id="257" r:id="rId4"/>
    <p:sldId id="258" r:id="rId5"/>
    <p:sldId id="276" r:id="rId6"/>
    <p:sldId id="268" r:id="rId7"/>
    <p:sldId id="277" r:id="rId8"/>
    <p:sldId id="269" r:id="rId9"/>
    <p:sldId id="278" r:id="rId10"/>
    <p:sldId id="270" r:id="rId11"/>
    <p:sldId id="279" r:id="rId12"/>
    <p:sldId id="271" r:id="rId13"/>
    <p:sldId id="272" r:id="rId14"/>
    <p:sldId id="280" r:id="rId15"/>
    <p:sldId id="274" r:id="rId16"/>
    <p:sldId id="282" r:id="rId17"/>
    <p:sldId id="281" r:id="rId18"/>
    <p:sldId id="275" r:id="rId19"/>
    <p:sldId id="283" r:id="rId20"/>
    <p:sldId id="260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 Smirnova" initials="JS" lastIdx="1" clrIdx="0">
    <p:extLst>
      <p:ext uri="{19B8F6BF-5375-455C-9EA6-DF929625EA0E}">
        <p15:presenceInfo xmlns:p15="http://schemas.microsoft.com/office/powerpoint/2012/main" xmlns="" userId="f476ec436d30b74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C26D"/>
    <a:srgbClr val="C08040"/>
    <a:srgbClr val="96575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3485246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165561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966532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3849384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77279052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4718295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627193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704150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399144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0DF5E60-9974-AC48-9591-99C2BB44B7CF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126060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80696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9261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 spd="slow">
    <p:push dir="u"/>
  </p:transition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cyclowiki.org/w/index.php?title=%D0%9A%D1%80%D0%BE%D0%BB%D0%B8%D0%BA%D0%B8&amp;action=edit&amp;redlink=1" TargetMode="External"/><Relationship Id="rId7" Type="http://schemas.openxmlformats.org/officeDocument/2006/relationships/image" Target="../media/image15.gif"/><Relationship Id="rId2" Type="http://schemas.openxmlformats.org/officeDocument/2006/relationships/hyperlink" Target="http://cyclowiki.org/wiki/%D0%91%D0%B0%D1%80%D1%81%D1%83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yclowiki.org/w/index.php?title=%D0%9F%D0%BE%D0%BB%D1%91%D0%B2%D0%BA%D0%BE%D0%B2%D1%8B%D0%B5&amp;action=edit&amp;redlink=1" TargetMode="External"/><Relationship Id="rId5" Type="http://schemas.openxmlformats.org/officeDocument/2006/relationships/hyperlink" Target="http://cyclowiki.org/w/index.php?title=%D0%A1%D1%83%D1%81%D0%BB%D0%B8%D0%BA%D0%B8&amp;action=edit&amp;redlink=1" TargetMode="External"/><Relationship Id="rId4" Type="http://schemas.openxmlformats.org/officeDocument/2006/relationships/hyperlink" Target="http://cyclowiki.org/w/index.php?title=%D0%A1%D1%83%D1%80%D0%BA%D0%B8&amp;action=edit&amp;redlink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gifer.com/origin/9c/9c14867d38aa3c1d297f8ff07208a879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731" y="136383"/>
            <a:ext cx="6058355" cy="605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86629" y="304801"/>
            <a:ext cx="8258627" cy="2032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«</a:t>
            </a:r>
            <a:r>
              <a:rPr lang="ru-RU" sz="6000" b="1" dirty="0" smtClean="0"/>
              <a:t>Жизненные формы млекопитающих»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03208" y="3748215"/>
            <a:ext cx="5199106" cy="659199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Выполнила: Смирнова </a:t>
            </a:r>
            <a:r>
              <a:rPr lang="ru-RU" dirty="0" err="1" smtClean="0">
                <a:solidFill>
                  <a:schemeClr val="tx1"/>
                </a:solidFill>
              </a:rPr>
              <a:t>Ю.и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5405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527" y="1025236"/>
            <a:ext cx="11956473" cy="516774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500" dirty="0"/>
              <a:t>Представители этой формы живут в лесах и связаны с древесно-кустарниковой растительностью. Они устраивают гнезда на деревьях, а кормятся как на земле, так и на деревьях. </a:t>
            </a:r>
          </a:p>
          <a:p>
            <a:r>
              <a:rPr lang="ru-RU" sz="2500" i="1" u="sng" dirty="0"/>
              <a:t>Для этих животных характерно: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500" dirty="0"/>
              <a:t>вытянутое, сильное и гибкое тело;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500" dirty="0"/>
              <a:t>укороченные конечности, вооруженные острыми когтями;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500" dirty="0"/>
              <a:t>достаточно выраженный хвост (для балансировки при передвижении по деревьям).</a:t>
            </a:r>
          </a:p>
          <a:p>
            <a:r>
              <a:rPr lang="ru-RU" sz="2500" dirty="0"/>
              <a:t>К этой группе относятся лесная куница, соболь, белка, бурундук, обезьяны и др</a:t>
            </a:r>
            <a:r>
              <a:rPr lang="ru-RU" sz="2500" dirty="0" smtClean="0"/>
              <a:t>.</a:t>
            </a:r>
          </a:p>
          <a:p>
            <a:pPr>
              <a:lnSpc>
                <a:spcPct val="50000"/>
              </a:lnSpc>
            </a:pPr>
            <a:endParaRPr lang="ru-RU" sz="2500" dirty="0" smtClean="0"/>
          </a:p>
          <a:p>
            <a:pPr>
              <a:lnSpc>
                <a:spcPct val="50000"/>
              </a:lnSpc>
            </a:pPr>
            <a:r>
              <a:rPr lang="ru-RU" sz="2500" dirty="0" smtClean="0"/>
              <a:t> </a:t>
            </a:r>
            <a:r>
              <a:rPr lang="ru-RU" sz="2500" dirty="0"/>
              <a:t>У летяги по бокам тела имеется кожистая складка, </a:t>
            </a:r>
            <a:endParaRPr lang="ru-RU" sz="2500" dirty="0" smtClean="0"/>
          </a:p>
          <a:p>
            <a:pPr>
              <a:lnSpc>
                <a:spcPct val="50000"/>
              </a:lnSpc>
            </a:pPr>
            <a:r>
              <a:rPr lang="ru-RU" sz="2500" dirty="0" smtClean="0"/>
              <a:t>улучшающая </a:t>
            </a:r>
            <a:r>
              <a:rPr lang="ru-RU" sz="2500" dirty="0"/>
              <a:t>планирующие возможности</a:t>
            </a:r>
            <a:r>
              <a:rPr lang="ru-RU" sz="2500" dirty="0" smtClean="0"/>
              <a:t>.</a:t>
            </a:r>
            <a:endParaRPr lang="ru-RU" sz="25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71800" y="178229"/>
            <a:ext cx="6210300" cy="5873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НАЗЕМНО-ДРЕВЕСНЫЕ ФОРМЫ</a:t>
            </a:r>
            <a:endParaRPr lang="ru-RU" sz="2800" dirty="0"/>
          </a:p>
        </p:txBody>
      </p:sp>
      <p:pic>
        <p:nvPicPr>
          <p:cNvPr id="6146" name="Picture 2" descr="http://zabavnik.club/wp-content/uploads/Photo_of_the_flying_squirrel_2_2502055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7600" y="-140426"/>
            <a:ext cx="5153891" cy="515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33094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4182" y="286603"/>
            <a:ext cx="6791498" cy="127896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Представители:</a:t>
            </a:r>
            <a:endParaRPr lang="ru-RU" sz="4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71800" y="178229"/>
            <a:ext cx="6210300" cy="5873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НАЗЕМНО-ДРЕВЕСНЫЕ ФОРМЫ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0109" y="5874282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Белка обыкновенная</a:t>
            </a:r>
            <a:r>
              <a:rPr lang="ru-RU" sz="2000" b="1" dirty="0" smtClean="0">
                <a:latin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</a:rPr>
              <a:t>(лат</a:t>
            </a:r>
            <a:r>
              <a:rPr lang="ru-RU" sz="2000" dirty="0">
                <a:solidFill>
                  <a:srgbClr val="0645AD"/>
                </a:solidFill>
                <a:latin typeface="Arial" panose="020B0604020202020204" pitchFamily="34" charset="0"/>
              </a:rPr>
              <a:t>.</a:t>
            </a:r>
            <a:r>
              <a:rPr lang="ru-RU" sz="20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en-US" sz="2000" i="1" dirty="0" err="1">
                <a:solidFill>
                  <a:srgbClr val="202122"/>
                </a:solidFill>
                <a:latin typeface="Arial" panose="020B0604020202020204" pitchFamily="34" charset="0"/>
              </a:rPr>
              <a:t>Sciurus</a:t>
            </a:r>
            <a:r>
              <a:rPr lang="en-US" sz="2000" i="1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en-US" sz="2000" i="1" dirty="0" smtClean="0">
                <a:solidFill>
                  <a:srgbClr val="202122"/>
                </a:solidFill>
                <a:latin typeface="Arial" panose="020B0604020202020204" pitchFamily="34" charset="0"/>
              </a:rPr>
              <a:t>vulgaris</a:t>
            </a:r>
            <a:r>
              <a:rPr lang="ru-RU" sz="2000" dirty="0" smtClean="0">
                <a:solidFill>
                  <a:srgbClr val="202122"/>
                </a:solidFill>
                <a:latin typeface="Arial" panose="020B0604020202020204" pitchFamily="34" charset="0"/>
              </a:rPr>
              <a:t>)</a:t>
            </a:r>
            <a:endParaRPr lang="ru-RU" sz="2000" dirty="0"/>
          </a:p>
        </p:txBody>
      </p:sp>
      <p:pic>
        <p:nvPicPr>
          <p:cNvPr id="7170" name="Picture 2" descr="Squirrel posi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822" y="1673938"/>
            <a:ext cx="4892573" cy="409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02815" y="5874282"/>
            <a:ext cx="63891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>
                <a:solidFill>
                  <a:srgbClr val="202122"/>
                </a:solidFill>
                <a:latin typeface="Arial" panose="020B0604020202020204" pitchFamily="34" charset="0"/>
              </a:rPr>
              <a:t>Калимантанский</a:t>
            </a:r>
            <a:r>
              <a:rPr lang="ru-RU" sz="2000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sz="2000" b="1" dirty="0" err="1" smtClean="0">
                <a:solidFill>
                  <a:srgbClr val="202122"/>
                </a:solidFill>
                <a:latin typeface="Arial" panose="020B0604020202020204" pitchFamily="34" charset="0"/>
              </a:rPr>
              <a:t>орангутан</a:t>
            </a:r>
            <a:r>
              <a:rPr lang="ru-RU" sz="2000" baseline="30000" dirty="0" smtClean="0">
                <a:solidFill>
                  <a:srgbClr val="0645AD"/>
                </a:solidFill>
                <a:latin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</a:rPr>
              <a:t>(лат</a:t>
            </a:r>
            <a:r>
              <a:rPr lang="ru-RU" sz="2000" dirty="0">
                <a:latin typeface="Arial" panose="020B0604020202020204" pitchFamily="34" charset="0"/>
              </a:rPr>
              <a:t>.</a:t>
            </a:r>
            <a:r>
              <a:rPr lang="ru-RU" sz="20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en-US" sz="2000" i="1" dirty="0" err="1">
                <a:solidFill>
                  <a:srgbClr val="202122"/>
                </a:solidFill>
                <a:latin typeface="Arial" panose="020B0604020202020204" pitchFamily="34" charset="0"/>
              </a:rPr>
              <a:t>Pongo</a:t>
            </a:r>
            <a:r>
              <a:rPr lang="en-US" sz="2000" i="1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en-US" sz="2000" i="1" dirty="0" err="1">
                <a:solidFill>
                  <a:srgbClr val="202122"/>
                </a:solidFill>
                <a:latin typeface="Arial" panose="020B0604020202020204" pitchFamily="34" charset="0"/>
              </a:rPr>
              <a:t>pygmaeus</a:t>
            </a:r>
            <a:r>
              <a:rPr lang="en-US" sz="2000" dirty="0">
                <a:solidFill>
                  <a:srgbClr val="202122"/>
                </a:solidFill>
                <a:latin typeface="Arial" panose="020B0604020202020204" pitchFamily="34" charset="0"/>
              </a:rPr>
              <a:t>)</a:t>
            </a:r>
            <a:endParaRPr lang="ru-RU" sz="2000" dirty="0"/>
          </a:p>
        </p:txBody>
      </p:sp>
      <p:pic>
        <p:nvPicPr>
          <p:cNvPr id="7172" name="Picture 4" descr="https://oir.mobi/uploads/posts/2021-05/1621464867_10-oir_mobi-p-kalimantanskii-orangutan-zhivotnie-krasivo-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8429" y="1673938"/>
            <a:ext cx="6137956" cy="409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19364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3" y="286603"/>
            <a:ext cx="11817927" cy="303848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200" dirty="0"/>
              <a:t>Древесные млекопитающие обладают различными приспособлениями для жизни на деревьях. Многие имеют длинные искривлённые когти, способствующие лазанью, а также длинный пушистый хвост, выступающий в роли балансира и парашюта при прыжках.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1534" y="3613765"/>
            <a:ext cx="8102138" cy="2350039"/>
          </a:xfrm>
        </p:spPr>
        <p:txBody>
          <a:bodyPr>
            <a:noAutofit/>
          </a:bodyPr>
          <a:lstStyle/>
          <a:p>
            <a:r>
              <a:rPr lang="ru-RU" sz="2800" dirty="0"/>
              <a:t>Многие древесные млекопитающие используют для лазанья хватательные конечности с сильно развитыми пальцами, при этом один или два пальца противопоставляются остальным. Как правило, такие животные ухватываются за ветви всеми четырьмя конечностями.</a:t>
            </a:r>
          </a:p>
          <a:p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71800" y="178229"/>
            <a:ext cx="6210300" cy="5873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ДРЕВЕСНЫЕ ФОРМЫ</a:t>
            </a:r>
            <a:endParaRPr lang="ru-RU" sz="2800" dirty="0"/>
          </a:p>
        </p:txBody>
      </p:sp>
      <p:pic>
        <p:nvPicPr>
          <p:cNvPr id="9218" name="Picture 2" descr="http://imagens.us/animais/koalas/koala%20(2)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82100" y="2964874"/>
            <a:ext cx="2694300" cy="286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7681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5818908"/>
            <a:ext cx="10058400" cy="535094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1"/>
                </a:solidFill>
              </a:rPr>
              <a:t>Бурогорлый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ленивец</a:t>
            </a:r>
            <a:r>
              <a:rPr lang="ru-RU" sz="2400" i="1" baseline="300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(</a:t>
            </a:r>
            <a:r>
              <a:rPr lang="ru-RU" sz="2400" dirty="0">
                <a:solidFill>
                  <a:schemeClr val="tx1"/>
                </a:solidFill>
              </a:rPr>
              <a:t>лат. </a:t>
            </a:r>
            <a:r>
              <a:rPr lang="ru-RU" sz="2400" i="1" dirty="0" err="1">
                <a:solidFill>
                  <a:schemeClr val="tx1"/>
                </a:solidFill>
              </a:rPr>
              <a:t>Bradypus</a:t>
            </a:r>
            <a:r>
              <a:rPr lang="ru-RU" sz="2400" i="1" dirty="0">
                <a:solidFill>
                  <a:schemeClr val="tx1"/>
                </a:solidFill>
              </a:rPr>
              <a:t> </a:t>
            </a:r>
            <a:r>
              <a:rPr lang="ru-RU" sz="2400" i="1" dirty="0" err="1">
                <a:solidFill>
                  <a:schemeClr val="tx1"/>
                </a:solidFill>
              </a:rPr>
              <a:t>variegatus</a:t>
            </a:r>
            <a:r>
              <a:rPr lang="ru-RU" sz="2400" dirty="0">
                <a:solidFill>
                  <a:schemeClr val="tx1"/>
                </a:solidFill>
              </a:rPr>
              <a:t>)</a:t>
            </a:r>
            <a:r>
              <a:rPr lang="ru-RU" sz="2400" dirty="0"/>
              <a:t> </a:t>
            </a:r>
          </a:p>
        </p:txBody>
      </p:sp>
      <p:pic>
        <p:nvPicPr>
          <p:cNvPr id="8194" name="Picture 2" descr="https://classpic.ru/wp-content/uploads/2016/03/20100/Burogorlyj-lenivets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7200" y="1701234"/>
            <a:ext cx="5541818" cy="399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228109" y="247502"/>
            <a:ext cx="6210300" cy="5873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ДРЕВЕСНЫЕ ФОРМЫ</a:t>
            </a:r>
            <a:endParaRPr lang="ru-RU" sz="28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364182" y="286603"/>
            <a:ext cx="6791498" cy="127896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Представители: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96873" y="5776506"/>
            <a:ext cx="47814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Коала</a:t>
            </a:r>
            <a:r>
              <a:rPr lang="ru-RU" sz="2200" dirty="0" smtClean="0">
                <a:latin typeface="Arial" panose="020B0604020202020204" pitchFamily="34" charset="0"/>
              </a:rPr>
              <a:t>(лат</a:t>
            </a:r>
            <a:r>
              <a:rPr lang="ru-RU" sz="2200" dirty="0">
                <a:latin typeface="Arial" panose="020B0604020202020204" pitchFamily="34" charset="0"/>
              </a:rPr>
              <a:t>.</a:t>
            </a:r>
            <a:r>
              <a:rPr lang="ru-RU" sz="22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r>
              <a:rPr lang="en-US" sz="2200" i="1" dirty="0" err="1">
                <a:solidFill>
                  <a:srgbClr val="202122"/>
                </a:solidFill>
                <a:latin typeface="Arial" panose="020B0604020202020204" pitchFamily="34" charset="0"/>
              </a:rPr>
              <a:t>Phascolarctos</a:t>
            </a:r>
            <a:r>
              <a:rPr lang="en-US" sz="2200" i="1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202122"/>
                </a:solidFill>
                <a:latin typeface="Arial" panose="020B0604020202020204" pitchFamily="34" charset="0"/>
              </a:rPr>
              <a:t>cinereus</a:t>
            </a:r>
            <a:r>
              <a:rPr lang="en-US" sz="2200" dirty="0">
                <a:solidFill>
                  <a:srgbClr val="202122"/>
                </a:solidFill>
                <a:latin typeface="Arial" panose="020B0604020202020204" pitchFamily="34" charset="0"/>
              </a:rPr>
              <a:t>) </a:t>
            </a:r>
            <a:endParaRPr lang="ru-RU" sz="2200" dirty="0"/>
          </a:p>
        </p:txBody>
      </p:sp>
      <p:pic>
        <p:nvPicPr>
          <p:cNvPr id="8196" name="Picture 4" descr="https://dogcatdog.ru/wp-content/uploads/8/e/0/8e0b63562f0a7576de86c50038cb2cd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00"/>
          <a:stretch/>
        </p:blipFill>
        <p:spPr bwMode="auto">
          <a:xfrm>
            <a:off x="6998508" y="1701234"/>
            <a:ext cx="4879802" cy="399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60580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webstockreview.net/images/bat-clipart-animation-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14041" y="178229"/>
            <a:ext cx="3654425" cy="2055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webstockreview.net/images/bat-clipart-animation-4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534918" flipV="1">
            <a:off x="-130767" y="82311"/>
            <a:ext cx="4152623" cy="233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971800" y="178229"/>
            <a:ext cx="6210300" cy="5873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ВОЗДУШНЫЕ</a:t>
            </a:r>
            <a:r>
              <a:rPr lang="ru-RU" i="1" dirty="0" smtClean="0"/>
              <a:t> </a:t>
            </a:r>
            <a:r>
              <a:rPr lang="ru-RU" sz="2400" i="1" dirty="0" smtClean="0"/>
              <a:t>ФОРМЫ</a:t>
            </a: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04553" y="1734898"/>
            <a:ext cx="11551920" cy="4023360"/>
          </a:xfrm>
        </p:spPr>
        <p:txBody>
          <a:bodyPr>
            <a:noAutofit/>
          </a:bodyPr>
          <a:lstStyle/>
          <a:p>
            <a:r>
              <a:rPr lang="ru-RU" sz="2800" dirty="0"/>
              <a:t>Настоящие летающие млекопитающие — это представители отряда рукокрылых. Приспособление к активному полёту позволяют им в течение длительного времени быстро и с большой манёвренностью передвигаться в воздухе, добывать пищу и даже спариваться. Отличительная особенность отряда рукокрылых — преобразование передних конечностей в длинные гибкие крылья, строение которых не совпадает со строением крыльев у птиц. Пальцы передних конечностей рукокрылых, за исключением свободного первого, сильно удлинены и связаны тонкой летательной перепонкой, охватывающей также туловище, задние конечности и хвост. </a:t>
            </a:r>
          </a:p>
        </p:txBody>
      </p:sp>
    </p:spTree>
    <p:extLst>
      <p:ext uri="{BB962C8B-B14F-4D97-AF65-F5344CB8AC3E}">
        <p14:creationId xmlns:p14="http://schemas.microsoft.com/office/powerpoint/2010/main" xmlns="" val="4111309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19551" y="5864893"/>
            <a:ext cx="51147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333333"/>
                </a:solidFill>
                <a:latin typeface="YS Text"/>
              </a:rPr>
              <a:t>Рыжая</a:t>
            </a:r>
            <a:r>
              <a:rPr lang="ru-RU" sz="2000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sz="2000" b="1" dirty="0">
                <a:solidFill>
                  <a:srgbClr val="333333"/>
                </a:solidFill>
                <a:latin typeface="YS Text"/>
              </a:rPr>
              <a:t>вечерница</a:t>
            </a:r>
            <a:r>
              <a:rPr lang="ru-RU" sz="2000" dirty="0">
                <a:solidFill>
                  <a:srgbClr val="333333"/>
                </a:solidFill>
                <a:latin typeface="YS Text"/>
              </a:rPr>
              <a:t> (лат. </a:t>
            </a:r>
            <a:r>
              <a:rPr lang="en-US" sz="2000" dirty="0" err="1">
                <a:solidFill>
                  <a:srgbClr val="333333"/>
                </a:solidFill>
                <a:latin typeface="YS Text"/>
              </a:rPr>
              <a:t>Nyctalus</a:t>
            </a:r>
            <a:r>
              <a:rPr lang="en-US" sz="2000" dirty="0">
                <a:solidFill>
                  <a:srgbClr val="333333"/>
                </a:solidFill>
                <a:latin typeface="YS Text"/>
              </a:rPr>
              <a:t> </a:t>
            </a:r>
            <a:r>
              <a:rPr lang="en-US" sz="2000" dirty="0" err="1">
                <a:solidFill>
                  <a:srgbClr val="333333"/>
                </a:solidFill>
                <a:latin typeface="YS Text"/>
              </a:rPr>
              <a:t>noctula</a:t>
            </a:r>
            <a:r>
              <a:rPr lang="en-US" sz="2000" dirty="0">
                <a:solidFill>
                  <a:srgbClr val="333333"/>
                </a:solidFill>
                <a:latin typeface="YS Text"/>
              </a:rPr>
              <a:t>)</a:t>
            </a:r>
            <a:endParaRPr lang="ru-RU" sz="2000" dirty="0"/>
          </a:p>
        </p:txBody>
      </p:sp>
      <p:pic>
        <p:nvPicPr>
          <p:cNvPr id="11266" name="Picture 2" descr="http://lh3.googleusercontent.com/-QlPMvTUdsOI/UZEwmQNwUGI/AAAAAAAAYwI/q_QWpn5FTj4/s464/Nyctalus%2520noctula%25200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88494" y="886046"/>
            <a:ext cx="3137142" cy="497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chelscience.ru/wp-content/uploads/2019/10/%D0%93%D0%B8%D0%B3%D0%B0%D0%BD%D1%82%D1%81%D0%BA%D0%B0%D1%8F-%D0%B2%D0%B5%D1%87%D0%B5%D1%80%D0%BD%D0%B8%D1%86%D0%B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4393" y="886045"/>
            <a:ext cx="6657789" cy="497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971800" y="178229"/>
            <a:ext cx="6210300" cy="5873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ВОЗДУШНЫЕ</a:t>
            </a:r>
            <a:r>
              <a:rPr lang="ru-RU" i="1" dirty="0" smtClean="0"/>
              <a:t> </a:t>
            </a:r>
            <a:r>
              <a:rPr lang="ru-RU" sz="2400" i="1" dirty="0" smtClean="0"/>
              <a:t>ФОРМЫ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006877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5" y="1676400"/>
            <a:ext cx="10557163" cy="4655127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Обширную группу составляют млекопитающие, </a:t>
            </a:r>
            <a:r>
              <a:rPr lang="ru-RU" sz="3200" dirty="0" smtClean="0"/>
              <a:t>занимающие </a:t>
            </a:r>
            <a:r>
              <a:rPr lang="ru-RU" sz="3200" dirty="0"/>
              <a:t>промежуточное положение между водными и наземными формами. К ним относятся </a:t>
            </a:r>
            <a:r>
              <a:rPr lang="ru-RU" sz="3200" u="sng" dirty="0">
                <a:solidFill>
                  <a:schemeClr val="accent2"/>
                </a:solidFill>
              </a:rPr>
              <a:t>утконос, выхухоль, </a:t>
            </a:r>
            <a:r>
              <a:rPr lang="ru-RU" sz="3200" u="sng" dirty="0" smtClean="0">
                <a:solidFill>
                  <a:schemeClr val="accent2"/>
                </a:solidFill>
              </a:rPr>
              <a:t>бобр, нутрия</a:t>
            </a:r>
            <a:r>
              <a:rPr lang="ru-RU" sz="3200" u="sng" dirty="0">
                <a:solidFill>
                  <a:schemeClr val="accent2"/>
                </a:solidFill>
              </a:rPr>
              <a:t>, бегемот, ластоногие </a:t>
            </a:r>
            <a:r>
              <a:rPr lang="ru-RU" sz="3200" dirty="0"/>
              <a:t>и др. Млекопитающие, организация которых представляет собой первые этапы адаптации к водной среде, сохраняют общий наземный внешний вид. </a:t>
            </a:r>
            <a:endParaRPr lang="ru-RU" sz="3200" dirty="0" smtClean="0"/>
          </a:p>
          <a:p>
            <a:r>
              <a:rPr lang="ru-RU" sz="3200" dirty="0" smtClean="0"/>
              <a:t>Специализация </a:t>
            </a:r>
            <a:r>
              <a:rPr lang="ru-RU" sz="3200" dirty="0"/>
              <a:t>проявляется главным образом в развитии плавательных перепонок или оторочек из жёстких волос по краям пальцев и ступней, в укорочении шеи, конечностей и ушных раковин, некотором уплощении головы.</a:t>
            </a:r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42309" y="524593"/>
            <a:ext cx="6210300" cy="5873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НАЗЕМНО-ВОДНЫЕ ФОРМЫ</a:t>
            </a:r>
            <a:endParaRPr lang="ru-RU" sz="2800" dirty="0"/>
          </a:p>
        </p:txBody>
      </p:sp>
      <p:pic>
        <p:nvPicPr>
          <p:cNvPr id="13316" name="Picture 4" descr="https://www.gifandgif.com/gif_animate/Castori/gif%20animate%20castoro%20%2813%29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20646" y="236052"/>
            <a:ext cx="2275609" cy="227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54453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971800" y="178229"/>
            <a:ext cx="6210300" cy="5873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НАЗЕМНО-ВОДНЫЕ ФОРМЫ</a:t>
            </a:r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364182" y="286603"/>
            <a:ext cx="6791498" cy="12789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/>
              <a:t>Представители: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4909" y="5849035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333333"/>
                </a:solidFill>
                <a:latin typeface="YS Text"/>
              </a:rPr>
              <a:t>Обыкновенный</a:t>
            </a:r>
            <a:r>
              <a:rPr lang="ru-RU" sz="2000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sz="2000" b="1" dirty="0" smtClean="0">
                <a:solidFill>
                  <a:srgbClr val="333333"/>
                </a:solidFill>
                <a:latin typeface="YS Text"/>
              </a:rPr>
              <a:t>бобр</a:t>
            </a:r>
            <a:r>
              <a:rPr lang="ru-RU" sz="2000" dirty="0" smtClean="0">
                <a:solidFill>
                  <a:srgbClr val="333333"/>
                </a:solidFill>
                <a:latin typeface="YS Text"/>
              </a:rPr>
              <a:t>(лат</a:t>
            </a:r>
            <a:r>
              <a:rPr lang="ru-RU" sz="2000" dirty="0">
                <a:solidFill>
                  <a:srgbClr val="333333"/>
                </a:solidFill>
                <a:latin typeface="YS Text"/>
              </a:rPr>
              <a:t>. </a:t>
            </a:r>
            <a:r>
              <a:rPr lang="en-US" sz="2000" dirty="0">
                <a:solidFill>
                  <a:srgbClr val="333333"/>
                </a:solidFill>
                <a:latin typeface="YS Text"/>
              </a:rPr>
              <a:t>Castor fiber)</a:t>
            </a:r>
            <a:endParaRPr lang="ru-RU" sz="2000" dirty="0"/>
          </a:p>
        </p:txBody>
      </p:sp>
      <p:pic>
        <p:nvPicPr>
          <p:cNvPr id="14338" name="Picture 2" descr="https://stihi.ru/pics/2020/04/23/48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265" y="1722539"/>
            <a:ext cx="5954280" cy="396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234545" y="56053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333333"/>
                </a:solidFill>
                <a:latin typeface="YS Text"/>
              </a:rPr>
              <a:t>Обыкновенный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 smtClean="0">
                <a:solidFill>
                  <a:srgbClr val="333333"/>
                </a:solidFill>
                <a:latin typeface="YS Text"/>
              </a:rPr>
              <a:t>бегемот </a:t>
            </a:r>
          </a:p>
          <a:p>
            <a:pPr algn="ctr"/>
            <a:r>
              <a:rPr lang="ru-RU" dirty="0" smtClean="0">
                <a:solidFill>
                  <a:srgbClr val="333333"/>
                </a:solidFill>
                <a:latin typeface="YS Text"/>
              </a:rPr>
              <a:t>(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лат. </a:t>
            </a:r>
            <a:r>
              <a:rPr lang="en-US" dirty="0" err="1">
                <a:solidFill>
                  <a:srgbClr val="333333"/>
                </a:solidFill>
                <a:latin typeface="YS Text"/>
              </a:rPr>
              <a:t>Hippopótamus</a:t>
            </a:r>
            <a:r>
              <a:rPr lang="en-US" dirty="0">
                <a:solidFill>
                  <a:srgbClr val="333333"/>
                </a:solidFill>
                <a:latin typeface="YS Text"/>
              </a:rPr>
              <a:t> </a:t>
            </a:r>
            <a:r>
              <a:rPr lang="en-US" dirty="0" err="1">
                <a:solidFill>
                  <a:srgbClr val="333333"/>
                </a:solidFill>
                <a:latin typeface="YS Text"/>
              </a:rPr>
              <a:t>amphíbius</a:t>
            </a:r>
            <a:r>
              <a:rPr lang="en-US" dirty="0" smtClean="0">
                <a:solidFill>
                  <a:srgbClr val="333333"/>
                </a:solidFill>
                <a:latin typeface="YS Text"/>
              </a:rPr>
              <a:t>)</a:t>
            </a:r>
            <a:endParaRPr lang="ru-RU" dirty="0"/>
          </a:p>
        </p:txBody>
      </p:sp>
      <p:pic>
        <p:nvPicPr>
          <p:cNvPr id="14340" name="Picture 4" descr="https://yandex-images.clstorage.net/C5glF4166/74988ehiv5p/a0duK31jKiGYCmLgfvoZpVbnQjRGiATodxm2lMqmmiUAlamihcYkSkbCNBm2Hn4x6xVKxV7KYao5Jl-jY087uDuFqGx8sz-yjBswMr0uiaLF9M-7TMHYo74UKp7HacCvCBbpp1cTN80WUu8CdcN2pDwB3pPJX_Ny_fbDPOZK_6eqWnZ4da_jrhlHrTJ2d9Y8k-0MOMQDW239V25fiOiDpkicqCrU0fUT05UpySbIvOj6g9eSj9w8dv0xSrTgjzFva9q_eTcmIiwSDOs687hdvRTswDRKjpWl-xGuFk3phelKHWIu2hf00N9c5Esmjjrk-4VSEAHa9vSysk85JYZybiWVsLQ9a2qnXE1ncT9xkbUQI4D_RgQS6Tof7JQJKIskwZbsrp6ZcpiQmy1OYE88qXeD1hfDm7B0PDAOf26KM-TnWvx-uGAoJhVE73L1PtN8nK9KN0zMki78mOmTCitPJ0UY52CVGDicm9UrTWnJ_GO6DR8XS5fw-zr4CfMuA3Ln6hN2_P8iKS6UzKXwdHeWd9OmgPFBjlJh9JGuXgJuh27K1ayuW9Nw1hxea4lhjj7vtUQT3AFetPS4MsG7Jgw4reZf-Xv27-cmFcVlcjV537jRqwe4DcPaojhdrhgPYYgvidUl4BWeMtwYEyEJ7At4K3SE3VhIFDl3-7EJvWEMMWyjlbb0v2wjrNTOIvk9Px6zVO3AeQ7NVOGz3CfXTmUBL0PV5-YeVP-S1lwghGPCdqu0gZobjJy0Prr7R3HmDjCjZ1L38ztq5u4TDCd3uXWf8tDryzhOhxJlvZZmX8GiSySAlOShVdu7HBCcZEyghrztcYMYk4HdMbo69wO5p4U4LCIRvnvwZKHuGQ6l8XR4FzCVKoA1goBV7v0XrZyIIgMgx1Pk5ZBT_FDXnegOKUo-pPOIE9WGVrf0fHjOOCfHMudmH_Y1tKomKhQMLbL7-1a13iSDeEKKHOawWeYQ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2529" y="1722539"/>
            <a:ext cx="4583086" cy="39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15399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4182" y="2491850"/>
            <a:ext cx="10767751" cy="3735493"/>
          </a:xfrm>
        </p:spPr>
        <p:txBody>
          <a:bodyPr>
            <a:normAutofit/>
          </a:bodyPr>
          <a:lstStyle/>
          <a:p>
            <a:r>
              <a:rPr lang="ru-RU" sz="2800" dirty="0"/>
              <a:t>Китообразные полностью утратили связь с наземно-воздушной средой. Произошли от древних копытных (кондиляртр). Объединяет около 90 видов млекопитающих, ведущих исключительно водный образ жизни.</a:t>
            </a:r>
          </a:p>
          <a:p>
            <a:r>
              <a:rPr lang="ru-RU" sz="2800" dirty="0"/>
              <a:t>Имеют вытянутое, </a:t>
            </a:r>
            <a:r>
              <a:rPr lang="ru-RU" sz="2800" dirty="0" err="1"/>
              <a:t>торпедообразное</a:t>
            </a:r>
            <a:r>
              <a:rPr lang="ru-RU" sz="2800" dirty="0"/>
              <a:t> тело, передние конечности видоизменились в ласты, задние конечности отсутствуют, от тазового пояса остались две небольшие косточки.</a:t>
            </a:r>
          </a:p>
          <a:p>
            <a:r>
              <a:rPr lang="ru-RU" sz="2800" dirty="0"/>
              <a:t>Главным органом для передвижения является хвост.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682346" y="751479"/>
            <a:ext cx="3332018" cy="587345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i="1" dirty="0" smtClean="0"/>
              <a:t>ВОДНЫЕ ФОРМЫ</a:t>
            </a:r>
            <a:endParaRPr lang="ru-RU" sz="3600" dirty="0"/>
          </a:p>
        </p:txBody>
      </p:sp>
      <p:pic>
        <p:nvPicPr>
          <p:cNvPr id="15362" name="Picture 2" descr="https://thumbs.gfycat.com/ElderlyCoordinatedBarasingha-size_restricted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788"/>
            <a:ext cx="7010400" cy="230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92144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971800" y="178229"/>
            <a:ext cx="6210300" cy="5873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ВОДНЫЕ ФОРМЫ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7980" y="5752007"/>
            <a:ext cx="48567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</a:rPr>
              <a:t>Кашалот </a:t>
            </a:r>
            <a:r>
              <a:rPr lang="ru-RU" sz="2000" dirty="0" smtClean="0">
                <a:latin typeface="Arial" panose="020B0604020202020204" pitchFamily="34" charset="0"/>
              </a:rPr>
              <a:t>(лат</a:t>
            </a:r>
            <a:r>
              <a:rPr lang="ru-RU" sz="2000" dirty="0">
                <a:latin typeface="Arial" panose="020B0604020202020204" pitchFamily="34" charset="0"/>
              </a:rPr>
              <a:t>. </a:t>
            </a:r>
            <a:r>
              <a:rPr lang="en-US" sz="2000" i="1" dirty="0" err="1">
                <a:solidFill>
                  <a:srgbClr val="202122"/>
                </a:solidFill>
                <a:latin typeface="Arial" panose="020B0604020202020204" pitchFamily="34" charset="0"/>
              </a:rPr>
              <a:t>Physeter</a:t>
            </a:r>
            <a:r>
              <a:rPr lang="en-US" sz="2000" i="1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en-US" sz="2000" i="1" dirty="0" err="1">
                <a:solidFill>
                  <a:srgbClr val="202122"/>
                </a:solidFill>
                <a:latin typeface="Arial" panose="020B0604020202020204" pitchFamily="34" charset="0"/>
              </a:rPr>
              <a:t>macrocephalus</a:t>
            </a:r>
            <a:r>
              <a:rPr lang="en-US" sz="2000" dirty="0">
                <a:solidFill>
                  <a:srgbClr val="202122"/>
                </a:solidFill>
                <a:latin typeface="Arial" panose="020B0604020202020204" pitchFamily="34" charset="0"/>
              </a:rPr>
              <a:t>)</a:t>
            </a:r>
            <a:endParaRPr lang="ru-RU" sz="2000" dirty="0"/>
          </a:p>
        </p:txBody>
      </p:sp>
      <p:pic>
        <p:nvPicPr>
          <p:cNvPr id="16386" name="Picture 2" descr="https://www.pavelin.ru/images/stories/Kashalot/kas_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656" y="1678994"/>
            <a:ext cx="5890780" cy="393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364182" y="286603"/>
            <a:ext cx="6791498" cy="12789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/>
              <a:t>Представители: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66977" y="5752007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202122"/>
                </a:solidFill>
                <a:latin typeface="Arial" panose="020B0604020202020204" pitchFamily="34" charset="0"/>
              </a:rPr>
              <a:t>Амазонский </a:t>
            </a:r>
            <a:r>
              <a:rPr lang="ru-RU" sz="2000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дельфин</a:t>
            </a:r>
            <a:r>
              <a:rPr lang="ru-RU" sz="2000" baseline="30000" dirty="0" smtClean="0">
                <a:solidFill>
                  <a:srgbClr val="0645AD"/>
                </a:solidFill>
                <a:latin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ru-RU" sz="2000" dirty="0">
                <a:latin typeface="Arial" panose="020B0604020202020204" pitchFamily="34" charset="0"/>
              </a:rPr>
              <a:t>лат. </a:t>
            </a:r>
            <a:r>
              <a:rPr lang="ru-RU" sz="2000" i="1" dirty="0" err="1">
                <a:latin typeface="Arial" panose="020B0604020202020204" pitchFamily="34" charset="0"/>
              </a:rPr>
              <a:t>Inia</a:t>
            </a:r>
            <a:r>
              <a:rPr lang="ru-RU" sz="2000" i="1" dirty="0">
                <a:latin typeface="Arial" panose="020B0604020202020204" pitchFamily="34" charset="0"/>
              </a:rPr>
              <a:t> </a:t>
            </a:r>
            <a:r>
              <a:rPr lang="ru-RU" sz="2000" i="1" dirty="0" err="1">
                <a:latin typeface="Arial" panose="020B0604020202020204" pitchFamily="34" charset="0"/>
              </a:rPr>
              <a:t>geoffrensis</a:t>
            </a:r>
            <a:r>
              <a:rPr lang="ru-RU" sz="2000" dirty="0" smtClean="0">
                <a:solidFill>
                  <a:srgbClr val="202122"/>
                </a:solidFill>
                <a:latin typeface="Arial" panose="020B0604020202020204" pitchFamily="34" charset="0"/>
              </a:rPr>
              <a:t>)</a:t>
            </a:r>
            <a:endParaRPr lang="ru-RU" sz="2000" dirty="0"/>
          </a:p>
        </p:txBody>
      </p:sp>
      <p:pic>
        <p:nvPicPr>
          <p:cNvPr id="16388" name="Picture 4" descr="https://animalreader.ru/wp-content/uploads/2015/01/amazonskij-delfin-animal-reader.ru-0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70072" y="1673938"/>
            <a:ext cx="5164347" cy="393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591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97600" y="158497"/>
            <a:ext cx="3556000" cy="950976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</a:rPr>
              <a:t>Введение</a:t>
            </a:r>
            <a:endParaRPr lang="ru-RU" sz="6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76800" y="1109473"/>
            <a:ext cx="6781800" cy="440120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/>
              <a:t>В </a:t>
            </a:r>
            <a:r>
              <a:rPr lang="ru-RU" sz="2800" dirty="0"/>
              <a:t>современной фауне насчитывается 4000-4500 видов млекопитающих, в том числе в пределах России - 359 видов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Млекопитающие </a:t>
            </a:r>
            <a:r>
              <a:rPr lang="ru-RU" sz="2800" dirty="0"/>
              <a:t>распространены на всех материках, за исключением Антарктиды, в наземных, морских и пресноводных биоценозах. </a:t>
            </a:r>
            <a:endParaRPr lang="ru-RU" sz="2800" dirty="0" smtClean="0"/>
          </a:p>
          <a:p>
            <a:r>
              <a:rPr lang="ru-RU" sz="2800" dirty="0" smtClean="0"/>
              <a:t>Они летают, роют, плавают и бегают. </a:t>
            </a:r>
          </a:p>
          <a:p>
            <a:r>
              <a:rPr lang="ru-RU" sz="2800" dirty="0" smtClean="0"/>
              <a:t>Давайте подробнее рассмотрим  их жизненные формы.</a:t>
            </a:r>
            <a:endParaRPr lang="ru-RU" sz="2800" dirty="0"/>
          </a:p>
        </p:txBody>
      </p:sp>
      <p:pic>
        <p:nvPicPr>
          <p:cNvPr id="2050" name="Picture 2" descr="https://www.activestudy.info/wp-content/uploads/2016/07/kurs-darvinizma-83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144" y="0"/>
            <a:ext cx="4486656" cy="62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409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436" y="4567657"/>
            <a:ext cx="11003280" cy="1450757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8800" b="1" dirty="0" smtClean="0"/>
              <a:t>Спасибо  за внимание!</a:t>
            </a:r>
            <a:endParaRPr lang="ru-RU" sz="8800" b="1" dirty="0"/>
          </a:p>
        </p:txBody>
      </p:sp>
      <p:pic>
        <p:nvPicPr>
          <p:cNvPr id="12290" name="Picture 2" descr="https://sytycd.ru/uploads/posts/obezyana-gif-animatsiya.jpg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3866" y="0"/>
            <a:ext cx="6858000" cy="498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2665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https://tectumdesign.ru/Galery/fotoprint_dir/animals/animals_1382_(7.2X7.0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240360" y="3868112"/>
            <a:ext cx="2082548" cy="226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s://i.pinimg.com/736x/d6/06/59/d606593f79108997e38fb953163543e8--magic-art-free-vector-graphic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49" y="3035738"/>
            <a:ext cx="2344585" cy="311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s://ghtoys.ru/userfls/shop/large/13/121263_figurka-schleich-detenysh-tyulen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229258" y="4124239"/>
            <a:ext cx="2850985" cy="212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www.pinclipart.com/picdir/big/2-20870_collection-of-dolphin-transparent-background-high-clipart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98108" flipH="1">
            <a:off x="-20628" y="3180739"/>
            <a:ext cx="2488146" cy="269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 стрелкой 8"/>
          <p:cNvCxnSpPr>
            <a:endCxn id="12" idx="0"/>
          </p:cNvCxnSpPr>
          <p:nvPr/>
        </p:nvCxnSpPr>
        <p:spPr>
          <a:xfrm flipH="1">
            <a:off x="6890756" y="1039098"/>
            <a:ext cx="447014" cy="16904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04247" y="279244"/>
            <a:ext cx="1832142" cy="46166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Воздушные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055114" y="2729530"/>
            <a:ext cx="1671284" cy="47037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Наземные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307452" y="1498044"/>
            <a:ext cx="2762323" cy="4240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Древесные</a:t>
            </a:r>
          </a:p>
        </p:txBody>
      </p:sp>
      <p:cxnSp>
        <p:nvCxnSpPr>
          <p:cNvPr id="18" name="Прямая со стрелкой 17"/>
          <p:cNvCxnSpPr>
            <a:endCxn id="31" idx="3"/>
          </p:cNvCxnSpPr>
          <p:nvPr/>
        </p:nvCxnSpPr>
        <p:spPr>
          <a:xfrm flipH="1">
            <a:off x="5091688" y="1334260"/>
            <a:ext cx="1632234" cy="115044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3063197" y="1455164"/>
            <a:ext cx="4911714" cy="3172793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0918207" y="1406452"/>
            <a:ext cx="108579" cy="120786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983527" y="2627393"/>
            <a:ext cx="1997110" cy="46166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П</a:t>
            </a:r>
            <a:r>
              <a:rPr lang="ru-RU" sz="2400" b="1" dirty="0" smtClean="0"/>
              <a:t>одземные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747988" y="2964717"/>
            <a:ext cx="2202484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Наземно-подземные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4032515" y="1742928"/>
            <a:ext cx="741304" cy="16469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01331" y="2069201"/>
            <a:ext cx="1890357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Наземно-древесные</a:t>
            </a:r>
            <a:endParaRPr lang="ru-RU" sz="2400" b="1" dirty="0"/>
          </a:p>
        </p:txBody>
      </p:sp>
      <p:cxnSp>
        <p:nvCxnSpPr>
          <p:cNvPr id="19" name="Прямая со стрелкой 18"/>
          <p:cNvCxnSpPr>
            <a:endCxn id="33" idx="0"/>
          </p:cNvCxnSpPr>
          <p:nvPr/>
        </p:nvCxnSpPr>
        <p:spPr>
          <a:xfrm>
            <a:off x="8737157" y="1265577"/>
            <a:ext cx="112073" cy="16991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4236391" y="658368"/>
            <a:ext cx="537426" cy="41290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828800" y="3915864"/>
            <a:ext cx="1242828" cy="46166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Водные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472924" y="4627086"/>
            <a:ext cx="268174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Наземно-водные</a:t>
            </a:r>
            <a:endParaRPr lang="ru-RU" sz="2400" b="1" dirty="0"/>
          </a:p>
        </p:txBody>
      </p:sp>
      <p:cxnSp>
        <p:nvCxnSpPr>
          <p:cNvPr id="34" name="Прямая со стрелкой 33"/>
          <p:cNvCxnSpPr/>
          <p:nvPr/>
        </p:nvCxnSpPr>
        <p:spPr>
          <a:xfrm flipH="1">
            <a:off x="3087274" y="1436046"/>
            <a:ext cx="4623478" cy="2792664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4773819" y="488906"/>
            <a:ext cx="6402181" cy="164215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Жизненные формы млекопитающих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(переходные формы выделены зеленым)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3080" name="Picture 8" descr="https://cdn141.picsart.com/26778705901821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50408">
            <a:off x="-276675" y="1241314"/>
            <a:ext cx="2637148" cy="153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wonder-day.com/wp-content/uploads/2020/10/wonder-day-bat-clip-art-38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028" y="-457472"/>
            <a:ext cx="21907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clipart-best.com/img/squirrel/squirrel-clip-art-38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6741" y="2249720"/>
            <a:ext cx="884688" cy="121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https://dezbox.ru/wp-content/uploads/2017/07/krot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983527" y="3133610"/>
            <a:ext cx="2086517" cy="137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19489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images.nrc.nl/sAwE_ZgiqBfy-ziaMOQqfTXKKYE=/1920x/filters:no_upscale()/s3/tark/images/NH/200907/02/111641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9593943" y="2740737"/>
            <a:ext cx="2409370" cy="333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hbrturkiye.com/storage/image/content/dergi/201211/acilis/bf-hizlandir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2078" y="3614057"/>
            <a:ext cx="5452939" cy="265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317966" y="84105"/>
            <a:ext cx="5328123" cy="47897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НАЗЕМНЫЕ ФОРМЫ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6264" y="802562"/>
            <a:ext cx="6203404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Прыгающие наземные млекопитающие</a:t>
            </a:r>
            <a:r>
              <a:rPr lang="ru-RU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Компактное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тело с длинными задними конечностями и укороченными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передними.</a:t>
            </a:r>
          </a:p>
          <a:p>
            <a:endParaRPr lang="ru-RU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73370" y="807612"/>
            <a:ext cx="5718629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Бегающие наземные млекопитающие.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основном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растительноядные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виды </a:t>
            </a:r>
            <a:r>
              <a:rPr lang="ru-RU" sz="2000" dirty="0" smtClean="0"/>
              <a:t>(олени</a:t>
            </a:r>
            <a:r>
              <a:rPr lang="ru-RU" sz="2000" dirty="0"/>
              <a:t>, лошади, антилопы</a:t>
            </a:r>
            <a:r>
              <a:rPr lang="ru-RU" sz="2000" dirty="0" smtClean="0"/>
              <a:t>)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так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же хищники.</a:t>
            </a:r>
            <a:endParaRPr lang="ru-RU" sz="2400" dirty="0"/>
          </a:p>
        </p:txBody>
      </p:sp>
      <p:cxnSp>
        <p:nvCxnSpPr>
          <p:cNvPr id="11" name="Прямая со стрелкой 10"/>
          <p:cNvCxnSpPr>
            <a:stCxn id="8" idx="1"/>
          </p:cNvCxnSpPr>
          <p:nvPr/>
        </p:nvCxnSpPr>
        <p:spPr>
          <a:xfrm flipH="1">
            <a:off x="2235200" y="323591"/>
            <a:ext cx="1082766" cy="484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8" idx="3"/>
            <a:endCxn id="9" idx="0"/>
          </p:cNvCxnSpPr>
          <p:nvPr/>
        </p:nvCxnSpPr>
        <p:spPr>
          <a:xfrm>
            <a:off x="8646089" y="323591"/>
            <a:ext cx="686596" cy="484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5709" y="4040770"/>
            <a:ext cx="5217648" cy="2032704"/>
          </a:xfrm>
        </p:spPr>
        <p:txBody>
          <a:bodyPr>
            <a:noAutofit/>
          </a:bodyPr>
          <a:lstStyle/>
          <a:p>
            <a:pPr algn="ctr"/>
            <a:r>
              <a:rPr lang="ru-RU" sz="2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Наземные млекопитающие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один из самых многочисленных адаптивных типов млекопитающих.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92681" y="2252477"/>
            <a:ext cx="6104885" cy="1746337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Особенности наземных млекопитающих: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/>
              <a:t>• пропорционально сложенное сильное тело</a:t>
            </a:r>
          </a:p>
          <a:p>
            <a:r>
              <a:rPr lang="ru-RU" sz="2400" dirty="0"/>
              <a:t>• хорошо развитые высокие конечности</a:t>
            </a:r>
          </a:p>
          <a:p>
            <a:r>
              <a:rPr lang="ru-RU" sz="2400" dirty="0"/>
              <a:t>• мускулистая шея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805568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9113" y="651383"/>
            <a:ext cx="10945615" cy="627797"/>
          </a:xfrm>
        </p:spPr>
        <p:txBody>
          <a:bodyPr>
            <a:noAutofit/>
          </a:bodyPr>
          <a:lstStyle/>
          <a:p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</a:rPr>
              <a:t>Некоторые представители наземных жизненных форм</a:t>
            </a:r>
            <a:endParaRPr lang="ru-RU" sz="3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054" y="1368397"/>
            <a:ext cx="6042453" cy="402336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Сибирская косуля</a:t>
            </a:r>
            <a:r>
              <a:rPr lang="ru-RU" sz="2400" dirty="0">
                <a:solidFill>
                  <a:schemeClr val="tx1"/>
                </a:solidFill>
              </a:rPr>
              <a:t> (лат. </a:t>
            </a:r>
            <a:r>
              <a:rPr lang="en-US" sz="2400" dirty="0" err="1" smtClean="0">
                <a:solidFill>
                  <a:schemeClr val="tx1"/>
                </a:solidFill>
              </a:rPr>
              <a:t>Capre</a:t>
            </a:r>
            <a:r>
              <a:rPr lang="ru-RU" sz="2400" dirty="0" smtClean="0">
                <a:solidFill>
                  <a:schemeClr val="tx1"/>
                </a:solidFill>
              </a:rPr>
              <a:t>о</a:t>
            </a:r>
            <a:r>
              <a:rPr lang="en-US" sz="2400" dirty="0" err="1" smtClean="0">
                <a:solidFill>
                  <a:schemeClr val="tx1"/>
                </a:solidFill>
              </a:rPr>
              <a:t>lus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pyg</a:t>
            </a:r>
            <a:r>
              <a:rPr lang="ru-RU" sz="2400" dirty="0" smtClean="0">
                <a:solidFill>
                  <a:schemeClr val="tx1"/>
                </a:solidFill>
              </a:rPr>
              <a:t>а</a:t>
            </a:r>
            <a:r>
              <a:rPr lang="en-US" sz="2400" dirty="0" err="1" smtClean="0">
                <a:solidFill>
                  <a:schemeClr val="tx1"/>
                </a:solidFill>
              </a:rPr>
              <a:t>rgus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r>
              <a:rPr lang="en-US" dirty="0"/>
              <a:t> </a:t>
            </a:r>
            <a:endParaRPr lang="ru-RU" dirty="0"/>
          </a:p>
        </p:txBody>
      </p:sp>
      <p:pic>
        <p:nvPicPr>
          <p:cNvPr id="1026" name="Picture 2" descr="Косуля сибирская. Фото косули, описа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885" y="1817758"/>
            <a:ext cx="5473633" cy="41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50619" y="1376177"/>
            <a:ext cx="4019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</a:rPr>
              <a:t>Сибирская рысь (лат. </a:t>
            </a:r>
            <a:r>
              <a:rPr lang="ru-RU" sz="2000" dirty="0" err="1">
                <a:latin typeface="arial" panose="020B0604020202020204" pitchFamily="34" charset="0"/>
              </a:rPr>
              <a:t>Lynx</a:t>
            </a:r>
            <a:r>
              <a:rPr lang="ru-RU" sz="2000" dirty="0">
                <a:latin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</a:rPr>
              <a:t>lynx</a:t>
            </a:r>
            <a:r>
              <a:rPr lang="ru-RU" sz="2000" dirty="0">
                <a:latin typeface="arial" panose="020B0604020202020204" pitchFamily="34" charset="0"/>
              </a:rPr>
              <a:t>) </a:t>
            </a:r>
            <a:endParaRPr lang="ru-RU" sz="2000" dirty="0"/>
          </a:p>
        </p:txBody>
      </p:sp>
      <p:pic>
        <p:nvPicPr>
          <p:cNvPr id="1028" name="Picture 4" descr="Сибирская рысь - красавица!!! ↓↓↓↓↓ | Интересный контент в группе Прически  Стрижки Окрашивания | Обыкновенная рысь, Рысь, Дикие животны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532011" y="1817757"/>
            <a:ext cx="5352718" cy="41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908982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8147" y="934054"/>
            <a:ext cx="8866908" cy="4572000"/>
          </a:xfrm>
          <a:solidFill>
            <a:schemeClr val="bg1"/>
          </a:solidFill>
        </p:spPr>
        <p:txBody>
          <a:bodyPr>
            <a:noAutofit/>
          </a:bodyPr>
          <a:lstStyle/>
          <a:p>
            <a:pPr lvl="2"/>
            <a:r>
              <a:rPr lang="ru-RU" sz="2800" dirty="0"/>
              <a:t>К таким животным можно отнести роющих </a:t>
            </a:r>
            <a:r>
              <a:rPr lang="ru-RU" sz="2800" dirty="0" smtClean="0"/>
              <a:t>норы </a:t>
            </a:r>
            <a:r>
              <a:rPr lang="ru-RU" sz="2800" dirty="0"/>
              <a:t>и проживающих в них, но добывающих корм на поверхности земли </a:t>
            </a:r>
            <a:r>
              <a:rPr lang="ru-RU" sz="2800" u="sng" dirty="0">
                <a:hlinkClick r:id="rId2" tooltip="Барсук"/>
              </a:rPr>
              <a:t>барсука</a:t>
            </a:r>
            <a:r>
              <a:rPr lang="ru-RU" sz="2800" dirty="0"/>
              <a:t>, </a:t>
            </a:r>
            <a:r>
              <a:rPr lang="ru-RU" sz="2800" u="sng" dirty="0">
                <a:hlinkClick r:id="rId3" tooltip="Кролики (страница не существует)"/>
              </a:rPr>
              <a:t>кроликов</a:t>
            </a:r>
            <a:r>
              <a:rPr lang="ru-RU" sz="2800" dirty="0"/>
              <a:t>, </a:t>
            </a:r>
            <a:r>
              <a:rPr lang="ru-RU" sz="2800" u="sng" dirty="0">
                <a:hlinkClick r:id="rId4" tooltip="Сурки (страница не существует)"/>
              </a:rPr>
              <a:t>сурков</a:t>
            </a:r>
            <a:r>
              <a:rPr lang="ru-RU" sz="2800" dirty="0"/>
              <a:t>, </a:t>
            </a:r>
            <a:r>
              <a:rPr lang="ru-RU" sz="2800" u="sng" dirty="0">
                <a:hlinkClick r:id="rId5" tooltip="Суслики (страница не существует)"/>
              </a:rPr>
              <a:t>сусликов</a:t>
            </a:r>
            <a:r>
              <a:rPr lang="ru-RU" sz="2800" dirty="0"/>
              <a:t>, </a:t>
            </a:r>
            <a:r>
              <a:rPr lang="ru-RU" sz="2800" u="sng" dirty="0">
                <a:hlinkClick r:id="rId6" tooltip="Полёвковые (страница не существует)"/>
              </a:rPr>
              <a:t>полёвок</a:t>
            </a:r>
            <a:r>
              <a:rPr lang="ru-RU" sz="2200" dirty="0"/>
              <a:t>. </a:t>
            </a:r>
            <a:endParaRPr lang="ru-RU" sz="2200" dirty="0" smtClean="0"/>
          </a:p>
          <a:p>
            <a:r>
              <a:rPr lang="ru-RU" sz="2800" dirty="0" smtClean="0"/>
              <a:t>Их </a:t>
            </a:r>
            <a:r>
              <a:rPr lang="ru-RU" sz="2800" dirty="0"/>
              <a:t>называют полуподземными </a:t>
            </a:r>
            <a:r>
              <a:rPr lang="ru-RU" sz="2800" dirty="0" smtClean="0"/>
              <a:t>формами, встречается </a:t>
            </a:r>
            <a:r>
              <a:rPr lang="ru-RU" sz="2800" dirty="0"/>
              <a:t>название «</a:t>
            </a:r>
            <a:r>
              <a:rPr lang="ru-RU" sz="2800" dirty="0" err="1"/>
              <a:t>норники</a:t>
            </a:r>
            <a:r>
              <a:rPr lang="ru-RU" sz="2800" dirty="0"/>
              <a:t>». У вышеперечисленных млекопитающих присутствуют некоторые черты строения, связанные с роющей деятельностью. Например, полуподземные кролики отличаются от наземных зайцев заметно укороченными задними конечностями и ушными раковинами, более сильным развитием предплечий и более прочным и сжатым с боков черепом.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37709" y="335340"/>
            <a:ext cx="5328123" cy="47897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i="1" dirty="0" smtClean="0"/>
              <a:t>НАЗЕМНО-ПОДЗЕМНЫЕ</a:t>
            </a:r>
            <a:endParaRPr lang="ru-RU" sz="3200" dirty="0"/>
          </a:p>
        </p:txBody>
      </p:sp>
      <p:pic>
        <p:nvPicPr>
          <p:cNvPr id="3074" name="Picture 2" descr="https://www.gifki.org/data/media/213/mysh-animatsionnaya-kartinka-0247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48" y="-270494"/>
            <a:ext cx="2310535" cy="169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.postimg.cc/pLMfJc8J/Lady-Nur-sevimli-hayvanlar-Forumelele-68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9522" y="814311"/>
            <a:ext cx="5378739" cy="580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48193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6645" y="5824900"/>
            <a:ext cx="11368216" cy="4572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Барсук</a:t>
            </a:r>
            <a:r>
              <a:rPr lang="ru-RU" sz="2800" dirty="0">
                <a:solidFill>
                  <a:schemeClr val="tx1"/>
                </a:solidFill>
              </a:rPr>
              <a:t> (</a:t>
            </a:r>
            <a:r>
              <a:rPr lang="en-US" sz="2800" dirty="0" err="1">
                <a:solidFill>
                  <a:schemeClr val="tx1"/>
                </a:solidFill>
              </a:rPr>
              <a:t>Meles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meles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67962" y="286603"/>
            <a:ext cx="5328123" cy="47897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НАЗЕМНО-ПОДЗЕМНЫЕ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463636" y="877365"/>
            <a:ext cx="5971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некоторые представители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Барсук - описание животного и интересные факты, фото и виде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99" y="1696766"/>
            <a:ext cx="4675910" cy="397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71609" y="5824900"/>
            <a:ext cx="6838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</a:rPr>
              <a:t>Полёвка</a:t>
            </a:r>
            <a:r>
              <a:rPr lang="ru-RU" sz="2400" dirty="0">
                <a:latin typeface="arial" panose="020B0604020202020204" pitchFamily="34" charset="0"/>
              </a:rPr>
              <a:t>-</a:t>
            </a:r>
            <a:r>
              <a:rPr lang="ru-RU" sz="2400" b="1" dirty="0">
                <a:latin typeface="arial" panose="020B0604020202020204" pitchFamily="34" charset="0"/>
              </a:rPr>
              <a:t>экономка</a:t>
            </a:r>
            <a:r>
              <a:rPr lang="ru-RU" sz="2400" dirty="0">
                <a:latin typeface="arial" panose="020B0604020202020204" pitchFamily="34" charset="0"/>
              </a:rPr>
              <a:t> (лат. </a:t>
            </a:r>
            <a:r>
              <a:rPr lang="en-US" sz="2400" dirty="0">
                <a:latin typeface="arial" panose="020B0604020202020204" pitchFamily="34" charset="0"/>
              </a:rPr>
              <a:t>Microtus </a:t>
            </a:r>
            <a:r>
              <a:rPr lang="en-US" sz="2400" dirty="0" err="1">
                <a:latin typeface="arial" panose="020B0604020202020204" pitchFamily="34" charset="0"/>
              </a:rPr>
              <a:t>oeconomus</a:t>
            </a:r>
            <a:r>
              <a:rPr lang="en-US" sz="2400" dirty="0">
                <a:latin typeface="arial" panose="020B0604020202020204" pitchFamily="34" charset="0"/>
              </a:rPr>
              <a:t>)</a:t>
            </a:r>
            <a:r>
              <a:rPr lang="en-US" sz="2400" dirty="0">
                <a:solidFill>
                  <a:srgbClr val="BDC1C6"/>
                </a:solidFill>
                <a:latin typeface="arial" panose="020B0604020202020204" pitchFamily="34" charset="0"/>
              </a:rPr>
              <a:t> </a:t>
            </a:r>
            <a:endParaRPr lang="ru-RU" sz="2400" dirty="0"/>
          </a:p>
        </p:txBody>
      </p:sp>
      <p:pic>
        <p:nvPicPr>
          <p:cNvPr id="2052" name="Picture 4" descr="Полёвка-экономка, или крысоголовая полёвка (Alexandromys oeconomus) – Мир  Знани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2023" y="1693097"/>
            <a:ext cx="57150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262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1491" y="914400"/>
            <a:ext cx="10723417" cy="5347856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lvl="3"/>
            <a:r>
              <a:rPr lang="ru-RU" sz="2400" dirty="0"/>
              <a:t>Наивысшую степень специализации к подземной жизни проявляют типично подземные формы — настоящие, или постоянные </a:t>
            </a:r>
            <a:r>
              <a:rPr lang="ru-RU" sz="2400" dirty="0" err="1"/>
              <a:t>землерои</a:t>
            </a:r>
            <a:r>
              <a:rPr lang="ru-RU" sz="2400" dirty="0"/>
              <a:t>, редко выходящие на поверхность земли. К таким животным можно отнести обыкновенного и сумчатого </a:t>
            </a:r>
            <a:r>
              <a:rPr lang="ru-RU" sz="2400" u="sng" dirty="0">
                <a:solidFill>
                  <a:schemeClr val="accent2"/>
                </a:solidFill>
              </a:rPr>
              <a:t>крота, гоферов, </a:t>
            </a:r>
            <a:r>
              <a:rPr lang="ru-RU" sz="2400" u="sng" dirty="0" err="1">
                <a:solidFill>
                  <a:schemeClr val="accent2"/>
                </a:solidFill>
              </a:rPr>
              <a:t>цокор</a:t>
            </a:r>
            <a:r>
              <a:rPr lang="ru-RU" sz="2400" u="sng" dirty="0">
                <a:solidFill>
                  <a:schemeClr val="accent2"/>
                </a:solidFill>
              </a:rPr>
              <a:t>, златокротов, слепышей </a:t>
            </a:r>
            <a:r>
              <a:rPr lang="ru-RU" sz="2400" dirty="0"/>
              <a:t>и некоторых других. </a:t>
            </a:r>
            <a:endParaRPr lang="ru-RU" sz="2400" dirty="0" smtClean="0"/>
          </a:p>
          <a:p>
            <a:r>
              <a:rPr lang="ru-RU" b="1" i="1" dirty="0" smtClean="0"/>
              <a:t>Всех подземных млекопитающих отличают: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ru-RU" dirty="0" smtClean="0"/>
              <a:t>слабое зрение,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ru-RU" dirty="0" smtClean="0"/>
              <a:t>цилиндрическая форма туловища со слабо выраженной шеей и укороченным хвостом,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ru-RU" dirty="0" smtClean="0"/>
              <a:t>сильное развитие грудной мускулатуры,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ru-RU" dirty="0" smtClean="0"/>
              <a:t>широкие кости передних конечностей,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ru-RU" dirty="0" smtClean="0"/>
              <a:t>хорошо развитые ключицы,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ru-RU" dirty="0" smtClean="0"/>
              <a:t>практически горизонтальное положение узкого длинного таза и неподвижное соединение его с позвоночником,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ru-RU" dirty="0" smtClean="0"/>
              <a:t>большая прочность черепа.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71800" y="178229"/>
            <a:ext cx="6210300" cy="5873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ПОДЗЕМНЫЕ</a:t>
            </a:r>
            <a:r>
              <a:rPr lang="ru-RU" sz="2400" i="1" dirty="0"/>
              <a:t> ФОРМЫ</a:t>
            </a:r>
            <a:endParaRPr lang="ru-RU" sz="2400" dirty="0"/>
          </a:p>
          <a:p>
            <a:pPr algn="ctr"/>
            <a:r>
              <a:rPr lang="ru-RU" i="1" dirty="0" smtClean="0"/>
              <a:t>(</a:t>
            </a:r>
            <a:r>
              <a:rPr lang="ru-RU" i="1" dirty="0" err="1" smtClean="0"/>
              <a:t>землерои</a:t>
            </a:r>
            <a:r>
              <a:rPr lang="ru-RU" i="1" dirty="0"/>
              <a:t>)</a:t>
            </a:r>
            <a:endParaRPr lang="ru-RU" sz="2000" dirty="0"/>
          </a:p>
        </p:txBody>
      </p:sp>
      <p:pic>
        <p:nvPicPr>
          <p:cNvPr id="4098" name="Picture 2" descr="https://tgram.ru/wiki/stickers/img/TheLittleMole/gif/9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8024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1113" y="928255"/>
            <a:ext cx="4031673" cy="77585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566928" lvl="3" indent="0">
              <a:buNone/>
            </a:pPr>
            <a:r>
              <a:rPr lang="ru-RU" sz="3200" dirty="0" smtClean="0"/>
              <a:t>Представители:</a:t>
            </a:r>
            <a:endParaRPr lang="ru-RU" sz="3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71800" y="178229"/>
            <a:ext cx="6210300" cy="5873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ПОДЗЕМНЫЕ</a:t>
            </a:r>
            <a:r>
              <a:rPr lang="ru-RU" sz="2400" i="1" dirty="0"/>
              <a:t> ФОРМЫ</a:t>
            </a:r>
            <a:endParaRPr lang="ru-RU" sz="2400" dirty="0"/>
          </a:p>
          <a:p>
            <a:pPr algn="ctr"/>
            <a:r>
              <a:rPr lang="ru-RU" i="1" dirty="0" smtClean="0"/>
              <a:t>(</a:t>
            </a:r>
            <a:r>
              <a:rPr lang="ru-RU" i="1" dirty="0" err="1" smtClean="0"/>
              <a:t>землерои</a:t>
            </a:r>
            <a:r>
              <a:rPr lang="ru-RU" i="1" dirty="0"/>
              <a:t>)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68876" y="5530380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Arial" panose="020B0604020202020204" pitchFamily="34" charset="0"/>
              </a:rPr>
              <a:t>Маньчжурский </a:t>
            </a:r>
            <a:r>
              <a:rPr lang="ru-RU" b="1" dirty="0" err="1">
                <a:latin typeface="Arial" panose="020B0604020202020204" pitchFamily="34" charset="0"/>
              </a:rPr>
              <a:t>цокор</a:t>
            </a:r>
            <a:r>
              <a:rPr lang="ru-RU" dirty="0">
                <a:latin typeface="Arial" panose="020B0604020202020204" pitchFamily="34" charset="0"/>
              </a:rPr>
              <a:t> </a:t>
            </a:r>
            <a:r>
              <a:rPr lang="ru-RU" dirty="0" smtClean="0">
                <a:latin typeface="Arial" panose="020B0604020202020204" pitchFamily="34" charset="0"/>
              </a:rPr>
              <a:t> (</a:t>
            </a:r>
            <a:r>
              <a:rPr lang="ru-RU" dirty="0">
                <a:latin typeface="Arial" panose="020B0604020202020204" pitchFamily="34" charset="0"/>
              </a:rPr>
              <a:t>лат. </a:t>
            </a:r>
            <a:r>
              <a:rPr lang="en-US" sz="2000" i="1" dirty="0" err="1">
                <a:latin typeface="Arial" panose="020B0604020202020204" pitchFamily="34" charset="0"/>
              </a:rPr>
              <a:t>Myospalax</a:t>
            </a:r>
            <a:r>
              <a:rPr lang="en-US" i="1" dirty="0">
                <a:latin typeface="Arial" panose="020B0604020202020204" pitchFamily="34" charset="0"/>
              </a:rPr>
              <a:t> </a:t>
            </a:r>
            <a:r>
              <a:rPr lang="en-US" i="1" dirty="0" err="1">
                <a:latin typeface="Arial" panose="020B0604020202020204" pitchFamily="34" charset="0"/>
              </a:rPr>
              <a:t>psilurus</a:t>
            </a:r>
            <a:r>
              <a:rPr lang="en-US" dirty="0">
                <a:latin typeface="Arial" panose="020B0604020202020204" pitchFamily="34" charset="0"/>
              </a:rPr>
              <a:t>) </a:t>
            </a:r>
            <a:endParaRPr lang="ru-RU" dirty="0"/>
          </a:p>
        </p:txBody>
      </p:sp>
      <p:pic>
        <p:nvPicPr>
          <p:cNvPr id="5122" name="Picture 2" descr="https://img-fotki.yandex.ru/get/37849/78537875.cb/0_158646_bd9c4aa9_ori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9493" y="1704110"/>
            <a:ext cx="5790811" cy="382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94523" y="5545769"/>
            <a:ext cx="34900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Обыкновенный </a:t>
            </a:r>
            <a:r>
              <a:rPr lang="ru-RU" sz="2400" b="1" dirty="0" smtClean="0"/>
              <a:t>слепыш</a:t>
            </a:r>
            <a:r>
              <a:rPr lang="ru-RU" sz="2000" dirty="0"/>
              <a:t> </a:t>
            </a:r>
            <a:endParaRPr lang="ru-RU" sz="2000" dirty="0" smtClean="0"/>
          </a:p>
          <a:p>
            <a:r>
              <a:rPr lang="ru-RU" sz="2000" dirty="0" smtClean="0"/>
              <a:t>(</a:t>
            </a:r>
            <a:r>
              <a:rPr lang="ru-RU" sz="2000" dirty="0"/>
              <a:t>лат. </a:t>
            </a:r>
            <a:r>
              <a:rPr lang="ru-RU" sz="2000" i="1" dirty="0" err="1"/>
              <a:t>Spalax</a:t>
            </a:r>
            <a:r>
              <a:rPr lang="ru-RU" sz="2000" i="1" dirty="0"/>
              <a:t> </a:t>
            </a:r>
            <a:r>
              <a:rPr lang="ru-RU" sz="2000" i="1" dirty="0" err="1"/>
              <a:t>microphthalmus</a:t>
            </a:r>
            <a:r>
              <a:rPr lang="ru-RU" sz="2000" dirty="0"/>
              <a:t>)</a:t>
            </a:r>
          </a:p>
        </p:txBody>
      </p:sp>
      <p:pic>
        <p:nvPicPr>
          <p:cNvPr id="5124" name="Picture 4" descr="https://attuale.ru/wp-content/uploads/2019/01/mlekopit-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1269" y="1704110"/>
            <a:ext cx="5441662" cy="376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5589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8960</TotalTime>
  <Words>442</Words>
  <Application>Microsoft Office PowerPoint</Application>
  <PresentationFormat>Произвольный</PresentationFormat>
  <Paragraphs>96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Ретро</vt:lpstr>
      <vt:lpstr> «Жизненные формы млекопитающих»</vt:lpstr>
      <vt:lpstr>Введение</vt:lpstr>
      <vt:lpstr>Слайд 3</vt:lpstr>
      <vt:lpstr>Наземные млекопитающие - один из самых многочисленных адаптивных типов млекопитающих. </vt:lpstr>
      <vt:lpstr>Некоторые представители наземных жизненных форм</vt:lpstr>
      <vt:lpstr>Слайд 6</vt:lpstr>
      <vt:lpstr>Слайд 7</vt:lpstr>
      <vt:lpstr>Слайд 8</vt:lpstr>
      <vt:lpstr>Слайд 9</vt:lpstr>
      <vt:lpstr>Слайд 10</vt:lpstr>
      <vt:lpstr>Представители:</vt:lpstr>
      <vt:lpstr>Древесные млекопитающие обладают различными приспособлениями для жизни на деревьях. Многие имеют длинные искривлённые когти, способствующие лазанью, а также длинный пушистый хвост, выступающий в роли балансира и парашюта при прыжках. </vt:lpstr>
      <vt:lpstr>Представители:</vt:lpstr>
      <vt:lpstr>Слайд 14</vt:lpstr>
      <vt:lpstr>Слайд 15</vt:lpstr>
      <vt:lpstr>Слайд 16</vt:lpstr>
      <vt:lpstr>Слайд 17</vt:lpstr>
      <vt:lpstr>Слайд 18</vt:lpstr>
      <vt:lpstr>Слайд 19</vt:lpstr>
      <vt:lpstr>Спасибо  за внимание!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эритроцитов человека и лягушки</dc:title>
  <dc:creator>Julia Smirnova</dc:creator>
  <cp:lastModifiedBy>lui</cp:lastModifiedBy>
  <cp:revision>79</cp:revision>
  <dcterms:created xsi:type="dcterms:W3CDTF">2021-03-23T15:41:28Z</dcterms:created>
  <dcterms:modified xsi:type="dcterms:W3CDTF">2021-11-02T12:43:32Z</dcterms:modified>
</cp:coreProperties>
</file>