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323" r:id="rId3"/>
    <p:sldId id="324" r:id="rId4"/>
    <p:sldId id="295" r:id="rId5"/>
    <p:sldId id="297" r:id="rId6"/>
    <p:sldId id="298" r:id="rId7"/>
    <p:sldId id="301" r:id="rId8"/>
    <p:sldId id="303" r:id="rId9"/>
    <p:sldId id="304" r:id="rId10"/>
    <p:sldId id="305" r:id="rId11"/>
    <p:sldId id="257" r:id="rId12"/>
    <p:sldId id="258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8" r:id="rId24"/>
    <p:sldId id="319" r:id="rId25"/>
    <p:sldId id="320" r:id="rId26"/>
    <p:sldId id="321" r:id="rId27"/>
    <p:sldId id="322" r:id="rId28"/>
    <p:sldId id="325" r:id="rId29"/>
    <p:sldId id="317" r:id="rId30"/>
    <p:sldId id="316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B9D7"/>
    <a:srgbClr val="FFFFFF"/>
    <a:srgbClr val="FFE5CC"/>
    <a:srgbClr val="EA7500"/>
    <a:srgbClr val="FF7F00"/>
    <a:srgbClr val="808080"/>
    <a:srgbClr val="969696"/>
    <a:srgbClr val="000000"/>
    <a:srgbClr val="333333"/>
    <a:srgbClr val="EC2C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133" y="82"/>
      </p:cViewPr>
      <p:guideLst>
        <p:guide orient="horz" pos="40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F460141-63E7-48D5-814E-0E238F809E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608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0141-63E7-48D5-814E-0E238F809E6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618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0141-63E7-48D5-814E-0E238F809E6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36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Freeform 12"/>
          <p:cNvSpPr>
            <a:spLocks/>
          </p:cNvSpPr>
          <p:nvPr/>
        </p:nvSpPr>
        <p:spPr bwMode="gray">
          <a:xfrm>
            <a:off x="-9525" y="2997200"/>
            <a:ext cx="2205038" cy="2663825"/>
          </a:xfrm>
          <a:custGeom>
            <a:avLst/>
            <a:gdLst/>
            <a:ahLst/>
            <a:cxnLst>
              <a:cxn ang="0">
                <a:pos x="0" y="1678"/>
              </a:cxn>
              <a:cxn ang="0">
                <a:pos x="0" y="1134"/>
              </a:cxn>
              <a:cxn ang="0">
                <a:pos x="1406" y="0"/>
              </a:cxn>
              <a:cxn ang="0">
                <a:pos x="1406" y="91"/>
              </a:cxn>
              <a:cxn ang="0">
                <a:pos x="0" y="1678"/>
              </a:cxn>
            </a:cxnLst>
            <a:rect l="0" t="0" r="r" b="b"/>
            <a:pathLst>
              <a:path w="1406" h="1678">
                <a:moveTo>
                  <a:pt x="0" y="1678"/>
                </a:moveTo>
                <a:lnTo>
                  <a:pt x="0" y="1134"/>
                </a:lnTo>
                <a:lnTo>
                  <a:pt x="1406" y="0"/>
                </a:lnTo>
                <a:lnTo>
                  <a:pt x="1406" y="91"/>
                </a:lnTo>
                <a:lnTo>
                  <a:pt x="0" y="1678"/>
                </a:lnTo>
                <a:close/>
              </a:path>
            </a:pathLst>
          </a:custGeom>
          <a:solidFill>
            <a:srgbClr val="E0E0E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103" name="Picture 7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447800" y="1782763"/>
            <a:ext cx="7359650" cy="1609725"/>
          </a:xfrm>
          <a:prstGeom prst="rect">
            <a:avLst/>
          </a:prstGeom>
          <a:noFill/>
        </p:spPr>
      </p:pic>
      <p:sp>
        <p:nvSpPr>
          <p:cNvPr id="4104" name="Freeform 8"/>
          <p:cNvSpPr>
            <a:spLocks/>
          </p:cNvSpPr>
          <p:nvPr/>
        </p:nvSpPr>
        <p:spPr bwMode="gray">
          <a:xfrm>
            <a:off x="568325" y="-9525"/>
            <a:ext cx="1784350" cy="68754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90" y="2"/>
              </a:cxn>
              <a:cxn ang="0">
                <a:pos x="1124" y="1373"/>
              </a:cxn>
              <a:cxn ang="0">
                <a:pos x="1124" y="2036"/>
              </a:cxn>
              <a:cxn ang="0">
                <a:pos x="889" y="4343"/>
              </a:cxn>
              <a:cxn ang="0">
                <a:pos x="526" y="4343"/>
              </a:cxn>
              <a:cxn ang="0">
                <a:pos x="1079" y="2031"/>
              </a:cxn>
              <a:cxn ang="0">
                <a:pos x="1079" y="1383"/>
              </a:cxn>
              <a:cxn ang="0">
                <a:pos x="0" y="0"/>
              </a:cxn>
            </a:cxnLst>
            <a:rect l="0" t="0" r="r" b="b"/>
            <a:pathLst>
              <a:path w="1124" h="4343">
                <a:moveTo>
                  <a:pt x="0" y="0"/>
                </a:moveTo>
                <a:lnTo>
                  <a:pt x="490" y="2"/>
                </a:lnTo>
                <a:lnTo>
                  <a:pt x="1124" y="1373"/>
                </a:lnTo>
                <a:lnTo>
                  <a:pt x="1124" y="2036"/>
                </a:lnTo>
                <a:lnTo>
                  <a:pt x="889" y="4343"/>
                </a:lnTo>
                <a:lnTo>
                  <a:pt x="526" y="4343"/>
                </a:lnTo>
                <a:lnTo>
                  <a:pt x="1079" y="2031"/>
                </a:lnTo>
                <a:lnTo>
                  <a:pt x="1079" y="138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5" name="Freeform 9"/>
          <p:cNvSpPr>
            <a:spLocks/>
          </p:cNvSpPr>
          <p:nvPr/>
        </p:nvSpPr>
        <p:spPr bwMode="gray">
          <a:xfrm>
            <a:off x="-12700" y="-9525"/>
            <a:ext cx="2392363" cy="6880225"/>
          </a:xfrm>
          <a:custGeom>
            <a:avLst/>
            <a:gdLst/>
            <a:ahLst/>
            <a:cxnLst>
              <a:cxn ang="0">
                <a:pos x="181" y="0"/>
              </a:cxn>
              <a:cxn ang="0">
                <a:pos x="1507" y="1379"/>
              </a:cxn>
              <a:cxn ang="0">
                <a:pos x="1507" y="2036"/>
              </a:cxn>
              <a:cxn ang="0">
                <a:pos x="727" y="4334"/>
              </a:cxn>
              <a:cxn ang="0">
                <a:pos x="2" y="4334"/>
              </a:cxn>
              <a:cxn ang="0">
                <a:pos x="2" y="4162"/>
              </a:cxn>
              <a:cxn ang="0">
                <a:pos x="1441" y="1936"/>
              </a:cxn>
              <a:cxn ang="0">
                <a:pos x="1441" y="1447"/>
              </a:cxn>
              <a:cxn ang="0">
                <a:pos x="8" y="434"/>
              </a:cxn>
              <a:cxn ang="0">
                <a:pos x="0" y="6"/>
              </a:cxn>
              <a:cxn ang="0">
                <a:pos x="181" y="0"/>
              </a:cxn>
            </a:cxnLst>
            <a:rect l="0" t="0" r="r" b="b"/>
            <a:pathLst>
              <a:path w="1507" h="4334">
                <a:moveTo>
                  <a:pt x="181" y="0"/>
                </a:moveTo>
                <a:lnTo>
                  <a:pt x="1507" y="1379"/>
                </a:lnTo>
                <a:lnTo>
                  <a:pt x="1507" y="2036"/>
                </a:lnTo>
                <a:lnTo>
                  <a:pt x="727" y="4334"/>
                </a:lnTo>
                <a:lnTo>
                  <a:pt x="2" y="4334"/>
                </a:lnTo>
                <a:lnTo>
                  <a:pt x="2" y="4162"/>
                </a:lnTo>
                <a:lnTo>
                  <a:pt x="1441" y="1936"/>
                </a:lnTo>
                <a:lnTo>
                  <a:pt x="1441" y="1447"/>
                </a:lnTo>
                <a:lnTo>
                  <a:pt x="8" y="434"/>
                </a:lnTo>
                <a:lnTo>
                  <a:pt x="0" y="6"/>
                </a:lnTo>
                <a:lnTo>
                  <a:pt x="18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6" name="Freeform 10"/>
          <p:cNvSpPr>
            <a:spLocks/>
          </p:cNvSpPr>
          <p:nvPr/>
        </p:nvSpPr>
        <p:spPr bwMode="gray">
          <a:xfrm>
            <a:off x="2557463" y="0"/>
            <a:ext cx="3022600" cy="6858000"/>
          </a:xfrm>
          <a:custGeom>
            <a:avLst/>
            <a:gdLst/>
            <a:ahLst/>
            <a:cxnLst>
              <a:cxn ang="0">
                <a:pos x="1904" y="0"/>
              </a:cxn>
              <a:cxn ang="0">
                <a:pos x="1178" y="0"/>
              </a:cxn>
              <a:cxn ang="0">
                <a:pos x="0" y="1342"/>
              </a:cxn>
              <a:cxn ang="0">
                <a:pos x="0" y="1950"/>
              </a:cxn>
              <a:cxn ang="0">
                <a:pos x="498" y="4354"/>
              </a:cxn>
              <a:cxn ang="0">
                <a:pos x="1088" y="4354"/>
              </a:cxn>
              <a:cxn ang="0">
                <a:pos x="44" y="1985"/>
              </a:cxn>
              <a:cxn ang="0">
                <a:pos x="44" y="1361"/>
              </a:cxn>
              <a:cxn ang="0">
                <a:pos x="1904" y="0"/>
              </a:cxn>
            </a:cxnLst>
            <a:rect l="0" t="0" r="r" b="b"/>
            <a:pathLst>
              <a:path w="1904" h="4354">
                <a:moveTo>
                  <a:pt x="1904" y="0"/>
                </a:moveTo>
                <a:lnTo>
                  <a:pt x="1178" y="0"/>
                </a:lnTo>
                <a:lnTo>
                  <a:pt x="0" y="1342"/>
                </a:lnTo>
                <a:lnTo>
                  <a:pt x="0" y="1950"/>
                </a:lnTo>
                <a:lnTo>
                  <a:pt x="498" y="4354"/>
                </a:lnTo>
                <a:lnTo>
                  <a:pt x="1088" y="4354"/>
                </a:lnTo>
                <a:lnTo>
                  <a:pt x="44" y="1985"/>
                </a:lnTo>
                <a:lnTo>
                  <a:pt x="44" y="1361"/>
                </a:lnTo>
                <a:lnTo>
                  <a:pt x="1904" y="0"/>
                </a:lnTo>
                <a:close/>
              </a:path>
            </a:pathLst>
          </a:custGeom>
          <a:solidFill>
            <a:srgbClr val="D3D3D3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7" name="Freeform 11"/>
          <p:cNvSpPr>
            <a:spLocks/>
          </p:cNvSpPr>
          <p:nvPr/>
        </p:nvSpPr>
        <p:spPr bwMode="gray">
          <a:xfrm>
            <a:off x="2959100" y="-14288"/>
            <a:ext cx="2711450" cy="1887538"/>
          </a:xfrm>
          <a:custGeom>
            <a:avLst/>
            <a:gdLst/>
            <a:ahLst/>
            <a:cxnLst>
              <a:cxn ang="0">
                <a:pos x="1708" y="1"/>
              </a:cxn>
              <a:cxn ang="0">
                <a:pos x="1379" y="0"/>
              </a:cxn>
              <a:cxn ang="0">
                <a:pos x="0" y="1189"/>
              </a:cxn>
              <a:cxn ang="0">
                <a:pos x="1708" y="1"/>
              </a:cxn>
            </a:cxnLst>
            <a:rect l="0" t="0" r="r" b="b"/>
            <a:pathLst>
              <a:path w="1708" h="1189">
                <a:moveTo>
                  <a:pt x="1708" y="1"/>
                </a:moveTo>
                <a:lnTo>
                  <a:pt x="1379" y="0"/>
                </a:lnTo>
                <a:lnTo>
                  <a:pt x="0" y="1189"/>
                </a:lnTo>
                <a:lnTo>
                  <a:pt x="1708" y="1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9" name="Freeform 13"/>
          <p:cNvSpPr>
            <a:spLocks/>
          </p:cNvSpPr>
          <p:nvPr/>
        </p:nvSpPr>
        <p:spPr bwMode="gray">
          <a:xfrm>
            <a:off x="2498725" y="-9525"/>
            <a:ext cx="6105525" cy="6867525"/>
          </a:xfrm>
          <a:custGeom>
            <a:avLst/>
            <a:gdLst/>
            <a:ahLst/>
            <a:cxnLst>
              <a:cxn ang="0">
                <a:pos x="3665" y="0"/>
              </a:cxn>
              <a:cxn ang="0">
                <a:pos x="2122" y="0"/>
              </a:cxn>
              <a:cxn ang="0">
                <a:pos x="0" y="1339"/>
              </a:cxn>
              <a:cxn ang="0">
                <a:pos x="0" y="1950"/>
              </a:cxn>
              <a:cxn ang="0">
                <a:pos x="1215" y="4354"/>
              </a:cxn>
              <a:cxn ang="0">
                <a:pos x="1941" y="4354"/>
              </a:cxn>
              <a:cxn ang="0">
                <a:pos x="72" y="1877"/>
              </a:cxn>
              <a:cxn ang="0">
                <a:pos x="72" y="1361"/>
              </a:cxn>
              <a:cxn ang="0">
                <a:pos x="3846" y="0"/>
              </a:cxn>
              <a:cxn ang="0">
                <a:pos x="2122" y="0"/>
              </a:cxn>
            </a:cxnLst>
            <a:rect l="0" t="0" r="r" b="b"/>
            <a:pathLst>
              <a:path w="3846" h="4354">
                <a:moveTo>
                  <a:pt x="3665" y="0"/>
                </a:moveTo>
                <a:lnTo>
                  <a:pt x="2122" y="0"/>
                </a:lnTo>
                <a:lnTo>
                  <a:pt x="0" y="1339"/>
                </a:lnTo>
                <a:lnTo>
                  <a:pt x="0" y="1950"/>
                </a:lnTo>
                <a:lnTo>
                  <a:pt x="1215" y="4354"/>
                </a:lnTo>
                <a:lnTo>
                  <a:pt x="1941" y="4354"/>
                </a:lnTo>
                <a:lnTo>
                  <a:pt x="72" y="1877"/>
                </a:lnTo>
                <a:lnTo>
                  <a:pt x="72" y="1361"/>
                </a:lnTo>
                <a:lnTo>
                  <a:pt x="3846" y="0"/>
                </a:lnTo>
                <a:lnTo>
                  <a:pt x="2122" y="0"/>
                </a:lnTo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0" name="Freeform 14"/>
          <p:cNvSpPr>
            <a:spLocks/>
          </p:cNvSpPr>
          <p:nvPr/>
        </p:nvSpPr>
        <p:spPr bwMode="gray">
          <a:xfrm>
            <a:off x="-9525" y="185738"/>
            <a:ext cx="2246313" cy="5984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15" y="1197"/>
              </a:cxn>
              <a:cxn ang="0">
                <a:pos x="1415" y="1862"/>
              </a:cxn>
              <a:cxn ang="0">
                <a:pos x="0" y="3770"/>
              </a:cxn>
              <a:cxn ang="0">
                <a:pos x="0" y="3272"/>
              </a:cxn>
              <a:cxn ang="0">
                <a:pos x="1376" y="1801"/>
              </a:cxn>
              <a:cxn ang="0">
                <a:pos x="1376" y="1272"/>
              </a:cxn>
              <a:cxn ang="0">
                <a:pos x="6" y="962"/>
              </a:cxn>
              <a:cxn ang="0">
                <a:pos x="0" y="0"/>
              </a:cxn>
            </a:cxnLst>
            <a:rect l="0" t="0" r="r" b="b"/>
            <a:pathLst>
              <a:path w="1415" h="3770">
                <a:moveTo>
                  <a:pt x="0" y="0"/>
                </a:moveTo>
                <a:lnTo>
                  <a:pt x="1415" y="1197"/>
                </a:lnTo>
                <a:lnTo>
                  <a:pt x="1415" y="1862"/>
                </a:lnTo>
                <a:lnTo>
                  <a:pt x="0" y="3770"/>
                </a:lnTo>
                <a:lnTo>
                  <a:pt x="0" y="3272"/>
                </a:lnTo>
                <a:lnTo>
                  <a:pt x="1376" y="1801"/>
                </a:lnTo>
                <a:lnTo>
                  <a:pt x="1376" y="1272"/>
                </a:lnTo>
                <a:lnTo>
                  <a:pt x="6" y="9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1" name="Freeform 15"/>
          <p:cNvSpPr>
            <a:spLocks/>
          </p:cNvSpPr>
          <p:nvPr/>
        </p:nvSpPr>
        <p:spPr bwMode="gray">
          <a:xfrm>
            <a:off x="2608263" y="642938"/>
            <a:ext cx="6540500" cy="6215062"/>
          </a:xfrm>
          <a:custGeom>
            <a:avLst/>
            <a:gdLst/>
            <a:ahLst/>
            <a:cxnLst>
              <a:cxn ang="0">
                <a:pos x="4115" y="0"/>
              </a:cxn>
              <a:cxn ang="0">
                <a:pos x="4120" y="500"/>
              </a:cxn>
              <a:cxn ang="0">
                <a:pos x="61" y="1059"/>
              </a:cxn>
              <a:cxn ang="0">
                <a:pos x="61" y="1466"/>
              </a:cxn>
              <a:cxn ang="0">
                <a:pos x="2419" y="3915"/>
              </a:cxn>
              <a:cxn ang="0">
                <a:pos x="1830" y="3915"/>
              </a:cxn>
              <a:cxn ang="0">
                <a:pos x="0" y="1449"/>
              </a:cxn>
              <a:cxn ang="0">
                <a:pos x="0" y="967"/>
              </a:cxn>
              <a:cxn ang="0">
                <a:pos x="4115" y="0"/>
              </a:cxn>
            </a:cxnLst>
            <a:rect l="0" t="0" r="r" b="b"/>
            <a:pathLst>
              <a:path w="4120" h="3915">
                <a:moveTo>
                  <a:pt x="4115" y="0"/>
                </a:moveTo>
                <a:lnTo>
                  <a:pt x="4120" y="500"/>
                </a:lnTo>
                <a:lnTo>
                  <a:pt x="61" y="1059"/>
                </a:lnTo>
                <a:lnTo>
                  <a:pt x="61" y="1466"/>
                </a:lnTo>
                <a:lnTo>
                  <a:pt x="2419" y="3915"/>
                </a:lnTo>
                <a:lnTo>
                  <a:pt x="1830" y="3915"/>
                </a:lnTo>
                <a:lnTo>
                  <a:pt x="0" y="1449"/>
                </a:lnTo>
                <a:lnTo>
                  <a:pt x="0" y="967"/>
                </a:lnTo>
                <a:lnTo>
                  <a:pt x="4115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2" name="Freeform 16"/>
          <p:cNvSpPr>
            <a:spLocks/>
          </p:cNvSpPr>
          <p:nvPr/>
        </p:nvSpPr>
        <p:spPr bwMode="gray">
          <a:xfrm>
            <a:off x="2586038" y="-17463"/>
            <a:ext cx="6557962" cy="6875463"/>
          </a:xfrm>
          <a:custGeom>
            <a:avLst/>
            <a:gdLst/>
            <a:ahLst/>
            <a:cxnLst>
              <a:cxn ang="0">
                <a:pos x="4131" y="0"/>
              </a:cxn>
              <a:cxn ang="0">
                <a:pos x="4126" y="494"/>
              </a:cxn>
              <a:cxn ang="0">
                <a:pos x="55" y="1404"/>
              </a:cxn>
              <a:cxn ang="0">
                <a:pos x="55" y="1853"/>
              </a:cxn>
              <a:cxn ang="0">
                <a:pos x="3156" y="4348"/>
              </a:cxn>
              <a:cxn ang="0">
                <a:pos x="2067" y="4348"/>
              </a:cxn>
              <a:cxn ang="0">
                <a:pos x="0" y="1882"/>
              </a:cxn>
              <a:cxn ang="0">
                <a:pos x="0" y="1355"/>
              </a:cxn>
              <a:cxn ang="0">
                <a:pos x="3615" y="0"/>
              </a:cxn>
              <a:cxn ang="0">
                <a:pos x="4131" y="0"/>
              </a:cxn>
            </a:cxnLst>
            <a:rect l="0" t="0" r="r" b="b"/>
            <a:pathLst>
              <a:path w="4131" h="4348">
                <a:moveTo>
                  <a:pt x="4131" y="0"/>
                </a:moveTo>
                <a:lnTo>
                  <a:pt x="4126" y="494"/>
                </a:lnTo>
                <a:lnTo>
                  <a:pt x="55" y="1404"/>
                </a:lnTo>
                <a:lnTo>
                  <a:pt x="55" y="1853"/>
                </a:lnTo>
                <a:lnTo>
                  <a:pt x="3156" y="4348"/>
                </a:lnTo>
                <a:lnTo>
                  <a:pt x="2067" y="4348"/>
                </a:lnTo>
                <a:lnTo>
                  <a:pt x="0" y="1882"/>
                </a:lnTo>
                <a:lnTo>
                  <a:pt x="0" y="1355"/>
                </a:lnTo>
                <a:lnTo>
                  <a:pt x="3615" y="0"/>
                </a:lnTo>
                <a:lnTo>
                  <a:pt x="4131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3" name="Freeform 17"/>
          <p:cNvSpPr>
            <a:spLocks/>
          </p:cNvSpPr>
          <p:nvPr/>
        </p:nvSpPr>
        <p:spPr bwMode="gray">
          <a:xfrm>
            <a:off x="2771775" y="-26988"/>
            <a:ext cx="5761038" cy="2087563"/>
          </a:xfrm>
          <a:custGeom>
            <a:avLst/>
            <a:gdLst/>
            <a:ahLst/>
            <a:cxnLst>
              <a:cxn ang="0">
                <a:pos x="0" y="1315"/>
              </a:cxn>
              <a:cxn ang="0">
                <a:pos x="2858" y="0"/>
              </a:cxn>
              <a:cxn ang="0">
                <a:pos x="3629" y="0"/>
              </a:cxn>
              <a:cxn ang="0">
                <a:pos x="0" y="1315"/>
              </a:cxn>
            </a:cxnLst>
            <a:rect l="0" t="0" r="r" b="b"/>
            <a:pathLst>
              <a:path w="3629" h="1315">
                <a:moveTo>
                  <a:pt x="0" y="1315"/>
                </a:moveTo>
                <a:lnTo>
                  <a:pt x="2858" y="0"/>
                </a:lnTo>
                <a:lnTo>
                  <a:pt x="3629" y="0"/>
                </a:lnTo>
                <a:lnTo>
                  <a:pt x="0" y="1315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4" name="Freeform 18"/>
          <p:cNvSpPr>
            <a:spLocks/>
          </p:cNvSpPr>
          <p:nvPr/>
        </p:nvSpPr>
        <p:spPr bwMode="gray">
          <a:xfrm>
            <a:off x="2555875" y="2924175"/>
            <a:ext cx="3384550" cy="3944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32" y="2495"/>
              </a:cxn>
              <a:cxn ang="0">
                <a:pos x="1814" y="2495"/>
              </a:cxn>
              <a:cxn ang="0">
                <a:pos x="0" y="0"/>
              </a:cxn>
            </a:cxnLst>
            <a:rect l="0" t="0" r="r" b="b"/>
            <a:pathLst>
              <a:path w="2132" h="2495">
                <a:moveTo>
                  <a:pt x="0" y="0"/>
                </a:moveTo>
                <a:lnTo>
                  <a:pt x="2132" y="2495"/>
                </a:lnTo>
                <a:lnTo>
                  <a:pt x="1814" y="24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5001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0" name="Freeform 24"/>
          <p:cNvSpPr>
            <a:spLocks/>
          </p:cNvSpPr>
          <p:nvPr/>
        </p:nvSpPr>
        <p:spPr bwMode="gray">
          <a:xfrm>
            <a:off x="-19050" y="180975"/>
            <a:ext cx="2262188" cy="1914525"/>
          </a:xfrm>
          <a:custGeom>
            <a:avLst/>
            <a:gdLst/>
            <a:ahLst/>
            <a:cxnLst>
              <a:cxn ang="0">
                <a:pos x="1425" y="1206"/>
              </a:cxn>
              <a:cxn ang="0">
                <a:pos x="0" y="0"/>
              </a:cxn>
              <a:cxn ang="0">
                <a:pos x="0" y="186"/>
              </a:cxn>
              <a:cxn ang="0">
                <a:pos x="1425" y="1206"/>
              </a:cxn>
            </a:cxnLst>
            <a:rect l="0" t="0" r="r" b="b"/>
            <a:pathLst>
              <a:path w="1425" h="1206">
                <a:moveTo>
                  <a:pt x="1425" y="1206"/>
                </a:moveTo>
                <a:lnTo>
                  <a:pt x="0" y="0"/>
                </a:lnTo>
                <a:lnTo>
                  <a:pt x="0" y="186"/>
                </a:lnTo>
                <a:lnTo>
                  <a:pt x="1425" y="1206"/>
                </a:lnTo>
                <a:close/>
              </a:path>
            </a:pathLst>
          </a:custGeom>
          <a:solidFill>
            <a:srgbClr val="333333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1" name="Freeform 25"/>
          <p:cNvSpPr>
            <a:spLocks/>
          </p:cNvSpPr>
          <p:nvPr/>
        </p:nvSpPr>
        <p:spPr bwMode="gray">
          <a:xfrm>
            <a:off x="-12700" y="3105150"/>
            <a:ext cx="2327275" cy="3762375"/>
          </a:xfrm>
          <a:custGeom>
            <a:avLst/>
            <a:gdLst/>
            <a:ahLst/>
            <a:cxnLst>
              <a:cxn ang="0">
                <a:pos x="0" y="2248"/>
              </a:cxn>
              <a:cxn ang="0">
                <a:pos x="1466" y="0"/>
              </a:cxn>
              <a:cxn ang="0">
                <a:pos x="194" y="2370"/>
              </a:cxn>
              <a:cxn ang="0">
                <a:pos x="4" y="2364"/>
              </a:cxn>
              <a:cxn ang="0">
                <a:pos x="0" y="2248"/>
              </a:cxn>
            </a:cxnLst>
            <a:rect l="0" t="0" r="r" b="b"/>
            <a:pathLst>
              <a:path w="1466" h="2370">
                <a:moveTo>
                  <a:pt x="0" y="2248"/>
                </a:moveTo>
                <a:lnTo>
                  <a:pt x="1466" y="0"/>
                </a:lnTo>
                <a:lnTo>
                  <a:pt x="194" y="2370"/>
                </a:lnTo>
                <a:lnTo>
                  <a:pt x="4" y="2364"/>
                </a:lnTo>
                <a:lnTo>
                  <a:pt x="0" y="2248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2" name="Freeform 26"/>
          <p:cNvSpPr>
            <a:spLocks/>
          </p:cNvSpPr>
          <p:nvPr/>
        </p:nvSpPr>
        <p:spPr bwMode="gray">
          <a:xfrm>
            <a:off x="-9525" y="1403350"/>
            <a:ext cx="2317750" cy="5265738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643"/>
              </a:cxn>
              <a:cxn ang="0">
                <a:pos x="1410" y="564"/>
              </a:cxn>
              <a:cxn ang="0">
                <a:pos x="1410" y="1049"/>
              </a:cxn>
              <a:cxn ang="0">
                <a:pos x="0" y="2852"/>
              </a:cxn>
              <a:cxn ang="0">
                <a:pos x="0" y="3317"/>
              </a:cxn>
              <a:cxn ang="0">
                <a:pos x="1460" y="1062"/>
              </a:cxn>
              <a:cxn ang="0">
                <a:pos x="1460" y="505"/>
              </a:cxn>
              <a:cxn ang="0">
                <a:pos x="6" y="0"/>
              </a:cxn>
            </a:cxnLst>
            <a:rect l="0" t="0" r="r" b="b"/>
            <a:pathLst>
              <a:path w="1460" h="3317">
                <a:moveTo>
                  <a:pt x="6" y="0"/>
                </a:moveTo>
                <a:lnTo>
                  <a:pt x="6" y="643"/>
                </a:lnTo>
                <a:lnTo>
                  <a:pt x="1410" y="564"/>
                </a:lnTo>
                <a:lnTo>
                  <a:pt x="1410" y="1049"/>
                </a:lnTo>
                <a:lnTo>
                  <a:pt x="0" y="2852"/>
                </a:lnTo>
                <a:lnTo>
                  <a:pt x="0" y="3317"/>
                </a:lnTo>
                <a:lnTo>
                  <a:pt x="1460" y="1062"/>
                </a:lnTo>
                <a:lnTo>
                  <a:pt x="1460" y="505"/>
                </a:lnTo>
                <a:lnTo>
                  <a:pt x="6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4132" name="Group 36"/>
          <p:cNvGrpSpPr>
            <a:grpSpLocks/>
          </p:cNvGrpSpPr>
          <p:nvPr/>
        </p:nvGrpSpPr>
        <p:grpSpPr bwMode="auto">
          <a:xfrm>
            <a:off x="0" y="-19050"/>
            <a:ext cx="9153525" cy="6886575"/>
            <a:chOff x="0" y="0"/>
            <a:chExt cx="5760" cy="4326"/>
          </a:xfrm>
        </p:grpSpPr>
        <p:pic>
          <p:nvPicPr>
            <p:cNvPr id="4131" name="Picture 35" descr="11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0" y="0"/>
              <a:ext cx="5760" cy="4326"/>
            </a:xfrm>
            <a:prstGeom prst="rect">
              <a:avLst/>
            </a:prstGeom>
            <a:noFill/>
          </p:spPr>
        </p:pic>
        <p:sp>
          <p:nvSpPr>
            <p:cNvPr id="4123" name="Rectangle 27"/>
            <p:cNvSpPr>
              <a:spLocks noChangeArrowheads="1"/>
            </p:cNvSpPr>
            <p:nvPr userDrawn="1"/>
          </p:nvSpPr>
          <p:spPr bwMode="gray">
            <a:xfrm>
              <a:off x="212" y="462"/>
              <a:ext cx="5334" cy="34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4115" name="Picture 19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4141788" y="4041775"/>
            <a:ext cx="415925" cy="415925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3787775"/>
            <a:ext cx="7772400" cy="885825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29150" y="3505200"/>
            <a:ext cx="4129088" cy="457200"/>
          </a:xfrm>
        </p:spPr>
        <p:txBody>
          <a:bodyPr/>
          <a:lstStyle>
            <a:lvl1pPr marL="0" indent="0" algn="dist">
              <a:buFontTx/>
              <a:buNone/>
              <a:defRPr sz="2000" b="1">
                <a:solidFill>
                  <a:srgbClr val="777777"/>
                </a:solidFill>
              </a:defRPr>
            </a:lvl1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gray">
          <a:xfrm>
            <a:off x="7561263" y="5476875"/>
            <a:ext cx="1196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>
                <a:solidFill>
                  <a:srgbClr val="FF7F00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gray">
          <a:xfrm>
            <a:off x="6618288" y="5781675"/>
            <a:ext cx="2139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Times New Roman" pitchFamily="18" charset="0"/>
              </a:rPr>
              <a:t>www.themegallery.com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61EAE1A-B3E8-4964-BEF9-0AE37D079CE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46" name="Rectangle 50"/>
          <p:cNvSpPr>
            <a:spLocks noChangeArrowheads="1"/>
          </p:cNvSpPr>
          <p:nvPr/>
        </p:nvSpPr>
        <p:spPr bwMode="gray">
          <a:xfrm>
            <a:off x="341313" y="722313"/>
            <a:ext cx="8478837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AFCF0-4A56-459B-9BD5-E97D252019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2ACD4-D71A-40D3-83CB-A6F640B6F1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/>
              <a:t>Вставка диаграммы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83325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BD0BAFE5-81A5-4D0B-B385-546E158DB7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B0CF9-EB31-4C17-8A03-20F18F012B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0E1CA-C0BC-4B28-8B44-D1D7DA7120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4CB13-12FC-43C1-BA12-663D3965DD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2DF25-73EE-4AFB-9A35-4F422511A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2A937-0D77-4C5A-A480-2AF6887DD2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DD054-91E1-43CC-9DBB-26A8033507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BE94A-C96A-4B09-93FB-D53AB19496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68C91-985C-4457-9B8D-CBAED0751A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Freeform 9"/>
          <p:cNvSpPr>
            <a:spLocks/>
          </p:cNvSpPr>
          <p:nvPr/>
        </p:nvSpPr>
        <p:spPr bwMode="gray">
          <a:xfrm>
            <a:off x="7658100" y="0"/>
            <a:ext cx="1104900" cy="6848475"/>
          </a:xfrm>
          <a:custGeom>
            <a:avLst/>
            <a:gdLst/>
            <a:ahLst/>
            <a:cxnLst>
              <a:cxn ang="0">
                <a:pos x="312" y="0"/>
              </a:cxn>
              <a:cxn ang="0">
                <a:pos x="528" y="444"/>
              </a:cxn>
              <a:cxn ang="0">
                <a:pos x="696" y="960"/>
              </a:cxn>
              <a:cxn ang="0">
                <a:pos x="426" y="4314"/>
              </a:cxn>
              <a:cxn ang="0">
                <a:pos x="108" y="4314"/>
              </a:cxn>
              <a:cxn ang="0">
                <a:pos x="648" y="960"/>
              </a:cxn>
              <a:cxn ang="0">
                <a:pos x="456" y="432"/>
              </a:cxn>
              <a:cxn ang="0">
                <a:pos x="0" y="0"/>
              </a:cxn>
              <a:cxn ang="0">
                <a:pos x="312" y="0"/>
              </a:cxn>
            </a:cxnLst>
            <a:rect l="0" t="0" r="r" b="b"/>
            <a:pathLst>
              <a:path w="696" h="4314">
                <a:moveTo>
                  <a:pt x="312" y="0"/>
                </a:moveTo>
                <a:lnTo>
                  <a:pt x="528" y="444"/>
                </a:lnTo>
                <a:lnTo>
                  <a:pt x="696" y="960"/>
                </a:lnTo>
                <a:lnTo>
                  <a:pt x="426" y="4314"/>
                </a:lnTo>
                <a:lnTo>
                  <a:pt x="108" y="4314"/>
                </a:lnTo>
                <a:lnTo>
                  <a:pt x="648" y="960"/>
                </a:lnTo>
                <a:lnTo>
                  <a:pt x="456" y="432"/>
                </a:lnTo>
                <a:lnTo>
                  <a:pt x="0" y="0"/>
                </a:lnTo>
                <a:lnTo>
                  <a:pt x="312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1066800" y="0"/>
            <a:ext cx="7543800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36" y="0"/>
              </a:cxn>
              <a:cxn ang="0">
                <a:pos x="4590" y="450"/>
              </a:cxn>
              <a:cxn ang="0">
                <a:pos x="4752" y="972"/>
              </a:cxn>
              <a:cxn ang="0">
                <a:pos x="3600" y="4320"/>
              </a:cxn>
              <a:cxn ang="0">
                <a:pos x="3312" y="4320"/>
              </a:cxn>
              <a:cxn ang="0">
                <a:pos x="4712" y="994"/>
              </a:cxn>
              <a:cxn ang="0">
                <a:pos x="4518" y="524"/>
              </a:cxn>
              <a:cxn ang="0">
                <a:pos x="0" y="0"/>
              </a:cxn>
            </a:cxnLst>
            <a:rect l="0" t="0" r="r" b="b"/>
            <a:pathLst>
              <a:path w="4752" h="4320">
                <a:moveTo>
                  <a:pt x="0" y="0"/>
                </a:moveTo>
                <a:lnTo>
                  <a:pt x="1536" y="0"/>
                </a:lnTo>
                <a:lnTo>
                  <a:pt x="4590" y="450"/>
                </a:lnTo>
                <a:lnTo>
                  <a:pt x="4752" y="972"/>
                </a:lnTo>
                <a:lnTo>
                  <a:pt x="3600" y="4320"/>
                </a:lnTo>
                <a:lnTo>
                  <a:pt x="3312" y="4320"/>
                </a:lnTo>
                <a:lnTo>
                  <a:pt x="4712" y="994"/>
                </a:lnTo>
                <a:lnTo>
                  <a:pt x="4518" y="5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5" name="Freeform 11"/>
          <p:cNvSpPr>
            <a:spLocks/>
          </p:cNvSpPr>
          <p:nvPr/>
        </p:nvSpPr>
        <p:spPr bwMode="gray">
          <a:xfrm>
            <a:off x="5486400" y="1657350"/>
            <a:ext cx="2990850" cy="5200650"/>
          </a:xfrm>
          <a:custGeom>
            <a:avLst/>
            <a:gdLst/>
            <a:ahLst/>
            <a:cxnLst>
              <a:cxn ang="0">
                <a:pos x="384" y="3276"/>
              </a:cxn>
              <a:cxn ang="0">
                <a:pos x="1884" y="0"/>
              </a:cxn>
              <a:cxn ang="0">
                <a:pos x="0" y="3276"/>
              </a:cxn>
              <a:cxn ang="0">
                <a:pos x="384" y="3276"/>
              </a:cxn>
            </a:cxnLst>
            <a:rect l="0" t="0" r="r" b="b"/>
            <a:pathLst>
              <a:path w="1884" h="3276">
                <a:moveTo>
                  <a:pt x="384" y="3276"/>
                </a:moveTo>
                <a:lnTo>
                  <a:pt x="1884" y="0"/>
                </a:lnTo>
                <a:lnTo>
                  <a:pt x="0" y="3276"/>
                </a:lnTo>
                <a:lnTo>
                  <a:pt x="384" y="3276"/>
                </a:lnTo>
                <a:close/>
              </a:path>
            </a:pathLst>
          </a:custGeom>
          <a:solidFill>
            <a:srgbClr val="E0E0E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6" name="Freeform 12"/>
          <p:cNvSpPr>
            <a:spLocks/>
          </p:cNvSpPr>
          <p:nvPr/>
        </p:nvSpPr>
        <p:spPr bwMode="gray">
          <a:xfrm>
            <a:off x="3429000" y="0"/>
            <a:ext cx="5172075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82" y="475"/>
              </a:cxn>
              <a:cxn ang="0">
                <a:pos x="3210" y="936"/>
              </a:cxn>
              <a:cxn ang="0">
                <a:pos x="1728" y="4320"/>
              </a:cxn>
              <a:cxn ang="0">
                <a:pos x="1872" y="4320"/>
              </a:cxn>
              <a:cxn ang="0">
                <a:pos x="3258" y="912"/>
              </a:cxn>
              <a:cxn ang="0">
                <a:pos x="3120" y="432"/>
              </a:cxn>
              <a:cxn ang="0">
                <a:pos x="1296" y="0"/>
              </a:cxn>
              <a:cxn ang="0">
                <a:pos x="0" y="0"/>
              </a:cxn>
            </a:cxnLst>
            <a:rect l="0" t="0" r="r" b="b"/>
            <a:pathLst>
              <a:path w="3258" h="4320">
                <a:moveTo>
                  <a:pt x="0" y="0"/>
                </a:moveTo>
                <a:lnTo>
                  <a:pt x="3082" y="475"/>
                </a:lnTo>
                <a:lnTo>
                  <a:pt x="3210" y="936"/>
                </a:lnTo>
                <a:lnTo>
                  <a:pt x="1728" y="4320"/>
                </a:lnTo>
                <a:lnTo>
                  <a:pt x="1872" y="4320"/>
                </a:lnTo>
                <a:lnTo>
                  <a:pt x="3258" y="912"/>
                </a:lnTo>
                <a:lnTo>
                  <a:pt x="3120" y="432"/>
                </a:lnTo>
                <a:lnTo>
                  <a:pt x="1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8" name="Freeform 14"/>
          <p:cNvSpPr>
            <a:spLocks/>
          </p:cNvSpPr>
          <p:nvPr/>
        </p:nvSpPr>
        <p:spPr bwMode="gray">
          <a:xfrm>
            <a:off x="8382000" y="0"/>
            <a:ext cx="762000" cy="1143000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0" y="96"/>
              </a:cxn>
              <a:cxn ang="0">
                <a:pos x="354" y="690"/>
              </a:cxn>
              <a:cxn ang="0">
                <a:pos x="480" y="720"/>
              </a:cxn>
              <a:cxn ang="0">
                <a:pos x="480" y="576"/>
              </a:cxn>
              <a:cxn ang="0">
                <a:pos x="48" y="96"/>
              </a:cxn>
              <a:cxn ang="0">
                <a:pos x="89" y="0"/>
              </a:cxn>
              <a:cxn ang="0">
                <a:pos x="48" y="0"/>
              </a:cxn>
            </a:cxnLst>
            <a:rect l="0" t="0" r="r" b="b"/>
            <a:pathLst>
              <a:path w="480" h="720">
                <a:moveTo>
                  <a:pt x="48" y="0"/>
                </a:moveTo>
                <a:lnTo>
                  <a:pt x="0" y="96"/>
                </a:lnTo>
                <a:lnTo>
                  <a:pt x="354" y="690"/>
                </a:lnTo>
                <a:lnTo>
                  <a:pt x="480" y="720"/>
                </a:lnTo>
                <a:lnTo>
                  <a:pt x="480" y="576"/>
                </a:lnTo>
                <a:lnTo>
                  <a:pt x="48" y="96"/>
                </a:lnTo>
                <a:lnTo>
                  <a:pt x="89" y="0"/>
                </a:lnTo>
                <a:lnTo>
                  <a:pt x="48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9" name="Freeform 15"/>
          <p:cNvSpPr>
            <a:spLocks/>
          </p:cNvSpPr>
          <p:nvPr/>
        </p:nvSpPr>
        <p:spPr bwMode="gray">
          <a:xfrm>
            <a:off x="8610600" y="228600"/>
            <a:ext cx="533400" cy="533400"/>
          </a:xfrm>
          <a:custGeom>
            <a:avLst/>
            <a:gdLst/>
            <a:ahLst/>
            <a:cxnLst>
              <a:cxn ang="0">
                <a:pos x="336" y="336"/>
              </a:cxn>
              <a:cxn ang="0">
                <a:pos x="0" y="0"/>
              </a:cxn>
              <a:cxn ang="0">
                <a:pos x="336" y="240"/>
              </a:cxn>
              <a:cxn ang="0">
                <a:pos x="336" y="336"/>
              </a:cxn>
            </a:cxnLst>
            <a:rect l="0" t="0" r="r" b="b"/>
            <a:pathLst>
              <a:path w="336" h="336">
                <a:moveTo>
                  <a:pt x="336" y="336"/>
                </a:moveTo>
                <a:lnTo>
                  <a:pt x="0" y="0"/>
                </a:lnTo>
                <a:lnTo>
                  <a:pt x="336" y="240"/>
                </a:lnTo>
                <a:lnTo>
                  <a:pt x="336" y="336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073" name="Group 49"/>
          <p:cNvGrpSpPr>
            <a:grpSpLocks/>
          </p:cNvGrpSpPr>
          <p:nvPr/>
        </p:nvGrpSpPr>
        <p:grpSpPr bwMode="auto">
          <a:xfrm>
            <a:off x="5562600" y="0"/>
            <a:ext cx="3267075" cy="6858000"/>
            <a:chOff x="3504" y="0"/>
            <a:chExt cx="2058" cy="4320"/>
          </a:xfrm>
        </p:grpSpPr>
        <p:sp>
          <p:nvSpPr>
            <p:cNvPr id="1037" name="Freeform 13"/>
            <p:cNvSpPr>
              <a:spLocks/>
            </p:cNvSpPr>
            <p:nvPr userDrawn="1"/>
          </p:nvSpPr>
          <p:spPr bwMode="gray">
            <a:xfrm>
              <a:off x="3504" y="0"/>
              <a:ext cx="2058" cy="43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6" y="0"/>
                </a:cxn>
                <a:cxn ang="0">
                  <a:pos x="1854" y="402"/>
                </a:cxn>
                <a:cxn ang="0">
                  <a:pos x="2058" y="972"/>
                </a:cxn>
                <a:cxn ang="0">
                  <a:pos x="1296" y="4320"/>
                </a:cxn>
                <a:cxn ang="0">
                  <a:pos x="720" y="4320"/>
                </a:cxn>
                <a:cxn ang="0">
                  <a:pos x="1920" y="912"/>
                </a:cxn>
                <a:cxn ang="0">
                  <a:pos x="1776" y="432"/>
                </a:cxn>
                <a:cxn ang="0">
                  <a:pos x="0" y="0"/>
                </a:cxn>
              </a:cxnLst>
              <a:rect l="0" t="0" r="r" b="b"/>
              <a:pathLst>
                <a:path w="2058" h="4320">
                  <a:moveTo>
                    <a:pt x="0" y="0"/>
                  </a:moveTo>
                  <a:lnTo>
                    <a:pt x="1056" y="0"/>
                  </a:lnTo>
                  <a:lnTo>
                    <a:pt x="1854" y="402"/>
                  </a:lnTo>
                  <a:lnTo>
                    <a:pt x="2058" y="972"/>
                  </a:lnTo>
                  <a:lnTo>
                    <a:pt x="1296" y="4320"/>
                  </a:lnTo>
                  <a:lnTo>
                    <a:pt x="720" y="4320"/>
                  </a:lnTo>
                  <a:lnTo>
                    <a:pt x="1920" y="912"/>
                  </a:lnTo>
                  <a:lnTo>
                    <a:pt x="1776" y="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4217" y="1056"/>
              <a:ext cx="1152" cy="3264"/>
            </a:xfrm>
            <a:custGeom>
              <a:avLst/>
              <a:gdLst/>
              <a:ahLst/>
              <a:cxnLst>
                <a:cxn ang="0">
                  <a:pos x="0" y="3264"/>
                </a:cxn>
                <a:cxn ang="0">
                  <a:pos x="1152" y="0"/>
                </a:cxn>
                <a:cxn ang="0">
                  <a:pos x="96" y="3264"/>
                </a:cxn>
                <a:cxn ang="0">
                  <a:pos x="0" y="3264"/>
                </a:cxn>
              </a:cxnLst>
              <a:rect l="0" t="0" r="r" b="b"/>
              <a:pathLst>
                <a:path w="1152" h="3264">
                  <a:moveTo>
                    <a:pt x="0" y="3264"/>
                  </a:moveTo>
                  <a:lnTo>
                    <a:pt x="1152" y="0"/>
                  </a:lnTo>
                  <a:lnTo>
                    <a:pt x="96" y="3264"/>
                  </a:lnTo>
                  <a:lnTo>
                    <a:pt x="0" y="326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46" name="Group 22"/>
          <p:cNvGrpSpPr>
            <a:grpSpLocks/>
          </p:cNvGrpSpPr>
          <p:nvPr/>
        </p:nvGrpSpPr>
        <p:grpSpPr bwMode="auto">
          <a:xfrm>
            <a:off x="142875" y="765175"/>
            <a:ext cx="8858250" cy="5943600"/>
            <a:chOff x="90" y="480"/>
            <a:chExt cx="5580" cy="3744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Rectangle 17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42" name="Rectangle 18"/>
          <p:cNvSpPr>
            <a:spLocks noChangeArrowheads="1"/>
          </p:cNvSpPr>
          <p:nvPr/>
        </p:nvSpPr>
        <p:spPr bwMode="gray">
          <a:xfrm>
            <a:off x="381000" y="676275"/>
            <a:ext cx="6248400" cy="152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43" name="Picture 19" descr="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>
            <a:off x="500063" y="577850"/>
            <a:ext cx="371475" cy="3714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03288" y="198438"/>
            <a:ext cx="6302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83325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83325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83325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C65432D-2162-4960-B7F3-07E8DFEFC67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08919" y="3882081"/>
            <a:ext cx="5740812" cy="885825"/>
          </a:xfrm>
          <a:solidFill>
            <a:srgbClr val="FFFFFF"/>
          </a:solidFill>
        </p:spPr>
        <p:txBody>
          <a:bodyPr/>
          <a:lstStyle/>
          <a:p>
            <a:r>
              <a:rPr lang="ru-RU" sz="3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Решение уравнений высших степеней</a:t>
            </a:r>
            <a:endParaRPr lang="en-U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81619" y="5188677"/>
            <a:ext cx="3129885" cy="9233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Автор:  </a:t>
            </a:r>
          </a:p>
          <a:p>
            <a:r>
              <a:rPr lang="ru-RU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учиель</a:t>
            </a:r>
            <a:r>
              <a:rPr lang="ru-RU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 математики</a:t>
            </a:r>
          </a:p>
          <a:p>
            <a:r>
              <a:rPr lang="ru-RU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Bookman Old Style" pitchFamily="18" charset="0"/>
              </a:rPr>
              <a:t>Н.Н. Фокина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6054570" y="5791201"/>
            <a:ext cx="745725" cy="449802"/>
          </a:xfrm>
          <a:prstGeom prst="roundRect">
            <a:avLst>
              <a:gd name="adj" fmla="val 50000"/>
            </a:avLst>
          </a:prstGeom>
          <a:solidFill>
            <a:srgbClr val="FFE5CC">
              <a:alpha val="58039"/>
            </a:srgbClr>
          </a:solidFill>
          <a:ln>
            <a:solidFill>
              <a:srgbClr val="EA7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7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437" y="4438582"/>
            <a:ext cx="7261363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400" dirty="0">
                <a:latin typeface="Bookman Old Style" pitchFamily="18" charset="0"/>
              </a:rPr>
              <a:t>Коэффициенты частного: 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2400" i="1" dirty="0">
                <a:latin typeface="Bookman Old Style" pitchFamily="18" charset="0"/>
              </a:rPr>
              <a:t>,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− 3</a:t>
            </a:r>
            <a:r>
              <a:rPr lang="ru-RU" sz="2400" i="1" dirty="0">
                <a:latin typeface="Bookman Old Style" pitchFamily="18" charset="0"/>
              </a:rPr>
              <a:t>,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3</a:t>
            </a:r>
            <a:r>
              <a:rPr lang="ru-RU" sz="2400" i="1" dirty="0">
                <a:latin typeface="Bookman Old Style" pitchFamily="18" charset="0"/>
              </a:rPr>
              <a:t>,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− 4</a:t>
            </a:r>
            <a:r>
              <a:rPr lang="ru-RU" sz="2400" i="1" dirty="0">
                <a:latin typeface="Bookman Old Style" pitchFamily="18" charset="0"/>
              </a:rPr>
              <a:t>,  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8</a:t>
            </a:r>
            <a:r>
              <a:rPr lang="ru-RU" sz="2400" dirty="0">
                <a:latin typeface="Bookman Old Style" pitchFamily="18" charset="0"/>
              </a:rPr>
              <a:t>,  </a:t>
            </a:r>
            <a:endParaRPr lang="en-US" sz="2400" dirty="0">
              <a:latin typeface="Bookman Old Style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400" dirty="0">
                <a:latin typeface="Bookman Old Style" pitchFamily="18" charset="0"/>
              </a:rPr>
              <a:t>а  остаток </a:t>
            </a:r>
            <a:r>
              <a:rPr lang="en-US" sz="2400" dirty="0">
                <a:latin typeface="Bookman Old Style" pitchFamily="18" charset="0"/>
              </a:rPr>
              <a:t> 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r =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 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11</a:t>
            </a:r>
            <a:r>
              <a:rPr lang="ru-RU" sz="2400" dirty="0">
                <a:latin typeface="Bookman Old Style" pitchFamily="18" charset="0"/>
              </a:rPr>
              <a:t>.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400" dirty="0">
                <a:latin typeface="Bookman Old Style" pitchFamily="18" charset="0"/>
              </a:rPr>
              <a:t>Значит,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 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2x</a:t>
            </a:r>
            <a:r>
              <a:rPr lang="en-US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5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x</a:t>
            </a:r>
            <a:r>
              <a:rPr lang="en-US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4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3x</a:t>
            </a:r>
            <a:r>
              <a:rPr lang="en-US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+ 2x</a:t>
            </a:r>
            <a:r>
              <a:rPr lang="en-US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+ 5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=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(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+ 2)(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2x</a:t>
            </a:r>
            <a:r>
              <a:rPr lang="ru-RU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4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  3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ru-RU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 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3x</a:t>
            </a:r>
            <a:r>
              <a:rPr lang="ru-RU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4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 +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8) − 11</a:t>
            </a:r>
            <a:endParaRPr lang="ru-RU" sz="2400" i="1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972148" y="3844031"/>
            <a:ext cx="585926" cy="363984"/>
          </a:xfrm>
          <a:prstGeom prst="roundRect">
            <a:avLst>
              <a:gd name="adj" fmla="val 50000"/>
            </a:avLst>
          </a:prstGeom>
          <a:solidFill>
            <a:srgbClr val="FFE5CC">
              <a:alpha val="50980"/>
            </a:srgbClr>
          </a:solidFill>
          <a:ln>
            <a:solidFill>
              <a:srgbClr val="EA7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7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0618" y="1152364"/>
            <a:ext cx="84781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Bookman Old Style" pitchFamily="18" charset="0"/>
              </a:rPr>
              <a:t>Разделим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(x) = 2x</a:t>
            </a:r>
            <a:r>
              <a:rPr lang="en-US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5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x</a:t>
            </a:r>
            <a:r>
              <a:rPr lang="en-US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4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3x</a:t>
            </a:r>
            <a:r>
              <a:rPr lang="en-US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+ 2x</a:t>
            </a:r>
            <a:r>
              <a:rPr lang="en-US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+ 5</a:t>
            </a:r>
            <a:r>
              <a:rPr lang="en-US" sz="2400" i="1" dirty="0">
                <a:latin typeface="Bookman Old Style" pitchFamily="18" charset="0"/>
              </a:rPr>
              <a:t>  </a:t>
            </a:r>
            <a:r>
              <a:rPr lang="ru-RU" sz="2400" dirty="0">
                <a:latin typeface="Bookman Old Style" pitchFamily="18" charset="0"/>
              </a:rPr>
              <a:t>на</a:t>
            </a:r>
            <a:r>
              <a:rPr lang="en-US" sz="2400" dirty="0">
                <a:latin typeface="Bookman Old Style" pitchFamily="18" charset="0"/>
              </a:rPr>
              <a:t> 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+ 2</a:t>
            </a:r>
            <a:r>
              <a:rPr lang="ru-RU" sz="2400" dirty="0">
                <a:latin typeface="Bookman Old Style" pitchFamily="18" charset="0"/>
              </a:rPr>
              <a:t>.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r>
              <a:rPr lang="ru-RU" sz="2400" dirty="0">
                <a:latin typeface="Bookman Old Style" pitchFamily="18" charset="0"/>
              </a:rPr>
              <a:t>Здесь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 =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 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2400" dirty="0">
                <a:latin typeface="Bookman Old Style" pitchFamily="18" charset="0"/>
              </a:rPr>
              <a:t>; Коэффициенты равны соответственно </a:t>
            </a:r>
          </a:p>
          <a:p>
            <a:pPr algn="ctr"/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2400" dirty="0">
                <a:latin typeface="Bookman Old Style" pitchFamily="18" charset="0"/>
              </a:rPr>
              <a:t>,  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1</a:t>
            </a:r>
            <a:r>
              <a:rPr lang="ru-RU" sz="2400" dirty="0">
                <a:latin typeface="Bookman Old Style" pitchFamily="18" charset="0"/>
              </a:rPr>
              <a:t>, 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−3</a:t>
            </a:r>
            <a:r>
              <a:rPr lang="ru-RU" sz="2400" dirty="0">
                <a:latin typeface="Bookman Old Style" pitchFamily="18" charset="0"/>
              </a:rPr>
              <a:t>,  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2400" dirty="0">
                <a:latin typeface="Bookman Old Style" pitchFamily="18" charset="0"/>
              </a:rPr>
              <a:t>,  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0</a:t>
            </a:r>
            <a:r>
              <a:rPr lang="ru-RU" sz="2400" dirty="0">
                <a:latin typeface="Bookman Old Style" pitchFamily="18" charset="0"/>
              </a:rPr>
              <a:t>,  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5</a:t>
            </a:r>
            <a:r>
              <a:rPr lang="ru-RU" sz="2400" dirty="0">
                <a:latin typeface="Bookman Old Style" pitchFamily="18" charset="0"/>
              </a:rPr>
              <a:t>. </a:t>
            </a:r>
          </a:p>
          <a:p>
            <a:r>
              <a:rPr lang="ru-RU" sz="2400" dirty="0">
                <a:latin typeface="Bookman Old Style" pitchFamily="18" charset="0"/>
              </a:rPr>
              <a:t>Строим таблицу для применения схемы Горнера: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7086043" y="6139161"/>
            <a:ext cx="1887985" cy="523220"/>
            <a:chOff x="6776620" y="5073840"/>
            <a:chExt cx="1887985" cy="523220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6776620" y="5119458"/>
              <a:ext cx="1887985" cy="449802"/>
            </a:xfrm>
            <a:prstGeom prst="roundRect">
              <a:avLst>
                <a:gd name="adj" fmla="val 50000"/>
              </a:avLst>
            </a:prstGeom>
            <a:solidFill>
              <a:srgbClr val="FFE5CC">
                <a:alpha val="58039"/>
              </a:srgbClr>
            </a:solidFill>
            <a:ln>
              <a:solidFill>
                <a:srgbClr val="EA7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FF7F00"/>
                </a:solidFill>
                <a:latin typeface="Bookman Old Style" pitchFamily="18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6813619" y="5073840"/>
              <a:ext cx="180229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i="1" dirty="0">
                  <a:solidFill>
                    <a:srgbClr val="000000"/>
                  </a:solidFill>
                  <a:latin typeface="Bookman Old Style" pitchFamily="18" charset="0"/>
                </a:rPr>
                <a:t>остаток</a:t>
              </a:r>
              <a:endParaRPr lang="ru-RU" sz="2800" i="1" dirty="0">
                <a:latin typeface="Bookman Old Style" pitchFamily="18" charset="0"/>
              </a:endParaRPr>
            </a:p>
          </p:txBody>
        </p:sp>
      </p:grpSp>
      <p:cxnSp>
        <p:nvCxnSpPr>
          <p:cNvPr id="12" name="Прямая со стрелкой 11"/>
          <p:cNvCxnSpPr>
            <a:endCxn id="11" idx="0"/>
          </p:cNvCxnSpPr>
          <p:nvPr/>
        </p:nvCxnSpPr>
        <p:spPr>
          <a:xfrm>
            <a:off x="6835806" y="6010183"/>
            <a:ext cx="1188385" cy="128978"/>
          </a:xfrm>
          <a:prstGeom prst="straightConnector1">
            <a:avLst/>
          </a:prstGeom>
          <a:ln w="19050">
            <a:solidFill>
              <a:srgbClr val="FF7F00"/>
            </a:solidFill>
            <a:headEnd type="stealth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7" idx="2"/>
            <a:endCxn id="11" idx="0"/>
          </p:cNvCxnSpPr>
          <p:nvPr/>
        </p:nvCxnSpPr>
        <p:spPr>
          <a:xfrm rot="5400000">
            <a:off x="7179078" y="5053128"/>
            <a:ext cx="1931146" cy="240920"/>
          </a:xfrm>
          <a:prstGeom prst="straightConnector1">
            <a:avLst/>
          </a:prstGeom>
          <a:ln w="19050">
            <a:solidFill>
              <a:srgbClr val="FF7F00"/>
            </a:solidFill>
            <a:headEnd type="stealth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322774" y="468783"/>
            <a:ext cx="20665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Пример 1</a:t>
            </a: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33164" y="2943250"/>
          <a:ext cx="8851037" cy="1297905"/>
        </p:xfrm>
        <a:graphic>
          <a:graphicData uri="http://schemas.openxmlformats.org/drawingml/2006/table">
            <a:tbl>
              <a:tblPr/>
              <a:tblGrid>
                <a:gridCol w="549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0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60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44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788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788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326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−</a:t>
                      </a: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6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6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i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141689" y="3345888"/>
            <a:ext cx="530915" cy="4816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2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46630" y="3345515"/>
            <a:ext cx="377026" cy="4816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2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37759" y="3784412"/>
            <a:ext cx="377026" cy="4816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2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380772" y="3337342"/>
            <a:ext cx="1334019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2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(</a:t>
            </a: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2)+1</a:t>
            </a:r>
            <a:endParaRPr lang="ru-RU" sz="2200" b="1" i="1" dirty="0">
              <a:solidFill>
                <a:srgbClr val="000000"/>
              </a:solidFill>
              <a:latin typeface="Bookman Old Style" pitchFamily="18" charset="0"/>
              <a:ea typeface="Calibri"/>
              <a:cs typeface="Times New Roman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784931" y="3767461"/>
            <a:ext cx="561372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3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721814" y="3327443"/>
            <a:ext cx="1850186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3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(</a:t>
            </a: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2)+(</a:t>
            </a: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3)</a:t>
            </a:r>
            <a:endParaRPr lang="ru-RU" sz="2200" b="1" i="1" dirty="0">
              <a:solidFill>
                <a:srgbClr val="000000"/>
              </a:solidFill>
              <a:latin typeface="Bookman Old Style" pitchFamily="18" charset="0"/>
              <a:ea typeface="Calibri"/>
              <a:cs typeface="Times New Roman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45928" y="3776381"/>
            <a:ext cx="377026" cy="4816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3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625788" y="3327910"/>
            <a:ext cx="1334019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3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(</a:t>
            </a: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2)+2</a:t>
            </a:r>
            <a:endParaRPr lang="ru-RU" sz="2200" b="1" i="1" dirty="0">
              <a:solidFill>
                <a:srgbClr val="000000"/>
              </a:solidFill>
              <a:latin typeface="Bookman Old Style" pitchFamily="18" charset="0"/>
              <a:ea typeface="Calibri"/>
              <a:cs typeface="Times New Roman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039493" y="3767741"/>
            <a:ext cx="561372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4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003475" y="3328658"/>
            <a:ext cx="1518364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4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(</a:t>
            </a: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2)+0</a:t>
            </a:r>
            <a:endParaRPr lang="ru-RU" sz="2200" b="1" i="1" dirty="0">
              <a:solidFill>
                <a:srgbClr val="000000"/>
              </a:solidFill>
              <a:latin typeface="Bookman Old Style" pitchFamily="18" charset="0"/>
              <a:ea typeface="Calibri"/>
              <a:cs typeface="Times New Roman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583762" y="3785346"/>
            <a:ext cx="377026" cy="4816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8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566232" y="3327817"/>
            <a:ext cx="1334019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8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(</a:t>
            </a: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2)+5</a:t>
            </a:r>
            <a:endParaRPr lang="ru-RU" sz="2200" b="1" i="1" dirty="0">
              <a:solidFill>
                <a:srgbClr val="000000"/>
              </a:solidFill>
              <a:latin typeface="Bookman Old Style" pitchFamily="18" charset="0"/>
              <a:ea typeface="Calibri"/>
              <a:cs typeface="Times New Roman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875053" y="3776520"/>
            <a:ext cx="753732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200" b="1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11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000"/>
                            </p:stCondLst>
                            <p:childTnLst>
                              <p:par>
                                <p:cTn id="1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500"/>
                            </p:stCondLst>
                            <p:childTnLst>
                              <p:par>
                                <p:cTn id="1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Группа 42"/>
          <p:cNvGrpSpPr/>
          <p:nvPr/>
        </p:nvGrpSpPr>
        <p:grpSpPr>
          <a:xfrm>
            <a:off x="255972" y="4887404"/>
            <a:ext cx="8524043" cy="949325"/>
            <a:chOff x="255972" y="4887404"/>
            <a:chExt cx="8524043" cy="949325"/>
          </a:xfrm>
        </p:grpSpPr>
        <p:grpSp>
          <p:nvGrpSpPr>
            <p:cNvPr id="69644" name="Group 12"/>
            <p:cNvGrpSpPr>
              <a:grpSpLocks/>
            </p:cNvGrpSpPr>
            <p:nvPr/>
          </p:nvGrpSpPr>
          <p:grpSpPr bwMode="auto">
            <a:xfrm>
              <a:off x="390617" y="4932795"/>
              <a:ext cx="8389398" cy="688975"/>
              <a:chOff x="720" y="1392"/>
              <a:chExt cx="4058" cy="480"/>
            </a:xfrm>
          </p:grpSpPr>
          <p:sp>
            <p:nvSpPr>
              <p:cNvPr id="69645" name="AutoShape 13"/>
              <p:cNvSpPr>
                <a:spLocks noChangeArrowheads="1"/>
              </p:cNvSpPr>
              <p:nvPr/>
            </p:nvSpPr>
            <p:spPr bwMode="ltGray">
              <a:xfrm>
                <a:off x="720" y="1392"/>
                <a:ext cx="4058" cy="48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chemeClr val="folHlink"/>
                  </a:gs>
                  <a:gs pos="50000">
                    <a:schemeClr val="folHlink">
                      <a:gamma/>
                      <a:shade val="92157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sz="2200" i="1">
                  <a:latin typeface="Bookman Old Style" pitchFamily="18" charset="0"/>
                </a:endParaRPr>
              </a:p>
            </p:txBody>
          </p:sp>
          <p:grpSp>
            <p:nvGrpSpPr>
              <p:cNvPr id="69646" name="Group 14"/>
              <p:cNvGrpSpPr>
                <a:grpSpLocks/>
              </p:cNvGrpSpPr>
              <p:nvPr/>
            </p:nvGrpSpPr>
            <p:grpSpPr bwMode="auto">
              <a:xfrm>
                <a:off x="730" y="1407"/>
                <a:ext cx="4043" cy="444"/>
                <a:chOff x="744" y="1407"/>
                <a:chExt cx="3988" cy="444"/>
              </a:xfrm>
            </p:grpSpPr>
            <p:sp>
              <p:nvSpPr>
                <p:cNvPr id="69647" name="AutoShape 15"/>
                <p:cNvSpPr>
                  <a:spLocks noChangeArrowheads="1"/>
                </p:cNvSpPr>
                <p:nvPr/>
              </p:nvSpPr>
              <p:spPr bwMode="ltGray">
                <a:xfrm>
                  <a:off x="744" y="1736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folHlink">
                        <a:alpha val="0"/>
                      </a:schemeClr>
                    </a:gs>
                    <a:gs pos="100000">
                      <a:schemeClr val="folHlink">
                        <a:gamma/>
                        <a:tint val="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sz="2200" i="1">
                    <a:latin typeface="Bookman Old Style" pitchFamily="18" charset="0"/>
                  </a:endParaRPr>
                </a:p>
              </p:txBody>
            </p:sp>
            <p:sp>
              <p:nvSpPr>
                <p:cNvPr id="69648" name="AutoShape 16"/>
                <p:cNvSpPr>
                  <a:spLocks noChangeArrowheads="1"/>
                </p:cNvSpPr>
                <p:nvPr/>
              </p:nvSpPr>
              <p:spPr bwMode="ltGray">
                <a:xfrm>
                  <a:off x="744" y="1407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folHlink">
                        <a:gamma/>
                        <a:tint val="0"/>
                        <a:invGamma/>
                      </a:schemeClr>
                    </a:gs>
                    <a:gs pos="100000">
                      <a:schemeClr val="folHlink">
                        <a:alpha val="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sz="2200" i="1">
                    <a:latin typeface="Bookman Old Style" pitchFamily="18" charset="0"/>
                  </a:endParaRPr>
                </a:p>
              </p:txBody>
            </p:sp>
          </p:grpSp>
        </p:grpSp>
        <p:sp>
          <p:nvSpPr>
            <p:cNvPr id="69657" name="Text Box 25"/>
            <p:cNvSpPr txBox="1">
              <a:spLocks noChangeArrowheads="1"/>
            </p:cNvSpPr>
            <p:nvPr/>
          </p:nvSpPr>
          <p:spPr bwMode="black">
            <a:xfrm>
              <a:off x="1076242" y="5024870"/>
              <a:ext cx="7694893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2200" i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Разложение квадратного трехчлена на множители</a:t>
              </a:r>
              <a:endParaRPr lang="en-US" sz="2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  <p:pic>
          <p:nvPicPr>
            <p:cNvPr id="69659" name="Picture 27" descr="1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24000"/>
            </a:blip>
            <a:srcRect l="42606" t="64474" r="19473"/>
            <a:stretch>
              <a:fillRect/>
            </a:stretch>
          </p:blipFill>
          <p:spPr bwMode="auto">
            <a:xfrm>
              <a:off x="255972" y="4887404"/>
              <a:ext cx="792163" cy="949325"/>
            </a:xfrm>
            <a:prstGeom prst="rect">
              <a:avLst/>
            </a:prstGeom>
            <a:noFill/>
          </p:spPr>
        </p:pic>
        <p:sp>
          <p:nvSpPr>
            <p:cNvPr id="69663" name="Text Box 31"/>
            <p:cNvSpPr txBox="1">
              <a:spLocks noChangeArrowheads="1"/>
            </p:cNvSpPr>
            <p:nvPr/>
          </p:nvSpPr>
          <p:spPr bwMode="gray">
            <a:xfrm>
              <a:off x="602047" y="5023929"/>
              <a:ext cx="3810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200" b="1" i="1" dirty="0">
                  <a:latin typeface="Bookman Old Style" pitchFamily="18" charset="0"/>
                </a:rPr>
                <a:t>4</a:t>
              </a: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278492" y="1773823"/>
            <a:ext cx="8519280" cy="949325"/>
            <a:chOff x="278492" y="1773823"/>
            <a:chExt cx="8519280" cy="949325"/>
          </a:xfrm>
        </p:grpSpPr>
        <p:grpSp>
          <p:nvGrpSpPr>
            <p:cNvPr id="69649" name="Group 17"/>
            <p:cNvGrpSpPr>
              <a:grpSpLocks/>
            </p:cNvGrpSpPr>
            <p:nvPr/>
          </p:nvGrpSpPr>
          <p:grpSpPr bwMode="auto">
            <a:xfrm>
              <a:off x="408374" y="1787463"/>
              <a:ext cx="8389398" cy="688975"/>
              <a:chOff x="720" y="1392"/>
              <a:chExt cx="4058" cy="480"/>
            </a:xfrm>
          </p:grpSpPr>
          <p:sp>
            <p:nvSpPr>
              <p:cNvPr id="69650" name="AutoShape 18"/>
              <p:cNvSpPr>
                <a:spLocks noChangeArrowheads="1"/>
              </p:cNvSpPr>
              <p:nvPr/>
            </p:nvSpPr>
            <p:spPr bwMode="ltGray">
              <a:xfrm>
                <a:off x="720" y="1392"/>
                <a:ext cx="4058" cy="48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92157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sz="2400" i="1">
                  <a:latin typeface="Bookman Old Style" pitchFamily="18" charset="0"/>
                </a:endParaRPr>
              </a:p>
            </p:txBody>
          </p:sp>
          <p:grpSp>
            <p:nvGrpSpPr>
              <p:cNvPr id="69651" name="Group 19"/>
              <p:cNvGrpSpPr>
                <a:grpSpLocks/>
              </p:cNvGrpSpPr>
              <p:nvPr/>
            </p:nvGrpSpPr>
            <p:grpSpPr bwMode="auto">
              <a:xfrm>
                <a:off x="730" y="1407"/>
                <a:ext cx="4043" cy="444"/>
                <a:chOff x="744" y="1407"/>
                <a:chExt cx="3988" cy="444"/>
              </a:xfrm>
            </p:grpSpPr>
            <p:sp>
              <p:nvSpPr>
                <p:cNvPr id="69652" name="AutoShape 20"/>
                <p:cNvSpPr>
                  <a:spLocks noChangeArrowheads="1"/>
                </p:cNvSpPr>
                <p:nvPr/>
              </p:nvSpPr>
              <p:spPr bwMode="ltGray">
                <a:xfrm>
                  <a:off x="744" y="1736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>
                        <a:gamma/>
                        <a:tint val="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sz="2400" i="1">
                    <a:latin typeface="Bookman Old Style" pitchFamily="18" charset="0"/>
                  </a:endParaRPr>
                </a:p>
              </p:txBody>
            </p:sp>
            <p:sp>
              <p:nvSpPr>
                <p:cNvPr id="69653" name="AutoShape 21"/>
                <p:cNvSpPr>
                  <a:spLocks noChangeArrowheads="1"/>
                </p:cNvSpPr>
                <p:nvPr/>
              </p:nvSpPr>
              <p:spPr bwMode="ltGray">
                <a:xfrm>
                  <a:off x="744" y="1407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sz="2400" i="1">
                    <a:latin typeface="Bookman Old Style" pitchFamily="18" charset="0"/>
                  </a:endParaRPr>
                </a:p>
              </p:txBody>
            </p:sp>
          </p:grpSp>
        </p:grpSp>
        <p:sp>
          <p:nvSpPr>
            <p:cNvPr id="69654" name="Text Box 22"/>
            <p:cNvSpPr txBox="1">
              <a:spLocks noChangeArrowheads="1"/>
            </p:cNvSpPr>
            <p:nvPr/>
          </p:nvSpPr>
          <p:spPr bwMode="black">
            <a:xfrm>
              <a:off x="1082887" y="1901763"/>
              <a:ext cx="710065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2400" i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Вынесение общего множителя за скобки</a:t>
              </a:r>
              <a:endParaRPr lang="en-US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  <p:pic>
          <p:nvPicPr>
            <p:cNvPr id="69662" name="Picture 30" descr="1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24000"/>
            </a:blip>
            <a:srcRect l="42606" t="64474" r="19473"/>
            <a:stretch>
              <a:fillRect/>
            </a:stretch>
          </p:blipFill>
          <p:spPr bwMode="auto">
            <a:xfrm>
              <a:off x="278492" y="1773823"/>
              <a:ext cx="792162" cy="949325"/>
            </a:xfrm>
            <a:prstGeom prst="rect">
              <a:avLst/>
            </a:prstGeom>
            <a:noFill/>
          </p:spPr>
        </p:pic>
        <p:sp>
          <p:nvSpPr>
            <p:cNvPr id="69664" name="Text Box 32"/>
            <p:cNvSpPr txBox="1">
              <a:spLocks noChangeArrowheads="1"/>
            </p:cNvSpPr>
            <p:nvPr/>
          </p:nvSpPr>
          <p:spPr bwMode="gray">
            <a:xfrm>
              <a:off x="599167" y="1870660"/>
              <a:ext cx="3810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i="1" dirty="0">
                  <a:latin typeface="Bookman Old Style" pitchFamily="18" charset="0"/>
                </a:rPr>
                <a:t>1</a:t>
              </a: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262971" y="2781993"/>
            <a:ext cx="8508168" cy="949325"/>
            <a:chOff x="262971" y="2781993"/>
            <a:chExt cx="8508168" cy="949325"/>
          </a:xfrm>
        </p:grpSpPr>
        <p:grpSp>
          <p:nvGrpSpPr>
            <p:cNvPr id="69634" name="Group 2"/>
            <p:cNvGrpSpPr>
              <a:grpSpLocks/>
            </p:cNvGrpSpPr>
            <p:nvPr/>
          </p:nvGrpSpPr>
          <p:grpSpPr bwMode="auto">
            <a:xfrm>
              <a:off x="381741" y="2801983"/>
              <a:ext cx="8389398" cy="688975"/>
              <a:chOff x="720" y="1392"/>
              <a:chExt cx="4058" cy="480"/>
            </a:xfrm>
          </p:grpSpPr>
          <p:sp>
            <p:nvSpPr>
              <p:cNvPr id="69635" name="AutoShape 3"/>
              <p:cNvSpPr>
                <a:spLocks noChangeArrowheads="1"/>
              </p:cNvSpPr>
              <p:nvPr/>
            </p:nvSpPr>
            <p:spPr bwMode="gray">
              <a:xfrm>
                <a:off x="720" y="1392"/>
                <a:ext cx="4058" cy="48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chemeClr val="accent2"/>
                  </a:gs>
                  <a:gs pos="50000">
                    <a:schemeClr val="accent2">
                      <a:gamma/>
                      <a:shade val="92157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sz="2400" i="1">
                  <a:latin typeface="Bookman Old Style" pitchFamily="18" charset="0"/>
                </a:endParaRPr>
              </a:p>
            </p:txBody>
          </p:sp>
          <p:grpSp>
            <p:nvGrpSpPr>
              <p:cNvPr id="69636" name="Group 4"/>
              <p:cNvGrpSpPr>
                <a:grpSpLocks/>
              </p:cNvGrpSpPr>
              <p:nvPr/>
            </p:nvGrpSpPr>
            <p:grpSpPr bwMode="auto">
              <a:xfrm>
                <a:off x="730" y="1407"/>
                <a:ext cx="4043" cy="444"/>
                <a:chOff x="744" y="1407"/>
                <a:chExt cx="3988" cy="444"/>
              </a:xfrm>
            </p:grpSpPr>
            <p:sp>
              <p:nvSpPr>
                <p:cNvPr id="69637" name="AutoShape 5"/>
                <p:cNvSpPr>
                  <a:spLocks noChangeArrowheads="1"/>
                </p:cNvSpPr>
                <p:nvPr/>
              </p:nvSpPr>
              <p:spPr bwMode="gray">
                <a:xfrm>
                  <a:off x="744" y="1736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>
                        <a:alpha val="0"/>
                      </a:schemeClr>
                    </a:gs>
                    <a:gs pos="100000">
                      <a:schemeClr val="accent2">
                        <a:gamma/>
                        <a:tint val="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sz="2400" i="1">
                    <a:latin typeface="Bookman Old Style" pitchFamily="18" charset="0"/>
                  </a:endParaRPr>
                </a:p>
              </p:txBody>
            </p:sp>
            <p:sp>
              <p:nvSpPr>
                <p:cNvPr id="69638" name="AutoShape 6"/>
                <p:cNvSpPr>
                  <a:spLocks noChangeArrowheads="1"/>
                </p:cNvSpPr>
                <p:nvPr/>
              </p:nvSpPr>
              <p:spPr bwMode="gray">
                <a:xfrm>
                  <a:off x="744" y="1407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>
                        <a:gamma/>
                        <a:tint val="0"/>
                        <a:invGamma/>
                      </a:schemeClr>
                    </a:gs>
                    <a:gs pos="100000">
                      <a:schemeClr val="accent2">
                        <a:alpha val="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sz="2400" i="1">
                    <a:latin typeface="Bookman Old Style" pitchFamily="18" charset="0"/>
                  </a:endParaRPr>
                </a:p>
              </p:txBody>
            </p:sp>
          </p:grpSp>
        </p:grpSp>
        <p:sp>
          <p:nvSpPr>
            <p:cNvPr id="69655" name="Text Box 23"/>
            <p:cNvSpPr txBox="1">
              <a:spLocks noChangeArrowheads="1"/>
            </p:cNvSpPr>
            <p:nvPr/>
          </p:nvSpPr>
          <p:spPr bwMode="black">
            <a:xfrm>
              <a:off x="1067367" y="2909933"/>
              <a:ext cx="710065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2400" i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Способ группировки</a:t>
              </a:r>
              <a:endParaRPr lang="en-US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  <p:pic>
          <p:nvPicPr>
            <p:cNvPr id="69661" name="Picture 29" descr="1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24000"/>
            </a:blip>
            <a:srcRect l="42606" t="64474" r="19473"/>
            <a:stretch>
              <a:fillRect/>
            </a:stretch>
          </p:blipFill>
          <p:spPr bwMode="auto">
            <a:xfrm>
              <a:off x="262971" y="2781993"/>
              <a:ext cx="792163" cy="949325"/>
            </a:xfrm>
            <a:prstGeom prst="rect">
              <a:avLst/>
            </a:prstGeom>
            <a:noFill/>
          </p:spPr>
        </p:pic>
        <p:sp>
          <p:nvSpPr>
            <p:cNvPr id="69665" name="Text Box 33"/>
            <p:cNvSpPr txBox="1">
              <a:spLocks noChangeArrowheads="1"/>
            </p:cNvSpPr>
            <p:nvPr/>
          </p:nvSpPr>
          <p:spPr bwMode="gray">
            <a:xfrm>
              <a:off x="585234" y="2880418"/>
              <a:ext cx="3810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i="1">
                  <a:latin typeface="Bookman Old Style" pitchFamily="18" charset="0"/>
                </a:rPr>
                <a:t>2</a:t>
              </a: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254093" y="3837080"/>
            <a:ext cx="8534800" cy="949325"/>
            <a:chOff x="254093" y="3837080"/>
            <a:chExt cx="8534800" cy="949325"/>
          </a:xfrm>
        </p:grpSpPr>
        <p:grpSp>
          <p:nvGrpSpPr>
            <p:cNvPr id="69639" name="Group 7"/>
            <p:cNvGrpSpPr>
              <a:grpSpLocks/>
            </p:cNvGrpSpPr>
            <p:nvPr/>
          </p:nvGrpSpPr>
          <p:grpSpPr bwMode="auto">
            <a:xfrm>
              <a:off x="372863" y="3871358"/>
              <a:ext cx="8389398" cy="688975"/>
              <a:chOff x="720" y="1392"/>
              <a:chExt cx="4058" cy="480"/>
            </a:xfrm>
          </p:grpSpPr>
          <p:sp>
            <p:nvSpPr>
              <p:cNvPr id="69640" name="AutoShape 8"/>
              <p:cNvSpPr>
                <a:spLocks noChangeArrowheads="1"/>
              </p:cNvSpPr>
              <p:nvPr/>
            </p:nvSpPr>
            <p:spPr bwMode="gray">
              <a:xfrm>
                <a:off x="720" y="1392"/>
                <a:ext cx="4058" cy="48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shade val="92157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sz="2200" i="1">
                  <a:latin typeface="Bookman Old Style" pitchFamily="18" charset="0"/>
                </a:endParaRPr>
              </a:p>
            </p:txBody>
          </p:sp>
          <p:grpSp>
            <p:nvGrpSpPr>
              <p:cNvPr id="69641" name="Group 9"/>
              <p:cNvGrpSpPr>
                <a:grpSpLocks/>
              </p:cNvGrpSpPr>
              <p:nvPr/>
            </p:nvGrpSpPr>
            <p:grpSpPr bwMode="auto">
              <a:xfrm>
                <a:off x="730" y="1407"/>
                <a:ext cx="4043" cy="444"/>
                <a:chOff x="744" y="1407"/>
                <a:chExt cx="3988" cy="444"/>
              </a:xfrm>
            </p:grpSpPr>
            <p:sp>
              <p:nvSpPr>
                <p:cNvPr id="69642" name="AutoShape 10"/>
                <p:cNvSpPr>
                  <a:spLocks noChangeArrowheads="1"/>
                </p:cNvSpPr>
                <p:nvPr/>
              </p:nvSpPr>
              <p:spPr bwMode="gray">
                <a:xfrm>
                  <a:off x="744" y="1736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hlink">
                        <a:alpha val="0"/>
                      </a:schemeClr>
                    </a:gs>
                    <a:gs pos="100000">
                      <a:schemeClr val="hlink">
                        <a:gamma/>
                        <a:tint val="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sz="2200" i="1">
                    <a:latin typeface="Bookman Old Style" pitchFamily="18" charset="0"/>
                  </a:endParaRPr>
                </a:p>
              </p:txBody>
            </p:sp>
            <p:sp>
              <p:nvSpPr>
                <p:cNvPr id="69643" name="AutoShape 11"/>
                <p:cNvSpPr>
                  <a:spLocks noChangeArrowheads="1"/>
                </p:cNvSpPr>
                <p:nvPr/>
              </p:nvSpPr>
              <p:spPr bwMode="gray">
                <a:xfrm>
                  <a:off x="744" y="1407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>
                        <a:alpha val="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 sz="2200" i="1">
                    <a:latin typeface="Bookman Old Style" pitchFamily="18" charset="0"/>
                  </a:endParaRPr>
                </a:p>
              </p:txBody>
            </p:sp>
          </p:grpSp>
        </p:grpSp>
        <p:sp>
          <p:nvSpPr>
            <p:cNvPr id="69656" name="Text Box 24"/>
            <p:cNvSpPr txBox="1">
              <a:spLocks noChangeArrowheads="1"/>
            </p:cNvSpPr>
            <p:nvPr/>
          </p:nvSpPr>
          <p:spPr bwMode="black">
            <a:xfrm>
              <a:off x="1058489" y="3972958"/>
              <a:ext cx="7730404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2200" i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ookman Old Style" pitchFamily="18" charset="0"/>
                </a:rPr>
                <a:t>Использование формул сокращенного умножения</a:t>
              </a:r>
              <a:endParaRPr lang="en-US" sz="2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  <p:pic>
          <p:nvPicPr>
            <p:cNvPr id="69660" name="Picture 28" descr="1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24000"/>
            </a:blip>
            <a:srcRect l="42606" t="64474" r="19473"/>
            <a:stretch>
              <a:fillRect/>
            </a:stretch>
          </p:blipFill>
          <p:spPr bwMode="auto">
            <a:xfrm>
              <a:off x="254093" y="3837080"/>
              <a:ext cx="792163" cy="949325"/>
            </a:xfrm>
            <a:prstGeom prst="rect">
              <a:avLst/>
            </a:prstGeom>
            <a:noFill/>
          </p:spPr>
        </p:pic>
        <p:sp>
          <p:nvSpPr>
            <p:cNvPr id="69666" name="Text Box 34"/>
            <p:cNvSpPr txBox="1">
              <a:spLocks noChangeArrowheads="1"/>
            </p:cNvSpPr>
            <p:nvPr/>
          </p:nvSpPr>
          <p:spPr bwMode="gray">
            <a:xfrm>
              <a:off x="576356" y="3972017"/>
              <a:ext cx="3810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200" b="1" i="1">
                  <a:latin typeface="Bookman Old Style" pitchFamily="18" charset="0"/>
                </a:rPr>
                <a:t>3</a:t>
              </a:r>
            </a:p>
          </p:txBody>
        </p:sp>
      </p:grpSp>
      <p:sp>
        <p:nvSpPr>
          <p:cNvPr id="36" name="Заголовок 1"/>
          <p:cNvSpPr txBox="1">
            <a:spLocks/>
          </p:cNvSpPr>
          <p:nvPr/>
        </p:nvSpPr>
        <p:spPr bwMode="gray">
          <a:xfrm>
            <a:off x="972169" y="435004"/>
            <a:ext cx="7381718" cy="585927"/>
          </a:xfrm>
          <a:prstGeom prst="rect">
            <a:avLst/>
          </a:prstGeo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Разложение многочлена на множители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2"/>
          <p:cNvSpPr txBox="1">
            <a:spLocks noChangeArrowheads="1"/>
          </p:cNvSpPr>
          <p:nvPr/>
        </p:nvSpPr>
        <p:spPr bwMode="black">
          <a:xfrm>
            <a:off x="966925" y="454703"/>
            <a:ext cx="7688803" cy="492443"/>
          </a:xfrm>
          <a:prstGeom prst="rect">
            <a:avLst/>
          </a:prstGeom>
          <a:solidFill>
            <a:srgbClr val="FFFFFF">
              <a:alpha val="74118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ru-RU" sz="2600" b="1" kern="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Вынесение</a:t>
            </a:r>
            <a:r>
              <a:rPr lang="ru-RU" sz="2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600" b="1" kern="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общего множителя за скобки</a:t>
            </a:r>
            <a:endParaRPr lang="en-US" sz="2600" b="1" kern="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6947" y="1134609"/>
            <a:ext cx="78301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Bookman Old Style" pitchFamily="18" charset="0"/>
              </a:rPr>
              <a:t>Применяя распределительный закон умножения относительно сложения:</a:t>
            </a:r>
          </a:p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 + b)c = ac + </a:t>
            </a:r>
            <a:r>
              <a:rPr lang="en-US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bc</a:t>
            </a:r>
            <a:r>
              <a:rPr lang="en-US" sz="2400" i="1" dirty="0">
                <a:latin typeface="Bookman Old Style" pitchFamily="18" charset="0"/>
              </a:rPr>
              <a:t>  </a:t>
            </a:r>
            <a:endParaRPr lang="ru-RU" sz="2400" i="1" dirty="0">
              <a:latin typeface="Bookman Old Style" pitchFamily="18" charset="0"/>
            </a:endParaRPr>
          </a:p>
          <a:p>
            <a:pPr algn="ctr"/>
            <a:r>
              <a:rPr lang="ru-RU" sz="2400" dirty="0">
                <a:latin typeface="Bookman Old Style" pitchFamily="18" charset="0"/>
              </a:rPr>
              <a:t>В обратном порядке: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ac + </a:t>
            </a:r>
            <a:r>
              <a:rPr lang="en-US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bc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c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 + b) 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45619" y="3398414"/>
            <a:ext cx="20700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Пример 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60805" y="4068807"/>
            <a:ext cx="46874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8х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4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6х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4х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+ 2х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=</a:t>
            </a:r>
            <a:endParaRPr lang="ru-RU" sz="2800" b="1" i="1" dirty="0">
              <a:solidFill>
                <a:srgbClr val="D6EFF5">
                  <a:lumMod val="50000"/>
                </a:srgbClr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4093121"/>
            <a:ext cx="44066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2х (4х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+ 3х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− 2х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1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) </a:t>
            </a:r>
            <a:endParaRPr lang="ru-RU" i="1" dirty="0"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9683" y="4940299"/>
            <a:ext cx="46800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6х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6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27х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4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=</a:t>
            </a:r>
            <a:endParaRPr lang="ru-RU" sz="2800" b="1" i="1" dirty="0">
              <a:solidFill>
                <a:srgbClr val="D6EFF5">
                  <a:lumMod val="50000"/>
                </a:srgbClr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19744" y="4935984"/>
            <a:ext cx="52800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x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(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1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+ 2х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− 9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x)</a:t>
            </a:r>
            <a:endParaRPr lang="ru-RU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2"/>
          <p:cNvSpPr txBox="1">
            <a:spLocks noChangeArrowheads="1"/>
          </p:cNvSpPr>
          <p:nvPr/>
        </p:nvSpPr>
        <p:spPr bwMode="black">
          <a:xfrm>
            <a:off x="940293" y="410315"/>
            <a:ext cx="4998868" cy="584775"/>
          </a:xfrm>
          <a:prstGeom prst="rect">
            <a:avLst/>
          </a:prstGeom>
          <a:solidFill>
            <a:srgbClr val="FFFFFF">
              <a:alpha val="74118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ru-RU" sz="3200" b="1" kern="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Способ группировки</a:t>
            </a:r>
            <a:endParaRPr lang="en-US" sz="3200" b="1" kern="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6947" y="1134609"/>
            <a:ext cx="78301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Bookman Old Style" pitchFamily="18" charset="0"/>
              </a:rPr>
              <a:t>Применяя переместительный или сочетательный законы сложения, можно группировать члены многочлена любым способом:</a:t>
            </a:r>
          </a:p>
          <a:p>
            <a:pPr algn="ctr"/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 + b = b + a</a:t>
            </a:r>
            <a:r>
              <a:rPr lang="en-US" sz="2400" i="1" dirty="0">
                <a:latin typeface="Bookman Old Style" pitchFamily="18" charset="0"/>
              </a:rPr>
              <a:t>  </a:t>
            </a:r>
            <a:endParaRPr lang="ru-RU" sz="2400" i="1" dirty="0">
              <a:latin typeface="Bookman Old Style" pitchFamily="18" charset="0"/>
            </a:endParaRPr>
          </a:p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 + b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 + 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c = a +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b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 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c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 = а + 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b + c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36952" y="3513824"/>
            <a:ext cx="20700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Пример 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1030" y="4185698"/>
            <a:ext cx="46800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6х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27х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− 54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=</a:t>
            </a:r>
            <a:endParaRPr lang="ru-RU" sz="2800" b="1" i="1" dirty="0">
              <a:solidFill>
                <a:srgbClr val="D6EFF5">
                  <a:lumMod val="50000"/>
                </a:srgbClr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47923" y="4181383"/>
            <a:ext cx="45132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3(х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+ 2х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− 9х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−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18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)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=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endParaRPr lang="ru-RU" i="1" dirty="0"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3630" y="4770785"/>
            <a:ext cx="48013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= 3(х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(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+ 2) − 9(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+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)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) = 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endParaRPr lang="ru-RU" i="1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49764" y="4772200"/>
            <a:ext cx="37818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3(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+ 2)(х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− 9) = 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endParaRPr lang="ru-RU" i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67856" y="5395116"/>
            <a:ext cx="43731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= 3(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+ 2)(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− 3)(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+ 3) 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endParaRPr lang="ru-RU" i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8" grpId="0"/>
      <p:bldP spid="13" grpId="0"/>
      <p:bldP spid="14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2"/>
          <p:cNvSpPr txBox="1">
            <a:spLocks noChangeArrowheads="1"/>
          </p:cNvSpPr>
          <p:nvPr/>
        </p:nvSpPr>
        <p:spPr bwMode="black">
          <a:xfrm>
            <a:off x="940292" y="260350"/>
            <a:ext cx="6951957" cy="954107"/>
          </a:xfrm>
          <a:prstGeom prst="rect">
            <a:avLst/>
          </a:prstGeom>
          <a:solidFill>
            <a:srgbClr val="FFFFFF">
              <a:alpha val="74118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</a:pPr>
            <a:r>
              <a:rPr lang="ru-RU" sz="2800" b="1" kern="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Использование формул </a:t>
            </a:r>
            <a:endParaRPr lang="en-US" sz="2800" b="1" kern="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  <a:p>
            <a:pPr algn="r">
              <a:spcBef>
                <a:spcPts val="0"/>
              </a:spcBef>
              <a:buClr>
                <a:schemeClr val="tx1"/>
              </a:buClr>
            </a:pPr>
            <a:r>
              <a:rPr lang="ru-RU" sz="2800" b="1" kern="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сокращенного</a:t>
            </a:r>
            <a:r>
              <a:rPr lang="en-US" sz="2800" b="1" kern="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800" b="1" kern="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умножения</a:t>
            </a:r>
            <a:endParaRPr lang="en-US" sz="2800" b="1" kern="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006" y="1267774"/>
            <a:ext cx="82739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 + b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)(а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−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b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a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b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en-US" sz="2800" i="1" dirty="0">
                <a:latin typeface="Bookman Old Style" pitchFamily="18" charset="0"/>
              </a:rPr>
              <a:t> </a:t>
            </a:r>
            <a:r>
              <a:rPr lang="en-US" sz="2400" i="1" dirty="0">
                <a:latin typeface="Bookman Old Style" pitchFamily="18" charset="0"/>
              </a:rPr>
              <a:t>–</a:t>
            </a:r>
            <a:r>
              <a:rPr lang="ru-RU" sz="2400" i="1" dirty="0">
                <a:latin typeface="Bookman Old Style" pitchFamily="18" charset="0"/>
              </a:rPr>
              <a:t> разность</a:t>
            </a:r>
            <a:r>
              <a:rPr lang="en-US" sz="2400" i="1" dirty="0">
                <a:latin typeface="Bookman Old Style" pitchFamily="18" charset="0"/>
              </a:rPr>
              <a:t> </a:t>
            </a:r>
            <a:r>
              <a:rPr lang="ru-RU" sz="2400" i="1" dirty="0">
                <a:latin typeface="Bookman Old Style" pitchFamily="18" charset="0"/>
              </a:rPr>
              <a:t>квадратов</a:t>
            </a:r>
          </a:p>
          <a:p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 + b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a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+ 2ab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 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b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i="1" dirty="0">
                <a:latin typeface="Bookman Old Style" pitchFamily="18" charset="0"/>
              </a:rPr>
              <a:t>–</a:t>
            </a:r>
            <a:r>
              <a:rPr lang="ru-RU" sz="2400" i="1" dirty="0">
                <a:latin typeface="Bookman Old Style" pitchFamily="18" charset="0"/>
              </a:rPr>
              <a:t> квадрат суммы</a:t>
            </a:r>
            <a:r>
              <a:rPr lang="en-US" sz="2400" i="1" dirty="0">
                <a:latin typeface="Bookman Old Style" pitchFamily="18" charset="0"/>
              </a:rPr>
              <a:t> </a:t>
            </a:r>
            <a:endParaRPr lang="en-US" sz="2400" b="1" i="1" baseline="30000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−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b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a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−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2ab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 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b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i="1" dirty="0">
                <a:latin typeface="Bookman Old Style" pitchFamily="18" charset="0"/>
              </a:rPr>
              <a:t>–</a:t>
            </a:r>
            <a:r>
              <a:rPr lang="ru-RU" sz="2400" i="1" dirty="0">
                <a:latin typeface="Bookman Old Style" pitchFamily="18" charset="0"/>
              </a:rPr>
              <a:t> квадрат разности</a:t>
            </a:r>
            <a:r>
              <a:rPr lang="en-US" sz="2400" i="1" dirty="0">
                <a:latin typeface="Bookman Old Style" pitchFamily="18" charset="0"/>
              </a:rPr>
              <a:t> </a:t>
            </a:r>
            <a:endParaRPr lang="en-US" sz="2400" b="1" i="1" baseline="30000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(a + b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(a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−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en-US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ab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b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)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а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b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en-US" sz="2800" i="1" dirty="0">
                <a:latin typeface="Bookman Old Style" pitchFamily="18" charset="0"/>
              </a:rPr>
              <a:t> </a:t>
            </a:r>
            <a:r>
              <a:rPr lang="en-US" sz="2400" i="1" dirty="0">
                <a:latin typeface="Bookman Old Style" pitchFamily="18" charset="0"/>
              </a:rPr>
              <a:t>–</a:t>
            </a:r>
            <a:r>
              <a:rPr lang="ru-RU" sz="2400" i="1" dirty="0">
                <a:latin typeface="Bookman Old Style" pitchFamily="18" charset="0"/>
              </a:rPr>
              <a:t> сумма кубов</a:t>
            </a:r>
            <a:endParaRPr lang="en-US" sz="2400" b="1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(a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−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b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(a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</a:t>
            </a:r>
            <a:r>
              <a:rPr lang="en-US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ab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b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)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а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−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b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en-US" sz="2800" i="1" dirty="0">
                <a:latin typeface="Bookman Old Style" pitchFamily="18" charset="0"/>
              </a:rPr>
              <a:t> </a:t>
            </a:r>
            <a:r>
              <a:rPr lang="en-US" sz="2400" i="1" dirty="0">
                <a:latin typeface="Bookman Old Style" pitchFamily="18" charset="0"/>
              </a:rPr>
              <a:t>–</a:t>
            </a:r>
            <a:r>
              <a:rPr lang="ru-RU" sz="2400" i="1" dirty="0">
                <a:latin typeface="Bookman Old Style" pitchFamily="18" charset="0"/>
              </a:rPr>
              <a:t> разность кубов</a:t>
            </a:r>
            <a:endParaRPr lang="en-US" sz="2400" b="1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(a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−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b)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= a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− 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3ab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+ 3a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b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−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b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en-US" sz="2800" i="1" dirty="0">
                <a:latin typeface="Bookman Old Style" pitchFamily="18" charset="0"/>
              </a:rPr>
              <a:t> </a:t>
            </a:r>
            <a:r>
              <a:rPr lang="en-US" sz="2400" i="1" dirty="0">
                <a:latin typeface="Bookman Old Style" pitchFamily="18" charset="0"/>
              </a:rPr>
              <a:t>–</a:t>
            </a:r>
            <a:r>
              <a:rPr lang="ru-RU" sz="2400" i="1" dirty="0">
                <a:latin typeface="Bookman Old Style" pitchFamily="18" charset="0"/>
              </a:rPr>
              <a:t> куб разности</a:t>
            </a:r>
            <a:endParaRPr lang="en-US" sz="2400" b="1" i="1" dirty="0">
              <a:solidFill>
                <a:srgbClr val="D6EFF5">
                  <a:lumMod val="50000"/>
                </a:srgbClr>
              </a:solidFill>
              <a:latin typeface="Bookman Old Style" pitchFamily="18" charset="0"/>
            </a:endParaRPr>
          </a:p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(a +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b)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= a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3ab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+ 3a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b + b</a:t>
            </a:r>
            <a:r>
              <a:rPr lang="en-US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en-US" sz="2800" i="1" dirty="0">
                <a:latin typeface="Bookman Old Style" pitchFamily="18" charset="0"/>
              </a:rPr>
              <a:t> </a:t>
            </a:r>
            <a:r>
              <a:rPr lang="en-US" sz="2400" i="1" dirty="0">
                <a:latin typeface="Bookman Old Style" pitchFamily="18" charset="0"/>
              </a:rPr>
              <a:t>–</a:t>
            </a:r>
            <a:r>
              <a:rPr lang="ru-RU" sz="2400" i="1" dirty="0">
                <a:latin typeface="Bookman Old Style" pitchFamily="18" charset="0"/>
              </a:rPr>
              <a:t> куб суммы</a:t>
            </a:r>
            <a:endParaRPr lang="en-US" sz="2400" b="1" i="1" dirty="0">
              <a:solidFill>
                <a:srgbClr val="D6EFF5">
                  <a:lumMod val="50000"/>
                </a:srgbClr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36952" y="4463735"/>
            <a:ext cx="20700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Пример 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4199" y="5108976"/>
            <a:ext cx="1766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6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1 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=</a:t>
            </a:r>
            <a:endParaRPr lang="ru-RU" sz="2800" b="1" i="1" dirty="0">
              <a:solidFill>
                <a:srgbClr val="D6EFF5">
                  <a:lumMod val="50000"/>
                </a:srgbClr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56652" y="5832630"/>
            <a:ext cx="74481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= (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+ 1)(х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− 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+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1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)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(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− 1)(х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+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1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) </a:t>
            </a:r>
            <a:endParaRPr lang="ru-RU" i="1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92279" y="5100675"/>
            <a:ext cx="54775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(х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)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− 1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= (х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+ 1)(х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− 1) = 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endParaRPr lang="ru-RU" i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8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2915382" y="4026025"/>
            <a:ext cx="488272" cy="449802"/>
          </a:xfrm>
          <a:prstGeom prst="roundRect">
            <a:avLst>
              <a:gd name="adj" fmla="val 50000"/>
            </a:avLst>
          </a:prstGeom>
          <a:solidFill>
            <a:srgbClr val="FFE5CC">
              <a:alpha val="50980"/>
            </a:srgbClr>
          </a:solidFill>
          <a:ln>
            <a:solidFill>
              <a:srgbClr val="EA7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7F00"/>
              </a:solidFill>
            </a:endParaRP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black">
          <a:xfrm>
            <a:off x="958047" y="341313"/>
            <a:ext cx="8052788" cy="830997"/>
          </a:xfrm>
          <a:prstGeom prst="rect">
            <a:avLst/>
          </a:prstGeom>
          <a:solidFill>
            <a:srgbClr val="FFFFFF">
              <a:alpha val="74118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</a:pPr>
            <a:r>
              <a:rPr lang="ru-RU" sz="2400" b="1" kern="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Разложение квадратного трехчлена </a:t>
            </a:r>
          </a:p>
          <a:p>
            <a:pPr algn="r">
              <a:spcBef>
                <a:spcPts val="0"/>
              </a:spcBef>
              <a:buClr>
                <a:schemeClr val="tx1"/>
              </a:buClr>
            </a:pPr>
            <a:r>
              <a:rPr lang="ru-RU" sz="2400" b="1" kern="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на линейные множители</a:t>
            </a:r>
            <a:endParaRPr lang="en-US" sz="2400" b="1" kern="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8524" y="1214508"/>
            <a:ext cx="85669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latin typeface="Bookman Old Style" pitchFamily="18" charset="0"/>
              </a:rPr>
              <a:t>Если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b="1" i="1" baseline="-25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1</a:t>
            </a:r>
            <a:r>
              <a:rPr lang="ru-RU" sz="2800" i="1" dirty="0">
                <a:latin typeface="Bookman Old Style" pitchFamily="18" charset="0"/>
              </a:rPr>
              <a:t> и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b="1" i="1" baseline="-25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2800" i="1" dirty="0">
                <a:latin typeface="Bookman Old Style" pitchFamily="18" charset="0"/>
              </a:rPr>
              <a:t> – корни квадратного трехчлена</a:t>
            </a:r>
          </a:p>
          <a:p>
            <a:pPr algn="ctr"/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 b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с</a:t>
            </a:r>
            <a:r>
              <a:rPr lang="ru-RU" sz="2800" i="1" dirty="0">
                <a:latin typeface="Bookman Old Style" pitchFamily="18" charset="0"/>
              </a:rPr>
              <a:t>, то </a:t>
            </a:r>
          </a:p>
          <a:p>
            <a:pPr algn="ctr"/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 b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с = а</a:t>
            </a: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− х</a:t>
            </a:r>
            <a:r>
              <a:rPr lang="ru-RU" sz="2800" b="1" i="1" baseline="-25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1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)(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− х</a:t>
            </a:r>
            <a:r>
              <a:rPr lang="ru-RU" sz="2800" b="1" i="1" baseline="-25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)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endParaRPr lang="en-US" sz="2800" b="1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36952" y="2954532"/>
            <a:ext cx="20700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Пример 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8576" y="3981511"/>
            <a:ext cx="3133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− 3х −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5 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=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38510" y="3986074"/>
            <a:ext cx="3693110" cy="532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 (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+ 1)(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− 2,5) =</a:t>
            </a:r>
            <a:endParaRPr lang="ru-RU" i="1" dirty="0">
              <a:latin typeface="Bookman Old Style" pitchFamily="18" charset="0"/>
            </a:endParaRPr>
          </a:p>
        </p:txBody>
      </p:sp>
      <p:sp>
        <p:nvSpPr>
          <p:cNvPr id="11" name="Дуга 10"/>
          <p:cNvSpPr/>
          <p:nvPr/>
        </p:nvSpPr>
        <p:spPr>
          <a:xfrm>
            <a:off x="3151573" y="3613211"/>
            <a:ext cx="1988598" cy="1100831"/>
          </a:xfrm>
          <a:prstGeom prst="arc">
            <a:avLst>
              <a:gd name="adj1" fmla="val 11292444"/>
              <a:gd name="adj2" fmla="val 21337776"/>
            </a:avLst>
          </a:prstGeom>
          <a:noFill/>
          <a:ln w="38100">
            <a:solidFill>
              <a:srgbClr val="EA75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7F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05491" y="3986073"/>
            <a:ext cx="27787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(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+ 1)(2х − 5)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endParaRPr lang="ru-RU" i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/>
      <p:bldP spid="7" grpId="0"/>
      <p:bldP spid="8" grpId="0"/>
      <p:bldP spid="11" grpId="0" animBg="1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2"/>
          <p:cNvSpPr txBox="1">
            <a:spLocks noChangeArrowheads="1"/>
          </p:cNvSpPr>
          <p:nvPr/>
        </p:nvSpPr>
        <p:spPr bwMode="black">
          <a:xfrm>
            <a:off x="1182339" y="421341"/>
            <a:ext cx="2538013" cy="584775"/>
          </a:xfrm>
          <a:prstGeom prst="rect">
            <a:avLst/>
          </a:prstGeom>
          <a:solidFill>
            <a:srgbClr val="FFFFFF">
              <a:alpha val="74118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ru-RU" sz="3200" b="1" kern="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Теорема</a:t>
            </a:r>
            <a:endParaRPr lang="en-US" sz="3200" b="1" kern="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2912" y="1074198"/>
            <a:ext cx="8478176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300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Пусть все коэффициенты многочлена </a:t>
            </a:r>
            <a:r>
              <a:rPr lang="ru-RU" sz="23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3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3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3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2300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 целые числа. Если целое число </a:t>
            </a:r>
            <a:r>
              <a:rPr lang="ru-RU" sz="23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а</a:t>
            </a:r>
            <a:r>
              <a:rPr lang="ru-RU" sz="2300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является корнем многочлена </a:t>
            </a:r>
            <a:r>
              <a:rPr lang="ru-RU" sz="23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3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3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3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2300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то </a:t>
            </a:r>
            <a:r>
              <a:rPr lang="ru-RU" sz="23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а</a:t>
            </a:r>
            <a:r>
              <a:rPr lang="ru-RU" sz="2300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 делитель свободного члена многочлена </a:t>
            </a:r>
            <a:r>
              <a:rPr lang="ru-RU" sz="23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3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3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3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2300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  <a:p>
            <a:pPr algn="just"/>
            <a:endParaRPr lang="en-US" sz="1000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166615" y="494111"/>
            <a:ext cx="20700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Пример 6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2911" y="5301846"/>
            <a:ext cx="42311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− 10х 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+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24 =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endParaRPr lang="ru-RU" sz="2800" b="1" i="1" dirty="0">
              <a:solidFill>
                <a:srgbClr val="D6EFF5">
                  <a:lumMod val="50000"/>
                </a:srgbClr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5303326"/>
            <a:ext cx="38760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(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– 2)(х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− 12) =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33988" y="5917364"/>
            <a:ext cx="38760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= (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– 2)(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4)(</a:t>
            </a:r>
            <a:r>
              <a:rPr lang="ru-RU" sz="28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+ 3)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19596" y="1005054"/>
            <a:ext cx="8504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i="1" dirty="0">
                <a:latin typeface="Bookman Old Style" pitchFamily="18" charset="0"/>
              </a:rPr>
              <a:t>Разложить многочлен: 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3х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− 10х 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+</a:t>
            </a:r>
            <a:r>
              <a:rPr lang="ru-RU" sz="28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24</a:t>
            </a:r>
            <a:r>
              <a:rPr lang="en-US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endParaRPr lang="ru-RU" sz="2800" b="1" i="1" dirty="0">
              <a:solidFill>
                <a:srgbClr val="D6EFF5">
                  <a:lumMod val="50000"/>
                </a:srgbClr>
              </a:solidFill>
              <a:latin typeface="Bookman Old Style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7452" y="1607014"/>
            <a:ext cx="862909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>
                <a:latin typeface="Bookman Old Style" pitchFamily="18" charset="0"/>
              </a:rPr>
              <a:t>Будем искать корни среди делителей свободного коэффициента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24</a:t>
            </a:r>
            <a:r>
              <a:rPr lang="ru-RU" sz="2400" dirty="0">
                <a:latin typeface="Bookman Old Style" pitchFamily="18" charset="0"/>
              </a:rPr>
              <a:t>: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±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1; ±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2; ±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3; ±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4; ±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6; ±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8; ±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12; ±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24</a:t>
            </a:r>
            <a:r>
              <a:rPr lang="ru-RU" sz="2400" i="1" dirty="0">
                <a:latin typeface="Bookman Old Style" pitchFamily="18" charset="0"/>
              </a:rPr>
              <a:t>.</a:t>
            </a:r>
          </a:p>
          <a:p>
            <a:pPr algn="just"/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(1) = 12 ≠ 0</a:t>
            </a:r>
            <a:r>
              <a:rPr lang="ru-RU" sz="2400" i="1" dirty="0">
                <a:latin typeface="Bookman Old Style" pitchFamily="18" charset="0"/>
              </a:rPr>
              <a:t>,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(−1) = 30 ≠ 0</a:t>
            </a:r>
            <a:r>
              <a:rPr lang="ru-RU" sz="2400" i="1" dirty="0">
                <a:latin typeface="Bookman Old Style" pitchFamily="18" charset="0"/>
              </a:rPr>
              <a:t>,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(2) = 0</a:t>
            </a:r>
            <a:r>
              <a:rPr lang="ru-RU" sz="2400" i="1" dirty="0">
                <a:latin typeface="Bookman Old Style" pitchFamily="18" charset="0"/>
              </a:rPr>
              <a:t>.</a:t>
            </a:r>
          </a:p>
          <a:p>
            <a:pPr algn="just"/>
            <a:r>
              <a:rPr lang="ru-RU" sz="2400" i="1" dirty="0">
                <a:latin typeface="Bookman Old Style" pitchFamily="18" charset="0"/>
              </a:rPr>
              <a:t>Значит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2 </a:t>
            </a:r>
            <a:r>
              <a:rPr lang="ru-RU" sz="2400" i="1" dirty="0">
                <a:latin typeface="Bookman Old Style" pitchFamily="18" charset="0"/>
              </a:rPr>
              <a:t>– корень многочлена 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2400" i="1" dirty="0">
                <a:latin typeface="Bookman Old Style" pitchFamily="18" charset="0"/>
              </a:rPr>
              <a:t>. С помощью схемы Горнера найдем частное 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q(x)</a:t>
            </a:r>
            <a:r>
              <a:rPr lang="ru-RU" sz="2400" i="1" dirty="0">
                <a:latin typeface="Bookman Old Style" pitchFamily="18" charset="0"/>
              </a:rPr>
              <a:t>: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88019" y="3777136"/>
          <a:ext cx="7767962" cy="1296140"/>
        </p:xfrm>
        <a:graphic>
          <a:graphicData uri="http://schemas.openxmlformats.org/drawingml/2006/table">
            <a:tbl>
              <a:tblPr/>
              <a:tblGrid>
                <a:gridCol w="998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65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9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557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0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−</a:t>
                      </a: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−10</a:t>
                      </a:r>
                      <a:endParaRPr lang="ru-RU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kern="1200" dirty="0">
                        <a:solidFill>
                          <a:schemeClr val="tx1"/>
                        </a:solidFill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kern="1200" dirty="0">
                        <a:solidFill>
                          <a:schemeClr val="tx1"/>
                        </a:solidFill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008797" y="4170593"/>
            <a:ext cx="375423" cy="488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48703" y="4188523"/>
            <a:ext cx="375423" cy="488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057668" y="4609864"/>
            <a:ext cx="375423" cy="488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982918" y="4179558"/>
            <a:ext cx="1375698" cy="486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latin typeface="Bookman Old Style" pitchFamily="18" charset="0"/>
              </a:rPr>
              <a:t>2</a:t>
            </a:r>
            <a:r>
              <a:rPr lang="ru-RU" sz="2400" i="1" dirty="0">
                <a:latin typeface="Bookman Old Style" pitchFamily="18" charset="0"/>
                <a:ea typeface="Calibri"/>
                <a:cs typeface="Times New Roman"/>
                <a:sym typeface="Symbol"/>
              </a:rPr>
              <a:t>1+(</a:t>
            </a:r>
            <a:r>
              <a:rPr lang="ru-RU" sz="2400" i="1" dirty="0">
                <a:latin typeface="Bookman Old Style" pitchFamily="18" charset="0"/>
              </a:rPr>
              <a:t>−</a:t>
            </a:r>
            <a:r>
              <a:rPr lang="ru-RU" sz="2400" i="1" dirty="0">
                <a:latin typeface="Bookman Old Style" pitchFamily="18" charset="0"/>
                <a:ea typeface="Calibri"/>
                <a:cs typeface="Times New Roman"/>
                <a:sym typeface="Symbol"/>
              </a:rPr>
              <a:t>3)</a:t>
            </a:r>
            <a:endParaRPr lang="ru-RU" sz="2400" i="1" dirty="0">
              <a:latin typeface="Bookman Old Style" pitchFamily="18" charset="0"/>
              <a:ea typeface="Calibri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353437" y="4609396"/>
            <a:ext cx="579005" cy="4836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</a:rPr>
              <a:t>−1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697570" y="4180491"/>
            <a:ext cx="1566454" cy="486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2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(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1)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</a:rPr>
              <a:t>−10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088537" y="4609491"/>
            <a:ext cx="750526" cy="488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12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556777" y="4179371"/>
            <a:ext cx="1757211" cy="486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</a:rPr>
              <a:t>2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(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</a:rPr>
              <a:t>−1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2)+24</a:t>
            </a:r>
            <a:endParaRPr lang="ru-RU" sz="2400" i="1" dirty="0">
              <a:solidFill>
                <a:srgbClr val="000000"/>
              </a:solidFill>
              <a:latin typeface="Bookman Old Style" pitchFamily="18" charset="0"/>
              <a:ea typeface="Calibri"/>
              <a:cs typeface="Times New Roman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238987" y="4628540"/>
            <a:ext cx="375423" cy="488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5" grpId="0"/>
      <p:bldP spid="16" grpId="0"/>
      <p:bldP spid="9" grpId="0"/>
      <p:bldP spid="11" grpId="0"/>
      <p:bldP spid="12" grpId="0"/>
      <p:bldP spid="14" grpId="0"/>
      <p:bldP spid="18" grpId="0"/>
      <p:bldP spid="19" grpId="0"/>
      <p:bldP spid="20" grpId="0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1596" y="970626"/>
            <a:ext cx="8800807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 у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(</a:t>
            </a:r>
            <a:r>
              <a:rPr lang="ru-RU" sz="32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 у)(</a:t>
            </a:r>
            <a:r>
              <a:rPr lang="ru-RU" sz="32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</a:t>
            </a:r>
            <a:r>
              <a:rPr lang="ru-RU" sz="32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у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 </a:t>
            </a:r>
          </a:p>
          <a:p>
            <a:pPr lvl="0" algn="ctr" eaLnBrk="0" hangingPunct="0">
              <a:lnSpc>
                <a:spcPct val="150000"/>
              </a:lnSpc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 у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(</a:t>
            </a:r>
            <a:r>
              <a:rPr lang="ru-RU" sz="32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 у)(х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</a:t>
            </a:r>
            <a:r>
              <a:rPr lang="ru-RU" sz="32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ху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у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endParaRPr lang="en-US" sz="3200" b="1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pPr lvl="0" algn="ctr" eaLnBrk="0" hangingPunct="0">
              <a:lnSpc>
                <a:spcPct val="150000"/>
              </a:lnSpc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4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 у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4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(x – y)(x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x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у + xy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</a:t>
            </a:r>
            <a:r>
              <a:rPr lang="ru-RU" sz="32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у</a:t>
            </a:r>
            <a:r>
              <a:rPr lang="ru-RU" sz="3200" b="1" i="1" baseline="30000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З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 </a:t>
            </a:r>
            <a:endParaRPr lang="en-US" sz="3200" b="1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pPr lvl="0" algn="ctr" eaLnBrk="0" hangingPunct="0">
              <a:lnSpc>
                <a:spcPct val="150000"/>
              </a:lnSpc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5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 у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5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(x – y)(х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4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</a:t>
            </a:r>
            <a:r>
              <a:rPr lang="ru-RU" sz="32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3200" b="1" i="1" baseline="30000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з</a:t>
            </a:r>
            <a:r>
              <a:rPr lang="ru-RU" sz="32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y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х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y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хy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y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4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</a:p>
          <a:p>
            <a:pPr lvl="0" algn="ctr" eaLnBrk="0" hangingPunct="0">
              <a:lnSpc>
                <a:spcPct val="150000"/>
              </a:lnSpc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…</a:t>
            </a:r>
          </a:p>
          <a:p>
            <a:pPr lvl="0" algn="ctr" eaLnBrk="0" hangingPunct="0">
              <a:lnSpc>
                <a:spcPct val="150000"/>
              </a:lnSpc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en-US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 у</a:t>
            </a:r>
            <a:r>
              <a:rPr lang="en-US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(x – y)(</a:t>
            </a:r>
            <a:r>
              <a:rPr lang="ru-RU" sz="32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en-US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n−1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 </a:t>
            </a:r>
            <a:r>
              <a:rPr lang="ru-RU" sz="32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en-US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n−2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y + </a:t>
            </a:r>
            <a:r>
              <a:rPr lang="ru-RU" sz="32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en-US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n−3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y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… +</a:t>
            </a:r>
          </a:p>
          <a:p>
            <a:pPr lvl="0" algn="ctr" eaLnBrk="0" hangingPunct="0">
              <a:lnSpc>
                <a:spcPct val="150000"/>
              </a:lnSpc>
            </a:pP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 </a:t>
            </a:r>
            <a:r>
              <a:rPr lang="ru-RU" sz="32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en-US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y</a:t>
            </a:r>
            <a:r>
              <a:rPr lang="en-US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n−</a:t>
            </a:r>
            <a:r>
              <a:rPr lang="ru-RU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y</a:t>
            </a:r>
            <a:r>
              <a:rPr lang="en-US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n−2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y</a:t>
            </a:r>
            <a:r>
              <a:rPr lang="en-US" sz="32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n−1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015989" y="476672"/>
            <a:ext cx="7204733" cy="576064"/>
          </a:xfrm>
          <a:solidFill>
            <a:srgbClr val="FFFFFF">
              <a:alpha val="69804"/>
            </a:srgbClr>
          </a:solidFill>
        </p:spPr>
        <p:txBody>
          <a:bodyPr/>
          <a:lstStyle/>
          <a:p>
            <a:pPr algn="ctr"/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Многочлены от нескольких переменных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5989" y="476672"/>
            <a:ext cx="7204733" cy="576064"/>
          </a:xfrm>
          <a:solidFill>
            <a:srgbClr val="FFFFFF">
              <a:alpha val="69804"/>
            </a:srgbClr>
          </a:solidFill>
        </p:spPr>
        <p:txBody>
          <a:bodyPr/>
          <a:lstStyle/>
          <a:p>
            <a:pPr algn="ctr"/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Многочлены от нескольких переменных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5359" y="1246619"/>
            <a:ext cx="8833281" cy="292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>
              <a:lnSpc>
                <a:spcPct val="125000"/>
              </a:lnSpc>
            </a:pP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у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(</a:t>
            </a:r>
            <a:r>
              <a:rPr lang="ru-RU" sz="30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у)(х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 </a:t>
            </a:r>
            <a:r>
              <a:rPr lang="ru-RU" sz="30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ху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у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endParaRPr lang="en-US" sz="3000" b="1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  <a:p>
            <a:pPr lvl="0" algn="ctr" eaLnBrk="0" hangingPunct="0">
              <a:lnSpc>
                <a:spcPct val="125000"/>
              </a:lnSpc>
            </a:pP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5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у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5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(x 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y)(х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4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 х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y + х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y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 хy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y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4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</a:p>
          <a:p>
            <a:pPr lvl="0" algn="ctr" eaLnBrk="0" hangingPunct="0">
              <a:lnSpc>
                <a:spcPct val="125000"/>
              </a:lnSpc>
            </a:pP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…</a:t>
            </a:r>
          </a:p>
          <a:p>
            <a:pPr lvl="0" algn="ctr" eaLnBrk="0" hangingPunct="0">
              <a:lnSpc>
                <a:spcPct val="125000"/>
              </a:lnSpc>
            </a:pP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en-US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2n+1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у</a:t>
            </a:r>
            <a:r>
              <a:rPr lang="en-US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2n+1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(x 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y)(</a:t>
            </a:r>
            <a:r>
              <a:rPr lang="ru-RU" sz="30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en-US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2n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sz="30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en-US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2n−1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y + </a:t>
            </a:r>
            <a:r>
              <a:rPr lang="ru-RU" sz="30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en-US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2n−2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y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lvl="0" algn="ctr" eaLnBrk="0" hangingPunct="0">
              <a:lnSpc>
                <a:spcPct val="125000"/>
              </a:lnSpc>
            </a:pP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–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30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en-US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2n−3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y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 …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en-US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y</a:t>
            </a:r>
            <a:r>
              <a:rPr lang="en-US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2n−2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–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xy</a:t>
            </a:r>
            <a:r>
              <a:rPr lang="en-US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2n−1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y</a:t>
            </a:r>
            <a:r>
              <a:rPr lang="en-US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2n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0844" y="4329776"/>
            <a:ext cx="8722311" cy="2168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ru-RU" sz="2400" i="1" dirty="0">
                <a:latin typeface="Bookman Old Style" pitchFamily="18" charset="0"/>
              </a:rPr>
              <a:t>Многочлен 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Р(</a:t>
            </a:r>
            <a:r>
              <a:rPr lang="ru-RU" sz="24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4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; у) </a:t>
            </a:r>
            <a:r>
              <a:rPr lang="ru-RU" sz="2400" i="1" dirty="0">
                <a:latin typeface="Bookman Old Style" pitchFamily="18" charset="0"/>
              </a:rPr>
              <a:t>называют однородным многочленом 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</a:t>
            </a:r>
            <a:r>
              <a:rPr lang="ru-RU" sz="2400" i="1" dirty="0" err="1">
                <a:latin typeface="Bookman Old Style" pitchFamily="18" charset="0"/>
              </a:rPr>
              <a:t>-ой</a:t>
            </a:r>
            <a:r>
              <a:rPr lang="ru-RU" sz="2400" i="1" dirty="0">
                <a:latin typeface="Bookman Old Style" pitchFamily="18" charset="0"/>
              </a:rPr>
              <a:t> степени, если сумма показателей степеней переменных в каждом члене многочлена равна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</a:t>
            </a:r>
            <a:r>
              <a:rPr lang="ru-RU" sz="2400" i="1" dirty="0">
                <a:latin typeface="Bookman Old Style" pitchFamily="18" charset="0"/>
              </a:rPr>
              <a:t>.</a:t>
            </a:r>
          </a:p>
          <a:p>
            <a:pPr algn="just">
              <a:lnSpc>
                <a:spcPct val="114000"/>
              </a:lnSpc>
            </a:pPr>
            <a:r>
              <a:rPr lang="ru-RU" sz="2400" i="1" dirty="0">
                <a:latin typeface="Bookman Old Style" pitchFamily="18" charset="0"/>
              </a:rPr>
              <a:t>Если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Р(</a:t>
            </a:r>
            <a:r>
              <a:rPr lang="ru-RU" sz="24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4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; у) </a:t>
            </a:r>
            <a:r>
              <a:rPr lang="ru-RU" sz="2400" i="1" dirty="0">
                <a:latin typeface="Bookman Old Style" pitchFamily="18" charset="0"/>
              </a:rPr>
              <a:t>однородный многочлен, то уравнение  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Р(</a:t>
            </a:r>
            <a:r>
              <a:rPr lang="ru-RU" sz="2400" b="1" i="1" dirty="0" err="1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</a:t>
            </a:r>
            <a:r>
              <a:rPr lang="ru-RU" sz="24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; у) = 0 </a:t>
            </a:r>
            <a:r>
              <a:rPr lang="ru-RU" sz="2400" i="1" dirty="0">
                <a:latin typeface="Bookman Old Style" pitchFamily="18" charset="0"/>
              </a:rPr>
              <a:t>называют однородным уравнением.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6212E7-375F-4B51-9F0A-F32BCF1A8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7BE2EE-C62C-406E-95B7-D6205E5F2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Девиз урока:  чем больше я знаю, тем больше умею.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Кто ничего не замечает,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Тот ничего не изучает.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Кто ничего не изучает,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Тот вечно хнычет и скучает.    (поэт </a:t>
            </a:r>
            <a:r>
              <a:rPr lang="ru-RU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Р.Сеф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48609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5990" y="476672"/>
            <a:ext cx="5250340" cy="576064"/>
          </a:xfrm>
          <a:solidFill>
            <a:srgbClr val="FFFFFF">
              <a:alpha val="69804"/>
            </a:srgbClr>
          </a:solidFill>
        </p:spPr>
        <p:txBody>
          <a:bodyPr/>
          <a:lstStyle/>
          <a:p>
            <a:pPr algn="ctr"/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Уравнения высших степеней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3772" y="2920734"/>
            <a:ext cx="8833281" cy="616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>
              <a:lnSpc>
                <a:spcPct val="125000"/>
              </a:lnSpc>
            </a:pP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2х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 7х – 12 = 0</a:t>
            </a:r>
            <a:endParaRPr lang="en-US" sz="3000" b="1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9257" y="3558811"/>
            <a:ext cx="8722311" cy="3039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ru-RU" sz="2400" i="1" dirty="0">
                <a:latin typeface="Bookman Old Style" pitchFamily="18" charset="0"/>
              </a:rPr>
              <a:t>Делители числа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12</a:t>
            </a:r>
            <a:r>
              <a:rPr lang="ru-RU" sz="2400" i="1" dirty="0">
                <a:latin typeface="Bookman Old Style" pitchFamily="18" charset="0"/>
              </a:rPr>
              <a:t>: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±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1; ±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2; ±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3; ±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4; ±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6; ±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8; ±</a:t>
            </a:r>
            <a:r>
              <a:rPr lang="en-US" sz="1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12</a:t>
            </a:r>
            <a:r>
              <a:rPr lang="ru-RU" sz="2400" i="1" dirty="0">
                <a:latin typeface="Bookman Old Style" pitchFamily="18" charset="0"/>
              </a:rPr>
              <a:t>. Пусть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Р(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 = х</a:t>
            </a:r>
            <a:r>
              <a:rPr lang="ru-RU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2х</a:t>
            </a:r>
            <a:r>
              <a:rPr lang="ru-RU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 7х – 12</a:t>
            </a:r>
            <a:r>
              <a:rPr lang="ru-RU" sz="2400" i="1" dirty="0">
                <a:latin typeface="Bookman Old Style" pitchFamily="18" charset="0"/>
              </a:rPr>
              <a:t>, тогда </a:t>
            </a:r>
          </a:p>
          <a:p>
            <a:pPr algn="just">
              <a:lnSpc>
                <a:spcPct val="114000"/>
              </a:lnSpc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Р(1) = −16</a:t>
            </a:r>
            <a:r>
              <a:rPr lang="ru-RU" sz="2400" i="1" dirty="0">
                <a:latin typeface="Bookman Old Style" pitchFamily="18" charset="0"/>
              </a:rPr>
              <a:t>,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Р(−1) = −4</a:t>
            </a:r>
            <a:r>
              <a:rPr lang="ru-RU" sz="2400" i="1" dirty="0">
                <a:latin typeface="Bookman Old Style" pitchFamily="18" charset="0"/>
              </a:rPr>
              <a:t>,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Р(2) = −10</a:t>
            </a:r>
            <a:r>
              <a:rPr lang="ru-RU" sz="2400" i="1" dirty="0">
                <a:latin typeface="Bookman Old Style" pitchFamily="18" charset="0"/>
              </a:rPr>
              <a:t>,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Р(−2) = 2</a:t>
            </a:r>
            <a:r>
              <a:rPr lang="ru-RU" sz="2400" i="1" dirty="0">
                <a:latin typeface="Bookman Old Style" pitchFamily="18" charset="0"/>
              </a:rPr>
              <a:t>,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Р(3) = 12</a:t>
            </a:r>
            <a:r>
              <a:rPr lang="ru-RU" sz="2400" i="1" dirty="0">
                <a:latin typeface="Bookman Old Style" pitchFamily="18" charset="0"/>
              </a:rPr>
              <a:t>,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Р(−3) = 0</a:t>
            </a:r>
            <a:r>
              <a:rPr lang="ru-RU" sz="2400" i="1" dirty="0">
                <a:latin typeface="Bookman Old Style" pitchFamily="18" charset="0"/>
              </a:rPr>
              <a:t>.</a:t>
            </a:r>
          </a:p>
          <a:p>
            <a:pPr algn="ctr">
              <a:lnSpc>
                <a:spcPct val="114000"/>
              </a:lnSpc>
            </a:pPr>
            <a:r>
              <a:rPr lang="ru-RU" sz="2400" i="1" dirty="0">
                <a:latin typeface="Bookman Old Style" pitchFamily="18" charset="0"/>
              </a:rPr>
              <a:t>Значит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х</a:t>
            </a:r>
            <a:r>
              <a:rPr lang="ru-RU" sz="2400" b="1" i="1" baseline="-25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1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−3 </a:t>
            </a:r>
            <a:r>
              <a:rPr lang="ru-RU" sz="2400" i="1" dirty="0">
                <a:latin typeface="Bookman Old Style" pitchFamily="18" charset="0"/>
              </a:rPr>
              <a:t>– корень многочлена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Р(х)</a:t>
            </a:r>
            <a:r>
              <a:rPr lang="ru-RU" sz="2400" i="1" dirty="0">
                <a:latin typeface="Bookman Old Style" pitchFamily="18" charset="0"/>
              </a:rPr>
              <a:t>, и соответственно, данного уравнения.</a:t>
            </a:r>
          </a:p>
          <a:p>
            <a:pPr algn="ctr">
              <a:lnSpc>
                <a:spcPct val="114000"/>
              </a:lnSpc>
            </a:pPr>
            <a:r>
              <a:rPr lang="ru-RU" sz="2400" i="1" dirty="0">
                <a:latin typeface="Bookman Old Style" pitchFamily="18" charset="0"/>
              </a:rPr>
              <a:t>Найдем другие корни этого уравнения (если они есть).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2912" y="1074198"/>
            <a:ext cx="84781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Теорема.</a:t>
            </a:r>
            <a:r>
              <a:rPr lang="ru-RU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300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Если приведенное уравнение с целыми коэффициентами имеет рациональный корень, то этот корень обязательно является целым числом.</a:t>
            </a:r>
          </a:p>
          <a:p>
            <a:pPr algn="just"/>
            <a:endParaRPr lang="en-US" sz="1000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22144" y="2287052"/>
            <a:ext cx="2096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Пример 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5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50"/>
                            </p:stCondLst>
                            <p:childTnLst>
                              <p:par>
                                <p:cTn id="24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900"/>
                            </p:stCondLst>
                            <p:childTnLst>
                              <p:par>
                                <p:cTn id="30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5990" y="476672"/>
            <a:ext cx="5250340" cy="576064"/>
          </a:xfrm>
          <a:solidFill>
            <a:srgbClr val="FFFFFF">
              <a:alpha val="69804"/>
            </a:srgbClr>
          </a:solidFill>
        </p:spPr>
        <p:txBody>
          <a:bodyPr/>
          <a:lstStyle/>
          <a:p>
            <a:pPr algn="ctr"/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Уравнения высших степеней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3772" y="1686418"/>
            <a:ext cx="8833281" cy="616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>
              <a:lnSpc>
                <a:spcPct val="125000"/>
              </a:lnSpc>
            </a:pP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2х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 7х – 12 = 0</a:t>
            </a:r>
            <a:endParaRPr lang="en-US" sz="3000" b="1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772" y="2271040"/>
            <a:ext cx="8990227" cy="1355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2400" i="1" dirty="0">
                <a:latin typeface="Bookman Old Style" pitchFamily="18" charset="0"/>
              </a:rPr>
              <a:t>Т.к.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х</a:t>
            </a:r>
            <a:r>
              <a:rPr lang="ru-RU" sz="2400" b="1" i="1" baseline="-25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1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−3 </a:t>
            </a:r>
            <a:r>
              <a:rPr lang="ru-RU" sz="2400" i="1" dirty="0">
                <a:latin typeface="Bookman Old Style" pitchFamily="18" charset="0"/>
              </a:rPr>
              <a:t>– корень многочлена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Р(х)</a:t>
            </a:r>
            <a:r>
              <a:rPr lang="ru-RU" sz="2400" i="1" dirty="0">
                <a:latin typeface="Bookman Old Style" pitchFamily="18" charset="0"/>
              </a:rPr>
              <a:t>, то с помощью схемы Горнера найдем частное от деления </a:t>
            </a:r>
          </a:p>
          <a:p>
            <a:pPr algn="ctr">
              <a:lnSpc>
                <a:spcPct val="114000"/>
              </a:lnSpc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Р(х)</a:t>
            </a:r>
            <a:r>
              <a:rPr lang="ru-RU" sz="2400" i="1" dirty="0">
                <a:latin typeface="Bookman Old Style" pitchFamily="18" charset="0"/>
              </a:rPr>
              <a:t> на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 + 3: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22144" y="1052736"/>
            <a:ext cx="2096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Пример 7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1012363" y="5338063"/>
            <a:ext cx="6999954" cy="524700"/>
            <a:chOff x="1012363" y="5338063"/>
            <a:chExt cx="6999954" cy="52470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1012363" y="5338063"/>
              <a:ext cx="393082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2800" b="1" i="1" dirty="0">
                  <a:solidFill>
                    <a:schemeClr val="accent3">
                      <a:lumMod val="50000"/>
                    </a:schemeClr>
                  </a:solidFill>
                  <a:latin typeface="Bookman Old Style" pitchFamily="18" charset="0"/>
                </a:rPr>
                <a:t>х</a:t>
              </a:r>
              <a:r>
                <a:rPr lang="ru-RU" sz="2800" b="1" i="1" baseline="30000" dirty="0">
                  <a:solidFill>
                    <a:schemeClr val="accent3">
                      <a:lumMod val="50000"/>
                    </a:schemeClr>
                  </a:solidFill>
                  <a:latin typeface="Bookman Old Style" pitchFamily="18" charset="0"/>
                </a:rPr>
                <a:t>3</a:t>
              </a:r>
              <a:r>
                <a:rPr lang="ru-RU" sz="2800" b="1" i="1" dirty="0">
                  <a:solidFill>
                    <a:schemeClr val="accent3">
                      <a:lumMod val="50000"/>
                    </a:schemeClr>
                  </a:solidFill>
                  <a:latin typeface="Bookman Old Style" pitchFamily="18" charset="0"/>
                </a:rPr>
                <a:t> </a:t>
              </a:r>
              <a:r>
                <a:rPr lang="en-US" sz="2800" b="1" i="1" dirty="0">
                  <a:solidFill>
                    <a:schemeClr val="accent3">
                      <a:lumMod val="50000"/>
                    </a:schemeClr>
                  </a:solidFill>
                  <a:latin typeface="Bookman Old Style" pitchFamily="18" charset="0"/>
                </a:rPr>
                <a:t>+</a:t>
              </a:r>
              <a:r>
                <a:rPr lang="ru-RU" sz="2800" b="1" i="1" dirty="0">
                  <a:solidFill>
                    <a:schemeClr val="accent3">
                      <a:lumMod val="50000"/>
                    </a:schemeClr>
                  </a:solidFill>
                  <a:latin typeface="Bookman Old Style" pitchFamily="18" charset="0"/>
                </a:rPr>
                <a:t> 2х</a:t>
              </a:r>
              <a:r>
                <a:rPr lang="ru-RU" sz="2800" b="1" i="1" baseline="30000" dirty="0">
                  <a:solidFill>
                    <a:schemeClr val="accent3">
                      <a:lumMod val="50000"/>
                    </a:schemeClr>
                  </a:solidFill>
                  <a:latin typeface="Bookman Old Style" pitchFamily="18" charset="0"/>
                </a:rPr>
                <a:t>2</a:t>
              </a:r>
              <a:r>
                <a:rPr lang="ru-RU" sz="2800" b="1" i="1" dirty="0">
                  <a:solidFill>
                    <a:schemeClr val="accent3">
                      <a:lumMod val="50000"/>
                    </a:schemeClr>
                  </a:solidFill>
                  <a:latin typeface="Bookman Old Style" pitchFamily="18" charset="0"/>
                </a:rPr>
                <a:t> – 7х – 12 </a:t>
              </a:r>
              <a:r>
                <a:rPr lang="ru-RU" sz="2800" b="1" i="1" dirty="0">
                  <a:solidFill>
                    <a:srgbClr val="D6EFF5">
                      <a:lumMod val="50000"/>
                    </a:srgbClr>
                  </a:solidFill>
                  <a:latin typeface="Bookman Old Style" pitchFamily="18" charset="0"/>
                </a:rPr>
                <a:t>=</a:t>
              </a:r>
              <a:r>
                <a:rPr lang="en-US" sz="2800" b="1" i="1" dirty="0">
                  <a:solidFill>
                    <a:srgbClr val="D6EFF5">
                      <a:lumMod val="50000"/>
                    </a:srgbClr>
                  </a:solidFill>
                  <a:latin typeface="Bookman Old Style" pitchFamily="18" charset="0"/>
                </a:rPr>
                <a:t> </a:t>
              </a:r>
              <a:endPara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707802" y="5339543"/>
              <a:ext cx="330451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2800" b="1" i="1" dirty="0">
                  <a:solidFill>
                    <a:srgbClr val="D6EFF5">
                      <a:lumMod val="50000"/>
                    </a:srgbClr>
                  </a:solidFill>
                  <a:latin typeface="Bookman Old Style" pitchFamily="18" charset="0"/>
                </a:rPr>
                <a:t>(х + 3)(х</a:t>
              </a:r>
              <a:r>
                <a:rPr lang="ru-RU" sz="2800" b="1" i="1" baseline="30000" dirty="0">
                  <a:solidFill>
                    <a:srgbClr val="D6EFF5">
                      <a:lumMod val="50000"/>
                    </a:srgbClr>
                  </a:solidFill>
                  <a:latin typeface="Bookman Old Style" pitchFamily="18" charset="0"/>
                </a:rPr>
                <a:t>2</a:t>
              </a:r>
              <a:r>
                <a:rPr lang="en-US" sz="2800" b="1" i="1" dirty="0">
                  <a:solidFill>
                    <a:srgbClr val="D6EFF5">
                      <a:lumMod val="50000"/>
                    </a:srgbClr>
                  </a:solidFill>
                  <a:latin typeface="Bookman Old Style" pitchFamily="18" charset="0"/>
                </a:rPr>
                <a:t> </a:t>
              </a:r>
              <a:r>
                <a:rPr lang="ru-RU" sz="2800" b="1" i="1" dirty="0">
                  <a:solidFill>
                    <a:schemeClr val="accent3">
                      <a:lumMod val="50000"/>
                    </a:schemeClr>
                  </a:solidFill>
                  <a:latin typeface="Bookman Old Style" pitchFamily="18" charset="0"/>
                </a:rPr>
                <a:t>−</a:t>
              </a:r>
              <a:r>
                <a:rPr lang="en-US" sz="2800" b="1" i="1" dirty="0">
                  <a:solidFill>
                    <a:srgbClr val="D6EFF5">
                      <a:lumMod val="50000"/>
                    </a:srgbClr>
                  </a:solidFill>
                  <a:latin typeface="Bookman Old Style" pitchFamily="18" charset="0"/>
                </a:rPr>
                <a:t> </a:t>
              </a:r>
              <a:r>
                <a:rPr lang="ru-RU" sz="2800" b="1" i="1" dirty="0">
                  <a:solidFill>
                    <a:srgbClr val="D6EFF5">
                      <a:lumMod val="50000"/>
                    </a:srgbClr>
                  </a:solidFill>
                  <a:latin typeface="Bookman Old Style" pitchFamily="18" charset="0"/>
                </a:rPr>
                <a:t>х − 4)</a:t>
              </a:r>
            </a:p>
          </p:txBody>
        </p:sp>
      </p:grp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855695"/>
              </p:ext>
            </p:extLst>
          </p:nvPr>
        </p:nvGraphicFramePr>
        <p:xfrm>
          <a:off x="680061" y="3822403"/>
          <a:ext cx="7767962" cy="1296140"/>
        </p:xfrm>
        <a:graphic>
          <a:graphicData uri="http://schemas.openxmlformats.org/drawingml/2006/table">
            <a:tbl>
              <a:tblPr/>
              <a:tblGrid>
                <a:gridCol w="998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65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9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557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0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i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2</a:t>
                      </a:r>
                      <a:endParaRPr lang="ru-RU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</a:rPr>
                        <a:t>−7</a:t>
                      </a:r>
                      <a:endParaRPr lang="ru-RU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-12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kern="1200" dirty="0">
                        <a:solidFill>
                          <a:schemeClr val="tx1"/>
                        </a:solidFill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kern="1200" dirty="0">
                        <a:solidFill>
                          <a:schemeClr val="tx1"/>
                        </a:solidFill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0" i="1" baseline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967098" y="4235903"/>
            <a:ext cx="473207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-3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055896" y="4253833"/>
            <a:ext cx="375423" cy="488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064861" y="4675174"/>
            <a:ext cx="375423" cy="488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1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90521" y="4244868"/>
            <a:ext cx="1491354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400" i="1" dirty="0">
                <a:latin typeface="Bookman Old Style" pitchFamily="18" charset="0"/>
              </a:rPr>
              <a:t>3</a:t>
            </a:r>
            <a:r>
              <a:rPr lang="ru-RU" sz="2400" i="1" dirty="0">
                <a:latin typeface="Bookman Old Style" pitchFamily="18" charset="0"/>
                <a:ea typeface="Calibri"/>
                <a:cs typeface="Times New Roman"/>
                <a:sym typeface="Symbol"/>
              </a:rPr>
              <a:t>1+2</a:t>
            </a:r>
            <a:endParaRPr lang="ru-RU" sz="2400" i="1" dirty="0">
              <a:latin typeface="Bookman Old Style" pitchFamily="18" charset="0"/>
              <a:ea typeface="Calibri"/>
              <a:cs typeface="Times New Roman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61040" y="4674706"/>
            <a:ext cx="579005" cy="4836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</a:rPr>
              <a:t>−1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707969" y="4245801"/>
            <a:ext cx="1560042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3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(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1)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</a:rPr>
              <a:t>−7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191108" y="4674801"/>
            <a:ext cx="559769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</a:rPr>
              <a:t>−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cs typeface="Times New Roman"/>
              </a:rPr>
              <a:t>4</a:t>
            </a:r>
            <a:endParaRPr lang="ru-RU" sz="2400" i="1" dirty="0">
              <a:solidFill>
                <a:srgbClr val="000000"/>
              </a:solidFill>
              <a:latin typeface="Bookman Old Style" pitchFamily="18" charset="0"/>
              <a:ea typeface="Calibri"/>
              <a:cs typeface="Times New Roman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352230" y="4244681"/>
            <a:ext cx="2108269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</a:rPr>
              <a:t>−3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(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</a:rPr>
              <a:t>−4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)+(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</a:rPr>
              <a:t>−12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  <a:sym typeface="Symbol"/>
              </a:rPr>
              <a:t>)</a:t>
            </a:r>
            <a:endParaRPr lang="ru-RU" sz="2400" i="1" dirty="0">
              <a:solidFill>
                <a:srgbClr val="000000"/>
              </a:solidFill>
              <a:latin typeface="Bookman Old Style" pitchFamily="18" charset="0"/>
              <a:ea typeface="Calibri"/>
              <a:cs typeface="Times New Roman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246180" y="4693850"/>
            <a:ext cx="375423" cy="488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  <a:ea typeface="Calibri"/>
                <a:cs typeface="Times New Roman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858206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20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5990" y="476672"/>
            <a:ext cx="5250340" cy="576064"/>
          </a:xfrm>
          <a:solidFill>
            <a:srgbClr val="FFFFFF">
              <a:alpha val="69804"/>
            </a:srgbClr>
          </a:solidFill>
        </p:spPr>
        <p:txBody>
          <a:bodyPr/>
          <a:lstStyle/>
          <a:p>
            <a:pPr algn="ctr"/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Уравнения высших степеней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3772" y="1686418"/>
            <a:ext cx="8833281" cy="616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>
              <a:lnSpc>
                <a:spcPct val="125000"/>
              </a:lnSpc>
            </a:pP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+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2х</a:t>
            </a:r>
            <a:r>
              <a:rPr lang="ru-RU" sz="30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– 7х – 12 = 0</a:t>
            </a:r>
            <a:endParaRPr lang="en-US" sz="3000" b="1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22144" y="1052736"/>
            <a:ext cx="2096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Пример 7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950562" y="2302484"/>
            <a:ext cx="7239700" cy="524700"/>
            <a:chOff x="854098" y="2305143"/>
            <a:chExt cx="7239700" cy="52470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854098" y="2305143"/>
              <a:ext cx="423113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sz="2800" b="1" i="1" dirty="0">
                  <a:solidFill>
                    <a:schemeClr val="accent3">
                      <a:lumMod val="50000"/>
                    </a:schemeClr>
                  </a:solidFill>
                  <a:latin typeface="Bookman Old Style" pitchFamily="18" charset="0"/>
                </a:rPr>
                <a:t>х</a:t>
              </a:r>
              <a:r>
                <a:rPr lang="ru-RU" sz="2800" b="1" i="1" baseline="30000" dirty="0">
                  <a:solidFill>
                    <a:schemeClr val="accent3">
                      <a:lumMod val="50000"/>
                    </a:schemeClr>
                  </a:solidFill>
                  <a:latin typeface="Bookman Old Style" pitchFamily="18" charset="0"/>
                </a:rPr>
                <a:t>3</a:t>
              </a:r>
              <a:r>
                <a:rPr lang="ru-RU" sz="2800" b="1" i="1" dirty="0">
                  <a:solidFill>
                    <a:schemeClr val="accent3">
                      <a:lumMod val="50000"/>
                    </a:schemeClr>
                  </a:solidFill>
                  <a:latin typeface="Bookman Old Style" pitchFamily="18" charset="0"/>
                </a:rPr>
                <a:t> </a:t>
              </a:r>
              <a:r>
                <a:rPr lang="en-US" sz="2800" b="1" i="1" dirty="0">
                  <a:solidFill>
                    <a:schemeClr val="accent3">
                      <a:lumMod val="50000"/>
                    </a:schemeClr>
                  </a:solidFill>
                  <a:latin typeface="Bookman Old Style" pitchFamily="18" charset="0"/>
                </a:rPr>
                <a:t>+</a:t>
              </a:r>
              <a:r>
                <a:rPr lang="ru-RU" sz="2800" b="1" i="1" dirty="0">
                  <a:solidFill>
                    <a:schemeClr val="accent3">
                      <a:lumMod val="50000"/>
                    </a:schemeClr>
                  </a:solidFill>
                  <a:latin typeface="Bookman Old Style" pitchFamily="18" charset="0"/>
                </a:rPr>
                <a:t> 2х</a:t>
              </a:r>
              <a:r>
                <a:rPr lang="ru-RU" sz="2800" b="1" i="1" baseline="30000" dirty="0">
                  <a:solidFill>
                    <a:schemeClr val="accent3">
                      <a:lumMod val="50000"/>
                    </a:schemeClr>
                  </a:solidFill>
                  <a:latin typeface="Bookman Old Style" pitchFamily="18" charset="0"/>
                </a:rPr>
                <a:t>2</a:t>
              </a:r>
              <a:r>
                <a:rPr lang="ru-RU" sz="2800" b="1" i="1" dirty="0">
                  <a:solidFill>
                    <a:schemeClr val="accent3">
                      <a:lumMod val="50000"/>
                    </a:schemeClr>
                  </a:solidFill>
                  <a:latin typeface="Bookman Old Style" pitchFamily="18" charset="0"/>
                </a:rPr>
                <a:t> – 7х – 12 </a:t>
              </a:r>
              <a:r>
                <a:rPr lang="ru-RU" sz="2800" b="1" i="1" dirty="0">
                  <a:solidFill>
                    <a:srgbClr val="D6EFF5">
                      <a:lumMod val="50000"/>
                    </a:srgbClr>
                  </a:solidFill>
                  <a:latin typeface="Bookman Old Style" pitchFamily="18" charset="0"/>
                </a:rPr>
                <a:t>=</a:t>
              </a:r>
              <a:r>
                <a:rPr lang="en-US" sz="2800" b="1" i="1" dirty="0">
                  <a:solidFill>
                    <a:srgbClr val="D6EFF5">
                      <a:lumMod val="50000"/>
                    </a:srgbClr>
                  </a:solidFill>
                  <a:latin typeface="Bookman Old Style" pitchFamily="18" charset="0"/>
                </a:rPr>
                <a:t> </a:t>
              </a:r>
              <a:endParaRPr lang="ru-RU" sz="28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816441" y="2306623"/>
              <a:ext cx="327735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2800" b="1" i="1" dirty="0">
                  <a:solidFill>
                    <a:srgbClr val="D6EFF5">
                      <a:lumMod val="50000"/>
                    </a:srgbClr>
                  </a:solidFill>
                  <a:latin typeface="Bookman Old Style" pitchFamily="18" charset="0"/>
                </a:rPr>
                <a:t>(х + 3)(х</a:t>
              </a:r>
              <a:r>
                <a:rPr lang="ru-RU" sz="2800" b="1" i="1" baseline="30000" dirty="0">
                  <a:solidFill>
                    <a:srgbClr val="D6EFF5">
                      <a:lumMod val="50000"/>
                    </a:srgbClr>
                  </a:solidFill>
                  <a:latin typeface="Bookman Old Style" pitchFamily="18" charset="0"/>
                </a:rPr>
                <a:t>2</a:t>
              </a:r>
              <a:r>
                <a:rPr lang="en-US" sz="2800" b="1" i="1" dirty="0">
                  <a:solidFill>
                    <a:srgbClr val="D6EFF5">
                      <a:lumMod val="50000"/>
                    </a:srgbClr>
                  </a:solidFill>
                  <a:latin typeface="Bookman Old Style" pitchFamily="18" charset="0"/>
                </a:rPr>
                <a:t> </a:t>
              </a:r>
              <a:r>
                <a:rPr lang="ru-RU" sz="2800" b="1" i="1" dirty="0">
                  <a:solidFill>
                    <a:schemeClr val="accent3">
                      <a:lumMod val="50000"/>
                    </a:schemeClr>
                  </a:solidFill>
                  <a:latin typeface="Bookman Old Style" pitchFamily="18" charset="0"/>
                </a:rPr>
                <a:t>−</a:t>
              </a:r>
              <a:r>
                <a:rPr lang="en-US" sz="2800" b="1" i="1" dirty="0">
                  <a:solidFill>
                    <a:srgbClr val="D6EFF5">
                      <a:lumMod val="50000"/>
                    </a:srgbClr>
                  </a:solidFill>
                  <a:latin typeface="Bookman Old Style" pitchFamily="18" charset="0"/>
                </a:rPr>
                <a:t> </a:t>
              </a:r>
              <a:r>
                <a:rPr lang="ru-RU" sz="2800" b="1" i="1" dirty="0">
                  <a:solidFill>
                    <a:srgbClr val="D6EFF5">
                      <a:lumMod val="50000"/>
                    </a:srgbClr>
                  </a:solidFill>
                  <a:latin typeface="Bookman Old Style" pitchFamily="18" charset="0"/>
                </a:rPr>
                <a:t>х − 4)</a:t>
              </a: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218928" y="2936166"/>
            <a:ext cx="8990227" cy="484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2400" i="1" dirty="0">
                <a:latin typeface="Bookman Old Style" pitchFamily="18" charset="0"/>
              </a:rPr>
              <a:t>Уравнение</a:t>
            </a:r>
            <a:r>
              <a:rPr lang="ru-RU" sz="24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 х</a:t>
            </a:r>
            <a:r>
              <a:rPr lang="ru-RU" sz="2400" b="1" i="1" baseline="30000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2</a:t>
            </a:r>
            <a:r>
              <a:rPr lang="en-US" sz="24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</a:t>
            </a:r>
            <a:r>
              <a:rPr lang="en-US" sz="24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х − 4 = 0  </a:t>
            </a:r>
            <a:r>
              <a:rPr lang="ru-RU" sz="2400" i="1" dirty="0">
                <a:latin typeface="Bookman Old Style" pitchFamily="18" charset="0"/>
              </a:rPr>
              <a:t>имеет еще два корня: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884735"/>
              </p:ext>
            </p:extLst>
          </p:nvPr>
        </p:nvGraphicFramePr>
        <p:xfrm>
          <a:off x="2448957" y="3723873"/>
          <a:ext cx="4242911" cy="890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Уравнение" r:id="rId3" imgW="2057400" imgH="431640" progId="Equation.3">
                  <p:embed/>
                </p:oleObj>
              </mc:Choice>
              <mc:Fallback>
                <p:oleObj name="Уравнение" r:id="rId3" imgW="20574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48957" y="3723873"/>
                        <a:ext cx="4242911" cy="8902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2956325" y="5287223"/>
            <a:ext cx="3228173" cy="859728"/>
            <a:chOff x="2187193" y="5232902"/>
            <a:chExt cx="3228173" cy="85972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187193" y="5400159"/>
              <a:ext cx="203934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i="1" dirty="0">
                  <a:solidFill>
                    <a:srgbClr val="D6EFF5">
                      <a:lumMod val="50000"/>
                    </a:srgbClr>
                  </a:solidFill>
                  <a:latin typeface="Bookman Old Style" pitchFamily="18" charset="0"/>
                </a:rPr>
                <a:t>Ответ: </a:t>
              </a:r>
              <a:r>
                <a:rPr lang="ru-RU" sz="2400" i="1" dirty="0">
                  <a:solidFill>
                    <a:srgbClr val="000000"/>
                  </a:solidFill>
                  <a:latin typeface="Bookman Old Style" pitchFamily="18" charset="0"/>
                </a:rPr>
                <a:t>−</a:t>
              </a:r>
              <a:r>
                <a:rPr lang="ru-RU" sz="2400" i="1" dirty="0">
                  <a:latin typeface="Bookman Old Style" pitchFamily="18" charset="0"/>
                </a:rPr>
                <a:t>3;</a:t>
              </a:r>
            </a:p>
          </p:txBody>
        </p:sp>
        <p:graphicFrame>
          <p:nvGraphicFramePr>
            <p:cNvPr id="24" name="Объект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44835426"/>
                </p:ext>
              </p:extLst>
            </p:nvPr>
          </p:nvGraphicFramePr>
          <p:xfrm>
            <a:off x="4226534" y="5232902"/>
            <a:ext cx="1188832" cy="8597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" name="Уравнение" r:id="rId5" imgW="596880" imgH="431640" progId="Equation.3">
                    <p:embed/>
                  </p:oleObj>
                </mc:Choice>
                <mc:Fallback>
                  <p:oleObj name="Уравнение" r:id="rId5" imgW="59688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226534" y="5232902"/>
                          <a:ext cx="1188832" cy="85972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5360419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5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5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237F97-8D51-4843-8230-E0CE8703F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965" y="711622"/>
            <a:ext cx="6302375" cy="1143000"/>
          </a:xfrm>
        </p:spPr>
        <p:txBody>
          <a:bodyPr/>
          <a:lstStyle/>
          <a:p>
            <a:r>
              <a:rPr lang="ru-RU" sz="4400" b="1" kern="0" dirty="0">
                <a:effectLst/>
                <a:latin typeface="Times New Roman" panose="02020603050405020304" pitchFamily="18" charset="0"/>
              </a:rPr>
              <a:t>ЗАДАЧА № 1</a:t>
            </a:r>
            <a:br>
              <a:rPr lang="ru-RU" sz="4400" b="1" kern="0" dirty="0">
                <a:effectLst/>
                <a:latin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525C71-F0EE-4779-9A37-B7088140664E}"/>
              </a:ext>
            </a:extLst>
          </p:cNvPr>
          <p:cNvSpPr txBox="1"/>
          <p:nvPr/>
        </p:nvSpPr>
        <p:spPr>
          <a:xfrm>
            <a:off x="569167" y="1391952"/>
            <a:ext cx="8125181" cy="3903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Выполнить деление многочлена А на В, если</a:t>
            </a:r>
          </a:p>
          <a:p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а)  А = 3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2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+ 6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+ 16, В =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2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+ 3 (уголком);</a:t>
            </a:r>
          </a:p>
          <a:p>
            <a:pPr>
              <a:lnSpc>
                <a:spcPct val="150000"/>
              </a:lnSpc>
            </a:pP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б)  А = 6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+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3, В =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2   (по схеме Горнера);</a:t>
            </a:r>
          </a:p>
          <a:p>
            <a:pPr>
              <a:lnSpc>
                <a:spcPct val="150000"/>
              </a:lnSpc>
            </a:pP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в)  А = 5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+ 2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+ 3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6, В =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+ 1   (по схеме Горнера).</a:t>
            </a:r>
          </a:p>
        </p:txBody>
      </p:sp>
    </p:spTree>
    <p:extLst>
      <p:ext uri="{BB962C8B-B14F-4D97-AF65-F5344CB8AC3E}">
        <p14:creationId xmlns:p14="http://schemas.microsoft.com/office/powerpoint/2010/main" val="2866870385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35028-AF23-4DFE-86DD-C9BC6D0B5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659" y="459695"/>
            <a:ext cx="6302375" cy="949227"/>
          </a:xfrm>
        </p:spPr>
        <p:txBody>
          <a:bodyPr/>
          <a:lstStyle/>
          <a:p>
            <a:r>
              <a:rPr lang="ru-RU" sz="4400" b="1" kern="0" dirty="0">
                <a:effectLst/>
                <a:latin typeface="Times New Roman" panose="02020603050405020304" pitchFamily="18" charset="0"/>
              </a:rPr>
              <a:t>ЗАДАЧА № 2</a:t>
            </a:r>
            <a:br>
              <a:rPr lang="ru-RU" sz="4400" b="1" kern="0" dirty="0">
                <a:effectLst/>
                <a:latin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497A0D-1359-4E6E-AA24-9E7BAC278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241" y="1674846"/>
            <a:ext cx="8229600" cy="3326362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1) Выполнить деление уголком многочлена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а) 5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13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4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+ 7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+ 3  на 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3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+ 1; 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Найти многочлен А по схеме Горнера: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б) 3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2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4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+ 1 =  (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+1) ·А;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в)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32 = (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2) ·А.</a:t>
            </a:r>
          </a:p>
          <a:p>
            <a:pPr marL="0" indent="0">
              <a:buNone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69763103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080764-609F-47E3-A806-7CE9B593B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kern="0" dirty="0">
                <a:effectLst/>
                <a:latin typeface="Times New Roman" panose="02020603050405020304" pitchFamily="18" charset="0"/>
              </a:rPr>
              <a:t>ЗАДАЧА № 3</a:t>
            </a:r>
            <a:br>
              <a:rPr lang="ru-RU" sz="4400" b="1" kern="0" dirty="0">
                <a:effectLst/>
                <a:latin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31F3D5-0167-494B-A424-68CD8AC821F5}"/>
              </a:ext>
            </a:extLst>
          </p:cNvPr>
          <p:cNvSpPr txBox="1"/>
          <p:nvPr/>
        </p:nvSpPr>
        <p:spPr>
          <a:xfrm>
            <a:off x="1768475" y="1957313"/>
            <a:ext cx="4572000" cy="15032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Найти корни многочлена: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+ 17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17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8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+ 6. </a:t>
            </a:r>
          </a:p>
        </p:txBody>
      </p:sp>
    </p:spTree>
    <p:extLst>
      <p:ext uri="{BB962C8B-B14F-4D97-AF65-F5344CB8AC3E}">
        <p14:creationId xmlns:p14="http://schemas.microsoft.com/office/powerpoint/2010/main" val="1413763814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0CF6C7-1C11-41A7-85DA-65D113518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ЗАДАЧА № 4</a:t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3C7AF5-0460-40CC-A1BF-5BCF09FF87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01212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В-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Решить неравенство:</a:t>
            </a:r>
          </a:p>
          <a:p>
            <a:pPr marL="0" indent="0" algn="ctr">
              <a:buNone/>
            </a:pPr>
            <a:r>
              <a:rPr lang="ru-RU" sz="2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ru-RU" sz="2400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u="sng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2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9 </a:t>
            </a:r>
            <a:r>
              <a:rPr lang="ru-RU" sz="2400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u="sng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ru-RU" sz="2400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u="sng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+ 18</a:t>
            </a:r>
            <a:r>
              <a:rPr lang="ru-RU" sz="2400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+ 8   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0</a:t>
            </a:r>
          </a:p>
          <a:p>
            <a:pPr marL="0" indent="0" algn="ctr">
              <a:buNone/>
            </a:pPr>
            <a:r>
              <a:rPr lang="en-US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3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В-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II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 Р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ешить неравенство:</a:t>
            </a:r>
          </a:p>
          <a:p>
            <a:pPr marL="0" indent="0" algn="ctr">
              <a:buNone/>
            </a:pPr>
            <a:r>
              <a:rPr lang="ru-RU" sz="2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ru-RU" sz="2400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u="sng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2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+ 11 </a:t>
            </a:r>
            <a:r>
              <a:rPr lang="ru-RU" sz="2400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u="sng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23</a:t>
            </a:r>
            <a:r>
              <a:rPr lang="ru-RU" sz="2400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+ 10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0</a:t>
            </a:r>
          </a:p>
          <a:p>
            <a:pPr marL="0" indent="0" algn="ctr">
              <a:buNone/>
            </a:pPr>
            <a:r>
              <a:rPr lang="en-US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+ 4</a:t>
            </a:r>
          </a:p>
          <a:p>
            <a:pPr marL="0" indent="0" algn="ctr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45649234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AB2DE0-FC01-4C79-B90E-D9A6C6874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ЗАДАЧА № 5</a:t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9D8514-A457-4A3D-89AE-39C6C1BAB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Решить уравнение:</a:t>
            </a:r>
          </a:p>
          <a:p>
            <a:pPr marL="1371600" indent="0">
              <a:buNone/>
            </a:pPr>
            <a:r>
              <a:rPr lang="ru-RU" sz="24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6</a:t>
            </a:r>
            <a:r>
              <a:rPr lang="ru-RU" sz="2400" b="1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	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+ </a:t>
            </a:r>
            <a:r>
              <a:rPr lang="ru-RU" sz="24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11</a:t>
            </a:r>
            <a:r>
              <a:rPr lang="ru-RU" sz="2400" b="1" i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= 2</a:t>
            </a:r>
          </a:p>
          <a:p>
            <a:pPr marL="1371600" indent="0">
              <a:buNone/>
            </a:pP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+ 2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+ 3         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+ 7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+ 3</a:t>
            </a:r>
          </a:p>
          <a:p>
            <a:pPr marL="0" indent="0">
              <a:buNone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9306577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B69080-819D-4D66-9731-5D03C005E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3876" y="898234"/>
            <a:ext cx="6302375" cy="1143000"/>
          </a:xfrm>
        </p:spPr>
        <p:txBody>
          <a:bodyPr/>
          <a:lstStyle/>
          <a:p>
            <a:r>
              <a:rPr lang="ru-RU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Домашнее задание</a:t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ABE631-8D22-436D-AC07-24B414A6D6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68759"/>
            <a:ext cx="8229600" cy="4157404"/>
          </a:xfrm>
        </p:spPr>
        <p:txBody>
          <a:bodyPr/>
          <a:lstStyle/>
          <a:p>
            <a:pPr algn="just">
              <a:lnSpc>
                <a:spcPct val="150000"/>
              </a:lnSpc>
              <a:buAutoNum type="arabicParenR"/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17х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+16=0</a:t>
            </a:r>
          </a:p>
          <a:p>
            <a:pPr marL="0" lvl="0" indent="0" algn="just">
              <a:lnSpc>
                <a:spcPct val="150000"/>
              </a:lnSpc>
              <a:buNone/>
              <a:tabLst>
                <a:tab pos="457200" algn="l"/>
              </a:tabLst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(х+1)(х+3)(х+5))х+7) -15=0</a:t>
            </a:r>
          </a:p>
          <a:p>
            <a:pPr marL="0" lvl="0" indent="0" algn="just">
              <a:lnSpc>
                <a:spcPct val="150000"/>
              </a:lnSpc>
              <a:buNone/>
              <a:tabLst>
                <a:tab pos="457200" algn="l"/>
              </a:tabLst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(х+4)(х-2)(х+5)(х-10)+54х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=0</a:t>
            </a:r>
          </a:p>
          <a:p>
            <a:pPr marL="0" lvl="0" indent="0" algn="just">
              <a:lnSpc>
                <a:spcPct val="150000"/>
              </a:lnSpc>
              <a:buNone/>
              <a:tabLst>
                <a:tab pos="457200" algn="l"/>
              </a:tabLst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  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+2х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6х</a:t>
            </a:r>
            <a:r>
              <a:rPr lang="ru-RU" sz="2400" b="1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+2х+1=0.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3422337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95D1467-ACB4-44FC-BE5C-75D4CA62A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Оценка работы отдельных учащихся на уроке.</a:t>
            </a:r>
            <a:endParaRPr lang="ru-RU" sz="1800" b="1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Рефлексия:</a:t>
            </a:r>
            <a:b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Какой метод для вас оказался самым легким?</a:t>
            </a:r>
            <a:b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Какой метод для вас оказался самым трудным?</a:t>
            </a:r>
            <a:b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Какие приемы помогают вам в решении уравнений высших степеней?</a:t>
            </a:r>
            <a:b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Как вы оцениваете работу класса? Как вы оцениваете собственную работу?</a:t>
            </a:r>
            <a:endParaRPr lang="ru-RU" sz="1800" b="1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4710737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91FBB4-AEFD-4C77-97AA-240957F4B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F75C3-DE9D-40FA-8055-3E915D4114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 х</a:t>
            </a:r>
            <a:r>
              <a:rPr lang="ru-RU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- 6│х│+8 = 0                           </a:t>
            </a:r>
          </a:p>
          <a:p>
            <a:pPr algn="just">
              <a:lnSpc>
                <a:spcPct val="150000"/>
              </a:lnSpc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х</a:t>
            </a:r>
            <a:r>
              <a:rPr lang="ru-RU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 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+2х+1</a:t>
            </a:r>
            <a:r>
              <a:rPr lang="ru-RU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0</a:t>
            </a:r>
          </a:p>
          <a:p>
            <a:pPr algn="just">
              <a:lnSpc>
                <a:spcPct val="150000"/>
              </a:lnSpc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3)       х</a:t>
            </a:r>
            <a:r>
              <a:rPr lang="ru-RU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+х</a:t>
            </a:r>
            <a:r>
              <a:rPr lang="ru-RU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+2х – 4 = 0                                        </a:t>
            </a:r>
          </a:p>
          <a:p>
            <a:pPr algn="just">
              <a:lnSpc>
                <a:spcPct val="150000"/>
              </a:lnSpc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4) №105.    (х+1)(х+2)(х+4)(х+5) = 40      </a:t>
            </a:r>
          </a:p>
          <a:p>
            <a:pPr algn="just">
              <a:lnSpc>
                <a:spcPct val="150000"/>
              </a:lnSpc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5) №108.     2х</a:t>
            </a:r>
            <a:r>
              <a:rPr lang="ru-RU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+х</a:t>
            </a:r>
            <a:r>
              <a:rPr lang="ru-RU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-6х</a:t>
            </a:r>
            <a:r>
              <a:rPr lang="ru-RU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+х+2=0                           </a:t>
            </a:r>
          </a:p>
          <a:p>
            <a:pPr algn="just">
              <a:lnSpc>
                <a:spcPct val="150000"/>
              </a:lnSpc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6) ЕГЭ.      (х+2)(х+3)(х+8)(х+12) = 4х</a:t>
            </a:r>
            <a:r>
              <a:rPr lang="ru-RU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289529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5990" y="476672"/>
            <a:ext cx="5250340" cy="576064"/>
          </a:xfrm>
          <a:solidFill>
            <a:srgbClr val="FFFFFF">
              <a:alpha val="69804"/>
            </a:srgbClr>
          </a:solidFill>
        </p:spPr>
        <p:txBody>
          <a:bodyPr/>
          <a:lstStyle/>
          <a:p>
            <a:pPr algn="ctr"/>
            <a:r>
              <a:rPr lang="ru-RU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Использованы ресурсы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89358" y="1116420"/>
            <a:ext cx="8762110" cy="1355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i="1" dirty="0">
                <a:latin typeface="Bookman Old Style" pitchFamily="18" charset="0"/>
              </a:rPr>
              <a:t>Алгебра и начала математического анализа. 11 класс. В 2 ч. Ч. 1. Учебник для учащихся общеобразовательных учреждений (профильный уровень) / А.Г. Мордкович, П.В. Семенов. – 2-е изд., стер. – М.: Мнемозина, 2019.</a:t>
            </a:r>
          </a:p>
        </p:txBody>
      </p:sp>
    </p:spTree>
    <p:extLst>
      <p:ext uri="{BB962C8B-B14F-4D97-AF65-F5344CB8AC3E}">
        <p14:creationId xmlns:p14="http://schemas.microsoft.com/office/powerpoint/2010/main" val="53434455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488819" cy="576064"/>
          </a:xfrm>
          <a:solidFill>
            <a:srgbClr val="FFFFFF">
              <a:alpha val="69804"/>
            </a:srgbClr>
          </a:solidFill>
        </p:spPr>
        <p:txBody>
          <a:bodyPr/>
          <a:lstStyle/>
          <a:p>
            <a:pPr algn="ctr"/>
            <a:r>
              <a:rPr lang="ru-RU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Многочлены от одной переменной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0921" y="1196752"/>
            <a:ext cx="88332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(x) 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=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</a:t>
            </a:r>
            <a:r>
              <a:rPr lang="en-US" sz="2800" b="1" i="1" baseline="-25000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</a:t>
            </a:r>
            <a:r>
              <a:rPr lang="en-US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en-US" sz="2800" b="1" i="1" baseline="30000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a</a:t>
            </a:r>
            <a:r>
              <a:rPr lang="en-US" sz="2800" b="1" i="1" baseline="-25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n-1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n-1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+…+ a</a:t>
            </a:r>
            <a:r>
              <a:rPr lang="en-US" sz="2800" b="1" i="1" baseline="-25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a</a:t>
            </a:r>
            <a:r>
              <a:rPr lang="en-US" sz="2800" b="1" i="1" baseline="-25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en-US" sz="28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a</a:t>
            </a:r>
            <a:r>
              <a:rPr lang="en-US" sz="2800" b="1" i="1" baseline="-25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1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 + </a:t>
            </a:r>
            <a:r>
              <a:rPr lang="en-US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</a:t>
            </a:r>
            <a:r>
              <a:rPr lang="en-US" sz="2800" b="1" i="1" baseline="-25000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o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4732" y="1772816"/>
            <a:ext cx="6734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>
                <a:latin typeface="Bookman Old Style" pitchFamily="18" charset="0"/>
              </a:rPr>
              <a:t>- стандартный вид многочлена 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420888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</a:t>
            </a:r>
            <a:r>
              <a:rPr lang="en-US" sz="2800" b="1" i="1" baseline="-25000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</a:t>
            </a:r>
            <a:r>
              <a:rPr lang="en-US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en-US" sz="2800" b="1" i="1" baseline="30000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</a:t>
            </a:r>
            <a:r>
              <a:rPr lang="ru-RU" sz="2800" i="1" dirty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– старший член многочлена</a:t>
            </a:r>
            <a:r>
              <a:rPr lang="en-US" sz="2800" dirty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023374"/>
            <a:ext cx="71785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</a:t>
            </a:r>
            <a:r>
              <a:rPr lang="en-US" sz="2800" b="1" i="1" baseline="-25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</a:t>
            </a: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 – коэффициент при старшем члене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31903" y="4931303"/>
            <a:ext cx="6880194" cy="1569660"/>
          </a:xfrm>
          <a:prstGeom prst="rect">
            <a:avLst/>
          </a:prstGeom>
          <a:solidFill>
            <a:schemeClr val="accent3"/>
          </a:solidFill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Bookman Old Style" pitchFamily="18" charset="0"/>
              </a:rPr>
              <a:t>Если 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</a:t>
            </a:r>
            <a:r>
              <a:rPr lang="en-US" sz="2400" b="1" i="1" baseline="-25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</a:t>
            </a:r>
            <a:r>
              <a:rPr lang="ru-RU" sz="2400" b="1" i="1" baseline="-25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= 1</a:t>
            </a:r>
            <a:r>
              <a:rPr lang="ru-RU" sz="2400" i="1" dirty="0">
                <a:latin typeface="Bookman Old Style" pitchFamily="18" charset="0"/>
              </a:rPr>
              <a:t>, то многочлен 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2400" i="1" dirty="0">
                <a:latin typeface="Bookman Old Style" pitchFamily="18" charset="0"/>
              </a:rPr>
              <a:t> называется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приведенным</a:t>
            </a:r>
          </a:p>
          <a:p>
            <a:r>
              <a:rPr lang="ru-RU" sz="2400" i="1" dirty="0">
                <a:latin typeface="Bookman Old Style" pitchFamily="18" charset="0"/>
              </a:rPr>
              <a:t>Если 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</a:t>
            </a:r>
            <a:r>
              <a:rPr lang="en-US" sz="2400" b="1" i="1" baseline="-25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</a:t>
            </a:r>
            <a:r>
              <a:rPr lang="ru-RU" sz="2400" b="1" i="1" baseline="-25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≠ 1</a:t>
            </a:r>
            <a:r>
              <a:rPr lang="ru-RU" sz="2400" i="1" dirty="0">
                <a:latin typeface="Bookman Old Style" pitchFamily="18" charset="0"/>
              </a:rPr>
              <a:t>, то многочлен 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2400" i="1" dirty="0">
                <a:latin typeface="Bookman Old Style" pitchFamily="18" charset="0"/>
              </a:rPr>
              <a:t> называется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неприведенным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4221088"/>
            <a:ext cx="69439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a</a:t>
            </a:r>
            <a:r>
              <a:rPr lang="ru-RU" sz="2800" b="1" i="1" baseline="-25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о</a:t>
            </a: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 – свободный член многочлена 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3645024"/>
            <a:ext cx="44566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</a:t>
            </a: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 – степень многочлена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 animBg="1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23406"/>
            <a:ext cx="5615631" cy="576064"/>
          </a:xfrm>
          <a:solidFill>
            <a:srgbClr val="FFFFFF">
              <a:alpha val="69804"/>
            </a:srgbClr>
          </a:solidFill>
        </p:spPr>
        <p:txBody>
          <a:bodyPr/>
          <a:lstStyle/>
          <a:p>
            <a:pPr algn="ctr"/>
            <a:r>
              <a:rPr lang="ru-RU" sz="3200" dirty="0">
                <a:solidFill>
                  <a:srgbClr val="EA7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Деление многочленов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49731" y="2866745"/>
            <a:ext cx="3444537" cy="584775"/>
          </a:xfrm>
          <a:prstGeom prst="rect">
            <a:avLst/>
          </a:prstGeom>
          <a:solidFill>
            <a:schemeClr val="accent3"/>
          </a:solidFill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(x) 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=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s(x) 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sym typeface="Symbol"/>
              </a:rPr>
              <a:t> q(x)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1540" y="1124744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Bookman Old Style" pitchFamily="18" charset="0"/>
              </a:rPr>
              <a:t>Говорят, что многочлен 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dirty="0">
                <a:latin typeface="Bookman Old Style" pitchFamily="18" charset="0"/>
              </a:rPr>
              <a:t>делится на многочлен</a:t>
            </a:r>
            <a:r>
              <a:rPr lang="en-US" sz="2800" dirty="0">
                <a:latin typeface="Bookman Old Style" pitchFamily="18" charset="0"/>
              </a:rPr>
              <a:t> 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s(x)</a:t>
            </a:r>
            <a:r>
              <a:rPr lang="ru-RU" sz="2800" dirty="0">
                <a:latin typeface="Bookman Old Style" pitchFamily="18" charset="0"/>
              </a:rPr>
              <a:t>, если существует такой многочлен 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q(x)</a:t>
            </a:r>
            <a:r>
              <a:rPr lang="ru-RU" sz="2800" dirty="0">
                <a:latin typeface="Bookman Old Style" pitchFamily="18" charset="0"/>
              </a:rPr>
              <a:t>, что выполняется тождество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38326" y="3655450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p(x)</a:t>
            </a: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 – делимое (или кратное)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32986" y="4205303"/>
            <a:ext cx="27934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s(x)</a:t>
            </a: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 – делитель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39313" y="4764599"/>
            <a:ext cx="2646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q(x)</a:t>
            </a: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 – частное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8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2315" y="414528"/>
            <a:ext cx="6935444" cy="576064"/>
          </a:xfrm>
          <a:solidFill>
            <a:srgbClr val="FFFFFF">
              <a:alpha val="69804"/>
            </a:srgbClr>
          </a:solidFill>
        </p:spPr>
        <p:txBody>
          <a:bodyPr/>
          <a:lstStyle/>
          <a:p>
            <a:r>
              <a:rPr lang="ru-RU" sz="2800" dirty="0">
                <a:solidFill>
                  <a:srgbClr val="EA7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Деление многочленов с остатком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90439" y="3399405"/>
            <a:ext cx="4563122" cy="584775"/>
          </a:xfrm>
          <a:prstGeom prst="rect">
            <a:avLst/>
          </a:prstGeom>
          <a:solidFill>
            <a:schemeClr val="accent3"/>
          </a:solidFill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(x) 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=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s(x) q(x)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r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32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667" y="1284542"/>
            <a:ext cx="880066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>
                <a:latin typeface="Bookman Old Style" pitchFamily="18" charset="0"/>
              </a:rPr>
              <a:t>Для любых двух многочленов ненулевой степени </a:t>
            </a:r>
            <a:r>
              <a:rPr lang="ru-RU" sz="26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6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26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600" dirty="0">
                <a:latin typeface="Bookman Old Style" pitchFamily="18" charset="0"/>
              </a:rPr>
              <a:t>и </a:t>
            </a:r>
            <a:r>
              <a:rPr lang="en-US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s(x)</a:t>
            </a:r>
            <a:r>
              <a:rPr lang="ru-RU" sz="2600" dirty="0">
                <a:latin typeface="Bookman Old Style" pitchFamily="18" charset="0"/>
              </a:rPr>
              <a:t> существует пара  многочленов </a:t>
            </a:r>
            <a:r>
              <a:rPr lang="en-US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sym typeface="Symbol"/>
              </a:rPr>
              <a:t>q(x)</a:t>
            </a:r>
            <a:r>
              <a:rPr lang="ru-RU" sz="26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sym typeface="Symbol"/>
              </a:rPr>
              <a:t> </a:t>
            </a:r>
            <a:r>
              <a:rPr lang="ru-RU" sz="2600" dirty="0">
                <a:latin typeface="Bookman Old Style" pitchFamily="18" charset="0"/>
              </a:rPr>
              <a:t>и </a:t>
            </a:r>
            <a:r>
              <a:rPr lang="en-US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r(x)</a:t>
            </a:r>
            <a:r>
              <a:rPr lang="en-US" sz="2600" dirty="0">
                <a:latin typeface="Bookman Old Style" pitchFamily="18" charset="0"/>
              </a:rPr>
              <a:t> </a:t>
            </a:r>
            <a:r>
              <a:rPr lang="ru-RU" sz="2600" dirty="0">
                <a:latin typeface="Bookman Old Style" pitchFamily="18" charset="0"/>
              </a:rPr>
              <a:t>такая, что степень многочлена </a:t>
            </a:r>
            <a:r>
              <a:rPr lang="en-US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r(x) </a:t>
            </a:r>
            <a:r>
              <a:rPr lang="ru-RU" sz="2600" dirty="0">
                <a:latin typeface="Bookman Old Style" pitchFamily="18" charset="0"/>
              </a:rPr>
              <a:t>меньше</a:t>
            </a:r>
            <a:r>
              <a:rPr lang="ru-RU" sz="26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600" dirty="0">
                <a:latin typeface="Bookman Old Style" pitchFamily="18" charset="0"/>
              </a:rPr>
              <a:t>степени многочлена  </a:t>
            </a:r>
            <a:r>
              <a:rPr lang="en-US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s(x)</a:t>
            </a:r>
            <a:r>
              <a:rPr lang="ru-RU" sz="26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600" dirty="0">
                <a:latin typeface="Bookman Old Style" pitchFamily="18" charset="0"/>
              </a:rPr>
              <a:t>и</a:t>
            </a:r>
            <a:r>
              <a:rPr lang="ru-RU" sz="26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600" dirty="0">
                <a:latin typeface="Bookman Old Style" pitchFamily="18" charset="0"/>
              </a:rPr>
              <a:t>выполняется тождество</a:t>
            </a:r>
            <a:endParaRPr lang="ru-RU" sz="26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85630" y="4205867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p(x)</a:t>
            </a: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 – делимое (или кратное)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79720" y="4755720"/>
            <a:ext cx="32049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s(x)</a:t>
            </a: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 – делитель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86617" y="5315016"/>
            <a:ext cx="44198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q(x)</a:t>
            </a: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 – неполное частное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06354" y="5884664"/>
            <a:ext cx="30318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r(x)</a:t>
            </a: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 – остаток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0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3337" y="417250"/>
            <a:ext cx="3384375" cy="635486"/>
          </a:xfrm>
          <a:solidFill>
            <a:srgbClr val="FFFFFF">
              <a:alpha val="69804"/>
            </a:srgbClr>
          </a:solidFill>
        </p:spPr>
        <p:txBody>
          <a:bodyPr/>
          <a:lstStyle/>
          <a:p>
            <a:pPr algn="ctr"/>
            <a:r>
              <a:rPr lang="ru-RU" sz="3200" dirty="0">
                <a:solidFill>
                  <a:srgbClr val="EA7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Теорема Безу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21510" y="2947387"/>
            <a:ext cx="4500979" cy="584775"/>
          </a:xfrm>
          <a:prstGeom prst="rect">
            <a:avLst/>
          </a:prstGeom>
          <a:solidFill>
            <a:schemeClr val="accent3"/>
          </a:solidFill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(x) 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=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(x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− а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 q(x)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r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538" y="1249031"/>
            <a:ext cx="80609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latin typeface="Bookman Old Style" pitchFamily="18" charset="0"/>
              </a:rPr>
              <a:t>Остаток от деления многочлена </a:t>
            </a:r>
            <a:r>
              <a:rPr lang="ru-RU" sz="26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6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26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600" dirty="0">
                <a:latin typeface="Bookman Old Style" pitchFamily="18" charset="0"/>
              </a:rPr>
              <a:t>ненулевой степени на двучлен </a:t>
            </a:r>
            <a:r>
              <a:rPr lang="en-US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sym typeface="Symbol"/>
              </a:rPr>
              <a:t>x</a:t>
            </a:r>
            <a:r>
              <a:rPr lang="ru-RU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sym typeface="Symbol"/>
              </a:rPr>
              <a:t> </a:t>
            </a:r>
            <a:r>
              <a:rPr lang="ru-RU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−</a:t>
            </a:r>
            <a:r>
              <a:rPr lang="ru-RU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sym typeface="Symbol"/>
              </a:rPr>
              <a:t> а </a:t>
            </a:r>
            <a:r>
              <a:rPr lang="ru-RU" sz="2600" dirty="0">
                <a:latin typeface="Bookman Old Style" pitchFamily="18" charset="0"/>
              </a:rPr>
              <a:t>равен </a:t>
            </a:r>
            <a:r>
              <a:rPr lang="ru-RU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en-US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а</a:t>
            </a:r>
            <a:r>
              <a:rPr lang="en-US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26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r>
              <a:rPr lang="ru-RU" sz="2600" dirty="0">
                <a:latin typeface="Bookman Old Style" pitchFamily="18" charset="0"/>
              </a:rPr>
              <a:t>(т.е. значению многочлена </a:t>
            </a:r>
            <a:r>
              <a:rPr lang="ru-RU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en-US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(x)</a:t>
            </a:r>
            <a:r>
              <a:rPr lang="ru-RU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600" dirty="0">
                <a:latin typeface="Bookman Old Style" pitchFamily="18" charset="0"/>
              </a:rPr>
              <a:t>при </a:t>
            </a:r>
            <a:r>
              <a:rPr lang="ru-RU" sz="26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6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а</a:t>
            </a:r>
            <a:r>
              <a:rPr lang="ru-RU" sz="2600" dirty="0">
                <a:latin typeface="Bookman Old Style" pitchFamily="18" charset="0"/>
              </a:rPr>
              <a:t>)</a:t>
            </a:r>
            <a:endParaRPr lang="ru-RU" sz="26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17577" y="3868514"/>
            <a:ext cx="5613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p(x)</a:t>
            </a: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 – делимое (или кратное)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34501" y="5013174"/>
            <a:ext cx="2646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q(x)</a:t>
            </a: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 – частное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935333" y="5547311"/>
            <a:ext cx="40926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r</a:t>
            </a:r>
            <a:r>
              <a:rPr lang="ru-RU" sz="2800" i="1" dirty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– остаток (число)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26454" y="4495169"/>
            <a:ext cx="32233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− а</a:t>
            </a:r>
            <a:r>
              <a:rPr lang="ru-RU" sz="2800" i="1" dirty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Bookman Old Style" pitchFamily="18" charset="0"/>
              </a:rPr>
              <a:t>– делитель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0" grpId="0"/>
      <p:bldP spid="14" grpId="0"/>
      <p:bldP spid="15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3177" y="399495"/>
            <a:ext cx="5894773" cy="635486"/>
          </a:xfrm>
          <a:solidFill>
            <a:srgbClr val="FFFFFF">
              <a:alpha val="69804"/>
            </a:srgbClr>
          </a:solidFill>
        </p:spPr>
        <p:txBody>
          <a:bodyPr/>
          <a:lstStyle/>
          <a:p>
            <a:r>
              <a:rPr lang="ru-RU" sz="3200" dirty="0">
                <a:solidFill>
                  <a:srgbClr val="EA7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Следствие теоремы Безу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3472" y="4444991"/>
            <a:ext cx="8057056" cy="954107"/>
          </a:xfrm>
          <a:prstGeom prst="rect">
            <a:avLst/>
          </a:prstGeom>
          <a:solidFill>
            <a:schemeClr val="accent3"/>
          </a:solidFill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latin typeface="Bookman Old Style" pitchFamily="18" charset="0"/>
              </a:rPr>
              <a:t>Если число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а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dirty="0">
                <a:latin typeface="Bookman Old Style" pitchFamily="18" charset="0"/>
              </a:rPr>
              <a:t>является корнем многочлена 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2800" dirty="0">
                <a:latin typeface="Bookman Old Style" pitchFamily="18" charset="0"/>
              </a:rPr>
              <a:t>,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dirty="0">
                <a:latin typeface="Bookman Old Style" pitchFamily="18" charset="0"/>
              </a:rPr>
              <a:t>то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dirty="0">
                <a:latin typeface="Bookman Old Style" pitchFamily="18" charset="0"/>
              </a:rPr>
              <a:t>делится на двучлен 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− а</a:t>
            </a:r>
            <a:r>
              <a:rPr lang="ru-RU" sz="2800" dirty="0">
                <a:latin typeface="Bookman Old Style" pitchFamily="18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0618" y="2022868"/>
            <a:ext cx="85314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>
                <a:latin typeface="Bookman Old Style" pitchFamily="18" charset="0"/>
              </a:rPr>
              <a:t>Если при 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а </a:t>
            </a:r>
            <a:r>
              <a:rPr lang="ru-RU" sz="2800" i="1" dirty="0">
                <a:latin typeface="Bookman Old Style" pitchFamily="18" charset="0"/>
              </a:rPr>
              <a:t>многочлен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р(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2800" i="1" dirty="0">
                <a:latin typeface="Bookman Old Style" pitchFamily="18" charset="0"/>
              </a:rPr>
              <a:t> обращается в нуль, т.е. выполняется равенство </a:t>
            </a:r>
            <a:r>
              <a:rPr lang="ru-RU" sz="28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а</a:t>
            </a:r>
            <a:r>
              <a:rPr lang="en-US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= 0</a:t>
            </a:r>
            <a:r>
              <a:rPr lang="ru-RU" sz="2800" i="1" dirty="0">
                <a:latin typeface="Bookman Old Style" pitchFamily="18" charset="0"/>
              </a:rPr>
              <a:t>,  то число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а </a:t>
            </a:r>
            <a:r>
              <a:rPr lang="ru-RU" sz="2800" i="1" dirty="0">
                <a:latin typeface="Bookman Old Style" pitchFamily="18" charset="0"/>
              </a:rPr>
              <a:t>называют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корнем многочлена</a:t>
            </a:r>
            <a:r>
              <a:rPr lang="ru-RU" sz="2800" i="1" dirty="0">
                <a:latin typeface="Bookman Old Style" pitchFamily="18" charset="0"/>
              </a:rPr>
              <a:t>.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0681" y="3875524"/>
            <a:ext cx="23663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Следствие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6129" y="1548319"/>
            <a:ext cx="2831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D6EFF5">
                    <a:lumMod val="50000"/>
                  </a:srgbClr>
                </a:solidFill>
                <a:latin typeface="Bookman Old Style" pitchFamily="18" charset="0"/>
              </a:rPr>
              <a:t>Определение</a:t>
            </a:r>
            <a:endParaRPr lang="ru-RU" sz="2800" dirty="0">
              <a:solidFill>
                <a:srgbClr val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1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9154" y="426128"/>
            <a:ext cx="3600400" cy="612558"/>
          </a:xfrm>
          <a:solidFill>
            <a:srgbClr val="FFFFFF">
              <a:alpha val="69804"/>
            </a:srgbClr>
          </a:solidFill>
        </p:spPr>
        <p:txBody>
          <a:bodyPr/>
          <a:lstStyle/>
          <a:p>
            <a:pPr algn="ctr"/>
            <a:r>
              <a:rPr lang="ru-RU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Схема Горнера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1941" y="1090220"/>
            <a:ext cx="88155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Bookman Old Style" pitchFamily="18" charset="0"/>
              </a:rPr>
              <a:t>Пусть 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(x) = bx</a:t>
            </a:r>
            <a:r>
              <a:rPr lang="en-US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4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cx</a:t>
            </a:r>
            <a:r>
              <a:rPr lang="en-US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dx</a:t>
            </a:r>
            <a:r>
              <a:rPr lang="en-US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ex + f</a:t>
            </a:r>
            <a:r>
              <a:rPr lang="ru-RU" sz="2400" dirty="0">
                <a:latin typeface="Bookman Old Style" pitchFamily="18" charset="0"/>
              </a:rPr>
              <a:t>. Разделим 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2400" dirty="0">
                <a:latin typeface="Bookman Old Style" pitchFamily="18" charset="0"/>
              </a:rPr>
              <a:t> на  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x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− а</a:t>
            </a:r>
            <a:r>
              <a:rPr lang="ru-RU" sz="2400" i="1" dirty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ru-RU" sz="2400" dirty="0">
                <a:latin typeface="Bookman Old Style" pitchFamily="18" charset="0"/>
              </a:rPr>
              <a:t>получим 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(x) =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х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− а )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q(x) + r</a:t>
            </a:r>
            <a:r>
              <a:rPr lang="ru-RU" sz="2400" dirty="0">
                <a:latin typeface="Bookman Old Style" pitchFamily="18" charset="0"/>
              </a:rPr>
              <a:t>, где 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q(x)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dirty="0">
                <a:latin typeface="Bookman Old Style" pitchFamily="18" charset="0"/>
              </a:rPr>
              <a:t>некоторый многочлен третьей степени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q(x) = kx</a:t>
            </a:r>
            <a:r>
              <a:rPr lang="en-US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mx</a:t>
            </a:r>
            <a:r>
              <a:rPr lang="en-US" sz="2400" b="1" i="1" baseline="30000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</a:t>
            </a:r>
            <a:r>
              <a:rPr lang="en-US" sz="2400" b="1" i="1" dirty="0" err="1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nx</a:t>
            </a:r>
            <a:r>
              <a:rPr lang="en-US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+ s</a:t>
            </a:r>
            <a:r>
              <a:rPr lang="ru-RU" sz="2400" dirty="0">
                <a:latin typeface="Bookman Old Style" pitchFamily="18" charset="0"/>
              </a:rPr>
              <a:t>,  коэффициенты которого вычисляются с помощью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схемы Горнера</a:t>
            </a:r>
            <a:r>
              <a:rPr lang="ru-RU" sz="2400" dirty="0">
                <a:latin typeface="Bookman Old Style" pitchFamily="18" charset="0"/>
              </a:rPr>
              <a:t>:</a:t>
            </a: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21941" y="5366853"/>
          <a:ext cx="8722310" cy="865270"/>
        </p:xfrm>
        <a:graphic>
          <a:graphicData uri="http://schemas.openxmlformats.org/drawingml/2006/table">
            <a:tbl>
              <a:tblPr/>
              <a:tblGrid>
                <a:gridCol w="581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9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91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65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541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26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i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b</a:t>
                      </a:r>
                      <a:endParaRPr lang="ru-RU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c</a:t>
                      </a:r>
                      <a:endParaRPr lang="ru-RU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d</a:t>
                      </a:r>
                      <a:endParaRPr lang="ru-RU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e</a:t>
                      </a:r>
                      <a:endParaRPr lang="ru-RU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f</a:t>
                      </a:r>
                      <a:endParaRPr lang="ru-RU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6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a</a:t>
                      </a:r>
                      <a:endParaRPr lang="ru-RU" sz="2400" b="1" i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k </a:t>
                      </a:r>
                      <a:r>
                        <a:rPr lang="en-US" sz="20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= </a:t>
                      </a:r>
                      <a:r>
                        <a:rPr lang="en-US" sz="24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b</a:t>
                      </a:r>
                      <a:endParaRPr lang="ru-RU" sz="2400" b="1" i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m </a:t>
                      </a:r>
                      <a:r>
                        <a:rPr lang="en-US" sz="20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=</a:t>
                      </a:r>
                      <a:r>
                        <a:rPr lang="en-US" sz="12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ka + c</a:t>
                      </a:r>
                      <a:endParaRPr lang="ru-RU" sz="2400" b="1" i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n </a:t>
                      </a:r>
                      <a:r>
                        <a:rPr lang="en-US" sz="20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= </a:t>
                      </a:r>
                      <a:r>
                        <a:rPr lang="en-US" sz="24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ma + d</a:t>
                      </a:r>
                      <a:endParaRPr lang="ru-RU" sz="2400" b="1" i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s </a:t>
                      </a:r>
                      <a:r>
                        <a:rPr lang="en-US" sz="20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= </a:t>
                      </a:r>
                      <a:r>
                        <a:rPr lang="en-US" sz="2400" b="1" i="1" dirty="0" err="1">
                          <a:latin typeface="Bookman Old Style" pitchFamily="18" charset="0"/>
                          <a:ea typeface="Calibri"/>
                          <a:cs typeface="Times New Roman"/>
                        </a:rPr>
                        <a:t>na</a:t>
                      </a:r>
                      <a:r>
                        <a:rPr lang="en-US" sz="24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 + e</a:t>
                      </a:r>
                      <a:endParaRPr lang="ru-RU" sz="2400" b="1" i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r </a:t>
                      </a:r>
                      <a:r>
                        <a:rPr lang="en-US" sz="20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= </a:t>
                      </a:r>
                      <a:r>
                        <a:rPr lang="en-US" sz="2400" b="1" i="1" dirty="0" err="1">
                          <a:latin typeface="Bookman Old Style" pitchFamily="18" charset="0"/>
                          <a:ea typeface="Calibri"/>
                          <a:cs typeface="Times New Roman"/>
                        </a:rPr>
                        <a:t>sa</a:t>
                      </a:r>
                      <a:r>
                        <a:rPr lang="en-US" sz="2400" b="1" i="1" dirty="0">
                          <a:latin typeface="Bookman Old Style" pitchFamily="18" charset="0"/>
                          <a:ea typeface="Calibri"/>
                          <a:cs typeface="Times New Roman"/>
                        </a:rPr>
                        <a:t> + f</a:t>
                      </a:r>
                      <a:endParaRPr lang="ru-RU" sz="2400" b="1" i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3491731" y="2846641"/>
            <a:ext cx="2160538" cy="2215991"/>
          </a:xfrm>
          <a:prstGeom prst="rect">
            <a:avLst/>
          </a:prstGeom>
          <a:solidFill>
            <a:schemeClr val="accent3"/>
          </a:solidFill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400" b="1" i="1" dirty="0">
                <a:latin typeface="Bookman Old Style" pitchFamily="18" charset="0"/>
              </a:rPr>
              <a:t> k = b</a:t>
            </a:r>
          </a:p>
          <a:p>
            <a:pPr>
              <a:lnSpc>
                <a:spcPct val="115000"/>
              </a:lnSpc>
            </a:pPr>
            <a:r>
              <a:rPr lang="en-US" sz="2400" b="1" i="1" dirty="0">
                <a:latin typeface="Bookman Old Style" pitchFamily="18" charset="0"/>
              </a:rPr>
              <a:t> m = ka + c</a:t>
            </a:r>
          </a:p>
          <a:p>
            <a:pPr lvl="0">
              <a:lnSpc>
                <a:spcPct val="115000"/>
              </a:lnSpc>
            </a:pPr>
            <a:r>
              <a:rPr lang="en-US" sz="2400" b="1" i="1" dirty="0">
                <a:latin typeface="Bookman Old Style" pitchFamily="18" charset="0"/>
              </a:rPr>
              <a:t> n = ma + d</a:t>
            </a:r>
          </a:p>
          <a:p>
            <a:pPr>
              <a:lnSpc>
                <a:spcPct val="115000"/>
              </a:lnSpc>
            </a:pPr>
            <a:r>
              <a:rPr lang="en-US" sz="2400" b="1" i="1" dirty="0">
                <a:latin typeface="Bookman Old Style" pitchFamily="18" charset="0"/>
              </a:rPr>
              <a:t> s = </a:t>
            </a:r>
            <a:r>
              <a:rPr lang="en-US" sz="2400" b="1" i="1" dirty="0" err="1">
                <a:latin typeface="Bookman Old Style" pitchFamily="18" charset="0"/>
              </a:rPr>
              <a:t>na</a:t>
            </a:r>
            <a:r>
              <a:rPr lang="en-US" sz="2400" b="1" i="1" dirty="0">
                <a:latin typeface="Bookman Old Style" pitchFamily="18" charset="0"/>
              </a:rPr>
              <a:t> + e</a:t>
            </a:r>
          </a:p>
          <a:p>
            <a:pPr>
              <a:lnSpc>
                <a:spcPct val="115000"/>
              </a:lnSpc>
            </a:pPr>
            <a:r>
              <a:rPr lang="en-US" sz="2400" b="1" i="1" dirty="0">
                <a:latin typeface="Bookman Old Style" pitchFamily="18" charset="0"/>
              </a:rPr>
              <a:t> r = </a:t>
            </a:r>
            <a:r>
              <a:rPr lang="en-US" sz="2400" b="1" i="1" dirty="0" err="1">
                <a:latin typeface="Bookman Old Style" pitchFamily="18" charset="0"/>
              </a:rPr>
              <a:t>sa</a:t>
            </a:r>
            <a:r>
              <a:rPr lang="en-US" sz="2400" b="1" i="1" dirty="0">
                <a:latin typeface="Bookman Old Style" pitchFamily="18" charset="0"/>
              </a:rPr>
              <a:t> + f</a:t>
            </a:r>
            <a:endParaRPr lang="ru-RU" sz="24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576TGp_report_light">
  <a:themeElements>
    <a:clrScheme name="Default Design 1">
      <a:dk1>
        <a:srgbClr val="000000"/>
      </a:dk1>
      <a:lt1>
        <a:srgbClr val="B4E3EE"/>
      </a:lt1>
      <a:dk2>
        <a:srgbClr val="189180"/>
      </a:dk2>
      <a:lt2>
        <a:srgbClr val="808080"/>
      </a:lt2>
      <a:accent1>
        <a:srgbClr val="FF7F00"/>
      </a:accent1>
      <a:accent2>
        <a:srgbClr val="B3DC27"/>
      </a:accent2>
      <a:accent3>
        <a:srgbClr val="D6EFF5"/>
      </a:accent3>
      <a:accent4>
        <a:srgbClr val="000000"/>
      </a:accent4>
      <a:accent5>
        <a:srgbClr val="FFC0AA"/>
      </a:accent5>
      <a:accent6>
        <a:srgbClr val="A2C722"/>
      </a:accent6>
      <a:hlink>
        <a:srgbClr val="6FB9D7"/>
      </a:hlink>
      <a:folHlink>
        <a:srgbClr val="F93D17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4E3EE"/>
        </a:lt1>
        <a:dk2>
          <a:srgbClr val="189180"/>
        </a:dk2>
        <a:lt2>
          <a:srgbClr val="808080"/>
        </a:lt2>
        <a:accent1>
          <a:srgbClr val="FF7F00"/>
        </a:accent1>
        <a:accent2>
          <a:srgbClr val="B3DC27"/>
        </a:accent2>
        <a:accent3>
          <a:srgbClr val="D6EFF5"/>
        </a:accent3>
        <a:accent4>
          <a:srgbClr val="000000"/>
        </a:accent4>
        <a:accent5>
          <a:srgbClr val="FFC0AA"/>
        </a:accent5>
        <a:accent6>
          <a:srgbClr val="A2C722"/>
        </a:accent6>
        <a:hlink>
          <a:srgbClr val="6FB9D7"/>
        </a:hlink>
        <a:folHlink>
          <a:srgbClr val="F93D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EE384"/>
        </a:lt1>
        <a:dk2>
          <a:srgbClr val="FD8334"/>
        </a:dk2>
        <a:lt2>
          <a:srgbClr val="808080"/>
        </a:lt2>
        <a:accent1>
          <a:srgbClr val="F98EB2"/>
        </a:accent1>
        <a:accent2>
          <a:srgbClr val="FCB43E"/>
        </a:accent2>
        <a:accent3>
          <a:srgbClr val="FEEFC2"/>
        </a:accent3>
        <a:accent4>
          <a:srgbClr val="000000"/>
        </a:accent4>
        <a:accent5>
          <a:srgbClr val="FBC6D5"/>
        </a:accent5>
        <a:accent6>
          <a:srgbClr val="E4A337"/>
        </a:accent6>
        <a:hlink>
          <a:srgbClr val="FA6D73"/>
        </a:hlink>
        <a:folHlink>
          <a:srgbClr val="D264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D4E1EE"/>
        </a:lt1>
        <a:dk2>
          <a:srgbClr val="2F84AF"/>
        </a:dk2>
        <a:lt2>
          <a:srgbClr val="808080"/>
        </a:lt2>
        <a:accent1>
          <a:srgbClr val="9899C1"/>
        </a:accent1>
        <a:accent2>
          <a:srgbClr val="4BBAC3"/>
        </a:accent2>
        <a:accent3>
          <a:srgbClr val="E6EEF5"/>
        </a:accent3>
        <a:accent4>
          <a:srgbClr val="000000"/>
        </a:accent4>
        <a:accent5>
          <a:srgbClr val="CACADD"/>
        </a:accent5>
        <a:accent6>
          <a:srgbClr val="43A8B0"/>
        </a:accent6>
        <a:hlink>
          <a:srgbClr val="7AC5B9"/>
        </a:hlink>
        <a:folHlink>
          <a:srgbClr val="719F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576TGp_report_light</Template>
  <TotalTime>1047</TotalTime>
  <Words>2469</Words>
  <Application>Microsoft Office PowerPoint</Application>
  <PresentationFormat>Экран (4:3)</PresentationFormat>
  <Paragraphs>267</Paragraphs>
  <Slides>30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Arial Black</vt:lpstr>
      <vt:lpstr>Bookman Old Style</vt:lpstr>
      <vt:lpstr>Times New Roman</vt:lpstr>
      <vt:lpstr>576TGp_report_light</vt:lpstr>
      <vt:lpstr>Уравнение</vt:lpstr>
      <vt:lpstr>Решение уравнений высших степеней</vt:lpstr>
      <vt:lpstr>Презентация PowerPoint</vt:lpstr>
      <vt:lpstr>Презентация PowerPoint</vt:lpstr>
      <vt:lpstr>Многочлены от одной переменной</vt:lpstr>
      <vt:lpstr>Деление многочленов</vt:lpstr>
      <vt:lpstr>Деление многочленов с остатком</vt:lpstr>
      <vt:lpstr>Теорема Безу</vt:lpstr>
      <vt:lpstr>Следствие теоремы Безу</vt:lpstr>
      <vt:lpstr>Схема Горнера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Многочлены от нескольких переменных</vt:lpstr>
      <vt:lpstr>Многочлены от нескольких переменных</vt:lpstr>
      <vt:lpstr>Уравнения высших степеней</vt:lpstr>
      <vt:lpstr>Уравнения высших степеней</vt:lpstr>
      <vt:lpstr>Уравнения высших степеней</vt:lpstr>
      <vt:lpstr>ЗАДАЧА № 1 </vt:lpstr>
      <vt:lpstr>ЗАДАЧА № 2 </vt:lpstr>
      <vt:lpstr>ЗАДАЧА № 3 </vt:lpstr>
      <vt:lpstr>ЗАДАЧА № 4 </vt:lpstr>
      <vt:lpstr>ЗАДАЧА № 5 </vt:lpstr>
      <vt:lpstr>Домашнее задание </vt:lpstr>
      <vt:lpstr>Презентация PowerPoint</vt:lpstr>
      <vt:lpstr>Использованы ресурсы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Многочлены</dc:title>
  <dc:creator>Администратор1</dc:creator>
  <cp:lastModifiedBy>Надежда Фокина</cp:lastModifiedBy>
  <cp:revision>110</cp:revision>
  <dcterms:created xsi:type="dcterms:W3CDTF">2011-09-10T10:49:55Z</dcterms:created>
  <dcterms:modified xsi:type="dcterms:W3CDTF">2021-11-03T12:24:45Z</dcterms:modified>
</cp:coreProperties>
</file>