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77" r:id="rId2"/>
    <p:sldId id="256" r:id="rId3"/>
    <p:sldId id="278" r:id="rId4"/>
    <p:sldId id="279" r:id="rId5"/>
    <p:sldId id="293" r:id="rId6"/>
    <p:sldId id="259" r:id="rId7"/>
    <p:sldId id="280" r:id="rId8"/>
    <p:sldId id="264" r:id="rId9"/>
    <p:sldId id="294" r:id="rId10"/>
    <p:sldId id="260" r:id="rId11"/>
    <p:sldId id="281" r:id="rId12"/>
    <p:sldId id="282" r:id="rId13"/>
    <p:sldId id="284" r:id="rId14"/>
    <p:sldId id="285" r:id="rId15"/>
    <p:sldId id="300" r:id="rId16"/>
    <p:sldId id="283" r:id="rId17"/>
    <p:sldId id="287" r:id="rId18"/>
    <p:sldId id="288" r:id="rId19"/>
    <p:sldId id="289" r:id="rId20"/>
    <p:sldId id="274" r:id="rId21"/>
    <p:sldId id="292" r:id="rId22"/>
    <p:sldId id="296" r:id="rId23"/>
    <p:sldId id="298" r:id="rId24"/>
    <p:sldId id="299" r:id="rId25"/>
    <p:sldId id="295" r:id="rId26"/>
    <p:sldId id="276" r:id="rId27"/>
    <p:sldId id="275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-108" y="-3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1AB61-1B70-4BD0-8B11-48894113AF14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6CF7B-DBCC-4618-BE0A-28089EBF5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5059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AA33-D727-4B93-B8F9-2313DBBC578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119A2-6541-42F2-A3FE-10083E04C7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124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AA33-D727-4B93-B8F9-2313DBBC578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119A2-6541-42F2-A3FE-10083E04C7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5947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AA33-D727-4B93-B8F9-2313DBBC578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119A2-6541-42F2-A3FE-10083E04C7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1820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AA33-D727-4B93-B8F9-2313DBBC578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119A2-6541-42F2-A3FE-10083E04C7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2810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AA33-D727-4B93-B8F9-2313DBBC578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119A2-6541-42F2-A3FE-10083E04C7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5334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AA33-D727-4B93-B8F9-2313DBBC578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119A2-6541-42F2-A3FE-10083E04C7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169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AA33-D727-4B93-B8F9-2313DBBC578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119A2-6541-42F2-A3FE-10083E04C7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6224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AA33-D727-4B93-B8F9-2313DBBC578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119A2-6541-42F2-A3FE-10083E04C7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9599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AA33-D727-4B93-B8F9-2313DBBC578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119A2-6541-42F2-A3FE-10083E04C7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8451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AA33-D727-4B93-B8F9-2313DBBC578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119A2-6541-42F2-A3FE-10083E04C7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259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AA33-D727-4B93-B8F9-2313DBBC578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119A2-6541-42F2-A3FE-10083E04C7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4864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FAA33-D727-4B93-B8F9-2313DBBC578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119A2-6541-42F2-A3FE-10083E04C7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937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7410893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7281" y="195943"/>
            <a:ext cx="11728579" cy="532235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Урок русского языка </a:t>
            </a:r>
            <a:b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«Школа России»</a:t>
            </a:r>
            <a:r>
              <a:rPr lang="ru-RU" sz="6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Тема: Русский алфавит или азбука.</a:t>
            </a:r>
          </a:p>
          <a:p>
            <a:pPr algn="ctr">
              <a:buNone/>
            </a:pPr>
            <a:r>
              <a:rPr lang="ru-RU" sz="2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Составила: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Яшкина Евгения Викторовна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начальной школы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МБОУ «СОШ- детский сад№17»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города Евпатории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529" y="-116132"/>
            <a:ext cx="12193057" cy="70902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0121" y="-127590"/>
            <a:ext cx="111535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Работа по 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учебнику</a:t>
            </a:r>
            <a:endParaRPr lang="ru-RU" sz="5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0644" y="854723"/>
            <a:ext cx="5514975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30035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529" y="-116132"/>
            <a:ext cx="12193057" cy="70902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0121" y="-127590"/>
            <a:ext cx="1115355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«Каких 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букв не 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хватает». </a:t>
            </a:r>
            <a:endParaRPr lang="ru-RU" sz="5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Аа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Вв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Дд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Ее …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Жж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Зз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Ии …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Кк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Лл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Пп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Рр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Сс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Уу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Хх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Чч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Шш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…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Ээ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Юю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…</a:t>
            </a:r>
          </a:p>
          <a:p>
            <a:pPr>
              <a:buFont typeface="Wingdings" pitchFamily="2" charset="2"/>
              <a:buChar char="Ø"/>
            </a:pPr>
            <a:endParaRPr lang="ru-RU" sz="5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035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529" y="-116132"/>
            <a:ext cx="12193057" cy="70902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0121" y="-127590"/>
            <a:ext cx="1115355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«Каких 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букв не 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хватает». </a:t>
            </a:r>
            <a:endParaRPr lang="ru-RU" sz="5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Аа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Бб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Вв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Дд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Ее Ёё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Жж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Зз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Ии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Йй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Кк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Лл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Мм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Оо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Пп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Рр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Сс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Тт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Уу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Фф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Хх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Цц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Чч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Шш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Щщ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ьЭэ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ЮюЯя</a:t>
            </a:r>
            <a:endParaRPr lang="ru-RU" sz="5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5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035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529" y="-116132"/>
            <a:ext cx="12193057" cy="709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483568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Расставь книги в библиотеке на полки</a:t>
            </a:r>
            <a:endParaRPr lang="ru-RU" sz="6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6572" y="2171945"/>
            <a:ext cx="1161604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Носов, Драгунский, Пушкин, </a:t>
            </a:r>
            <a:r>
              <a:rPr lang="ru-RU" sz="5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 Маршак, Бианки, Пришвин</a:t>
            </a:r>
            <a:r>
              <a:rPr lang="ru-RU" sz="5400" dirty="0" smtClean="0"/>
              <a:t>.</a:t>
            </a:r>
          </a:p>
          <a:p>
            <a:endParaRPr lang="ru-RU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915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425302" y="-232263"/>
            <a:ext cx="12313298" cy="709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65867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 начинаются с одной буквы</a:t>
            </a:r>
            <a:endParaRPr lang="ru-RU" sz="8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1870" y="1457326"/>
            <a:ext cx="3487480" cy="98816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7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72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7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>
              <a:buNone/>
            </a:pPr>
            <a:r>
              <a:rPr lang="ru-RU" sz="5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</a:p>
          <a:p>
            <a:pPr>
              <a:buNone/>
            </a:pPr>
            <a:r>
              <a:rPr lang="ru-RU" sz="5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4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1650" y="1399592"/>
            <a:ext cx="6610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Бианки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915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0729E-6 -4.44444E-6 L 0.0043 0.143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17 0.01713 L -0.41331 0.2509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7517219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71388" y="289249"/>
            <a:ext cx="4684000" cy="811763"/>
          </a:xfrm>
        </p:spPr>
        <p:txBody>
          <a:bodyPr>
            <a:noAutofit/>
          </a:bodyPr>
          <a:lstStyle/>
          <a:p>
            <a:pPr algn="ctr"/>
            <a:r>
              <a:rPr lang="ru-RU" sz="5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0" y="1158949"/>
            <a:ext cx="12192000" cy="503071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азови первые буквы в словах;</a:t>
            </a:r>
            <a:endParaRPr lang="ru-RU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спомни место этих букв в алфавите;</a:t>
            </a:r>
            <a:endParaRPr lang="ru-RU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апиши слова в алфавитном порядке по первой букве;</a:t>
            </a:r>
            <a:endParaRPr lang="ru-RU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сли в словах первые буквы одинаковые, то назови вторые буквы в словах; </a:t>
            </a:r>
            <a:endParaRPr lang="ru-RU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апиши слова в алфавитном порядке по второй букве;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третьей букве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56587" y="0"/>
            <a:ext cx="828558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Алгоритм «Как расположить слова в алфавитном порядке»:</a:t>
            </a:r>
            <a:endParaRPr lang="ru-RU" sz="4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529" y="-116132"/>
            <a:ext cx="12193057" cy="709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483568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Расставь книги в библиотеке на полки</a:t>
            </a:r>
            <a:endParaRPr lang="ru-RU" sz="6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6572" y="2171945"/>
            <a:ext cx="1161604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Бианки, Драгунский, Маршак, Носов, Пришвин, Пушкин</a:t>
            </a:r>
          </a:p>
          <a:p>
            <a:endParaRPr lang="ru-RU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915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057" y="-232263"/>
            <a:ext cx="12193057" cy="77601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"/>
            <a:ext cx="10515600" cy="1052621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Расположите имена учеников в алфавитном порядке</a:t>
            </a:r>
            <a:endParaRPr lang="ru-RU" sz="48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" y="1137684"/>
            <a:ext cx="11610753" cy="3040911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1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Михаил</a:t>
            </a:r>
          </a:p>
          <a:p>
            <a:pPr lvl="0"/>
            <a:r>
              <a:rPr lang="ru-RU" sz="1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Алексей</a:t>
            </a:r>
          </a:p>
          <a:p>
            <a:pPr lvl="0"/>
            <a:r>
              <a:rPr lang="ru-RU" sz="1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Мария</a:t>
            </a:r>
          </a:p>
          <a:p>
            <a:pPr lvl="0"/>
            <a:r>
              <a:rPr lang="ru-RU" sz="1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Сергей</a:t>
            </a:r>
          </a:p>
          <a:p>
            <a:pPr lvl="0"/>
            <a:r>
              <a:rPr lang="ru-RU" sz="1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Ольга</a:t>
            </a:r>
          </a:p>
          <a:p>
            <a:pPr lvl="0"/>
            <a:r>
              <a:rPr lang="ru-RU" sz="1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Роман</a:t>
            </a:r>
          </a:p>
          <a:p>
            <a:pPr lvl="0"/>
            <a:r>
              <a:rPr lang="ru-RU" sz="1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Алина</a:t>
            </a:r>
          </a:p>
          <a:p>
            <a:pPr lvl="0"/>
            <a:r>
              <a:rPr lang="ru-RU" sz="1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Софья</a:t>
            </a:r>
          </a:p>
          <a:p>
            <a:pPr>
              <a:buNone/>
            </a:pPr>
            <a:endParaRPr lang="ru-RU" sz="7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057" y="-232263"/>
            <a:ext cx="12193057" cy="77601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48856"/>
            <a:ext cx="10515600" cy="1201479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Расположите имена учеников в алфавитном порядке</a:t>
            </a:r>
            <a:endParaRPr lang="ru-RU" sz="48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69851" y="1137684"/>
            <a:ext cx="10940901" cy="3604437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123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1.Алексей</a:t>
            </a:r>
            <a:endParaRPr lang="ru-RU" sz="123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23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2.Алина</a:t>
            </a:r>
          </a:p>
          <a:p>
            <a:pPr lvl="0">
              <a:buNone/>
            </a:pPr>
            <a:r>
              <a:rPr lang="ru-RU" sz="123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Мария</a:t>
            </a:r>
            <a:endParaRPr lang="ru-RU" sz="123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23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Михаил</a:t>
            </a:r>
            <a:endParaRPr lang="ru-RU" sz="123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23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Ольга</a:t>
            </a:r>
            <a:endParaRPr lang="ru-RU" sz="123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23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 Роман</a:t>
            </a:r>
            <a:endParaRPr lang="ru-RU" sz="123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23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 Сергей</a:t>
            </a:r>
            <a:endParaRPr lang="ru-RU" sz="123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23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8. Софья</a:t>
            </a:r>
            <a:endParaRPr lang="ru-RU" sz="123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7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1057" y="-232263"/>
            <a:ext cx="12193057" cy="7090263"/>
          </a:xfrm>
          <a:prstGeom prst="rect">
            <a:avLst/>
          </a:prstGeom>
        </p:spPr>
      </p:pic>
      <p:sp>
        <p:nvSpPr>
          <p:cNvPr id="19458" name="Text Box 1"/>
          <p:cNvSpPr txBox="1">
            <a:spLocks noChangeArrowheads="1"/>
          </p:cNvSpPr>
          <p:nvPr/>
        </p:nvSpPr>
        <p:spPr bwMode="auto">
          <a:xfrm>
            <a:off x="308345" y="1"/>
            <a:ext cx="11274056" cy="1424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Учёба – это __ __ __ __ . </a:t>
            </a:r>
          </a:p>
        </p:txBody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2762251" y="1857375"/>
            <a:ext cx="7429500" cy="2857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indent="-339725" algn="just">
              <a:spcBef>
                <a:spcPts val="9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3600" b="1">
                <a:solidFill>
                  <a:srgbClr val="000000"/>
                </a:solidFill>
              </a:rPr>
              <a:t>  </a:t>
            </a:r>
            <a:endParaRPr lang="ru-RU" sz="3200" b="1">
              <a:solidFill>
                <a:srgbClr val="000000"/>
              </a:solidFill>
            </a:endParaRPr>
          </a:p>
          <a:p>
            <a:pPr marL="342900" indent="-339725" algn="just">
              <a:spcBef>
                <a:spcPts val="9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3600" b="1">
                <a:solidFill>
                  <a:srgbClr val="000000"/>
                </a:solidFill>
              </a:rPr>
              <a:t>        </a:t>
            </a:r>
          </a:p>
          <a:p>
            <a:pPr marL="342900" indent="-339725">
              <a:spcBef>
                <a:spcPts val="12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4800">
                <a:solidFill>
                  <a:srgbClr val="000000"/>
                </a:solidFill>
              </a:rPr>
              <a:t>        </a:t>
            </a:r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4032251" y="-2663825"/>
            <a:ext cx="2413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2" name="Text Box 5"/>
          <p:cNvSpPr txBox="1">
            <a:spLocks noChangeArrowheads="1"/>
          </p:cNvSpPr>
          <p:nvPr/>
        </p:nvSpPr>
        <p:spPr bwMode="auto">
          <a:xfrm>
            <a:off x="4273551" y="-2665413"/>
            <a:ext cx="2413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3" name="Text Box 6"/>
          <p:cNvSpPr txBox="1">
            <a:spLocks noChangeArrowheads="1"/>
          </p:cNvSpPr>
          <p:nvPr/>
        </p:nvSpPr>
        <p:spPr bwMode="auto">
          <a:xfrm>
            <a:off x="11521018" y="4176714"/>
            <a:ext cx="2413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4" name="TextBox 7"/>
          <p:cNvSpPr txBox="1">
            <a:spLocks noChangeArrowheads="1"/>
          </p:cNvSpPr>
          <p:nvPr/>
        </p:nvSpPr>
        <p:spPr bwMode="auto">
          <a:xfrm>
            <a:off x="159488" y="1095154"/>
            <a:ext cx="12032511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</a:rPr>
              <a:t>            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Угадай 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слово: 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первая буква которого 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стоит в алфавите 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перед  буквой У, 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вторая – после буквы П,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третья – за буквой Т, </a:t>
            </a:r>
            <a:endParaRPr lang="ru-RU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четвёртая 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буквы Г.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086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1094" y="447868"/>
            <a:ext cx="934927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Долгожданный дан звонок,</a:t>
            </a:r>
          </a:p>
          <a:p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урок…</a:t>
            </a:r>
            <a:endParaRPr lang="ru-RU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8347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057" y="-232263"/>
            <a:ext cx="12193057" cy="709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1385"/>
            <a:ext cx="10515600" cy="3902149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Мини-тест</a:t>
            </a:r>
            <a:b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 Буквы</a:t>
            </a: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,стоящие в определённом  порядке, это ,,,</a:t>
            </a:r>
            <a:b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а)текст ;</a:t>
            </a:r>
            <a:b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б)алфавит.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057" y="-232263"/>
            <a:ext cx="12193057" cy="709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1385"/>
            <a:ext cx="10515600" cy="3902149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Сколько букв в русском алфавите:</a:t>
            </a:r>
            <a:b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7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30;       б)   33;    в)35.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24" name="Содержимое 23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5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вворона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057" y="0"/>
            <a:ext cx="12193057" cy="7090263"/>
          </a:xfrm>
          <a:prstGeom prst="rect">
            <a:avLst/>
          </a:prstGeom>
        </p:spPr>
      </p:pic>
      <p:sp>
        <p:nvSpPr>
          <p:cNvPr id="12" name="AutoShape 7" descr="https://docs.google.com/drawings/image?id=shjN8wU571bJ01wPaKmj7yw&amp;rev=1&amp;h=14&amp;w=26&amp;ac=1"/>
          <p:cNvSpPr>
            <a:spLocks noChangeAspect="1" noChangeArrowheads="1"/>
          </p:cNvSpPr>
          <p:nvPr/>
        </p:nvSpPr>
        <p:spPr bwMode="auto">
          <a:xfrm>
            <a:off x="5954233" y="1658030"/>
            <a:ext cx="1516919" cy="151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8" descr="https://docs.google.com/drawings/image?id=sBXtMNNxdv479XOe_ETaKgg&amp;rev=1&amp;h=14&amp;w=26&amp;ac=1"/>
          <p:cNvSpPr>
            <a:spLocks noChangeAspect="1" noChangeArrowheads="1"/>
          </p:cNvSpPr>
          <p:nvPr/>
        </p:nvSpPr>
        <p:spPr bwMode="auto">
          <a:xfrm>
            <a:off x="7537827" y="1658031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9" descr="https://docs.google.com/drawings/image?id=s6AviAp4Z7mSMO6ORbL7qnA&amp;rev=1&amp;h=14&amp;w=26&amp;ac=1"/>
          <p:cNvSpPr>
            <a:spLocks noChangeAspect="1" noChangeArrowheads="1"/>
          </p:cNvSpPr>
          <p:nvPr/>
        </p:nvSpPr>
        <p:spPr bwMode="auto">
          <a:xfrm>
            <a:off x="3037264" y="1946956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10" descr="https://docs.google.com/drawings/image?id=st04KaAayDZQPWj2zrx3EMg&amp;rev=1&amp;h=14&amp;w=26&amp;ac=1"/>
          <p:cNvSpPr>
            <a:spLocks noChangeAspect="1" noChangeArrowheads="1"/>
          </p:cNvSpPr>
          <p:nvPr/>
        </p:nvSpPr>
        <p:spPr bwMode="auto">
          <a:xfrm>
            <a:off x="7483852" y="2235881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12" descr="https://docs.google.com/drawings/image?id=shjN8wU571bJ01wPaKmj7yw&amp;rev=1&amp;h=14&amp;w=26&amp;ac=1"/>
          <p:cNvSpPr>
            <a:spLocks noChangeAspect="1" noChangeArrowheads="1"/>
          </p:cNvSpPr>
          <p:nvPr/>
        </p:nvSpPr>
        <p:spPr bwMode="auto">
          <a:xfrm>
            <a:off x="4417316" y="3651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13" descr="https://docs.google.com/drawings/image?id=sBXtMNNxdv479XOe_ETaKgg&amp;rev=1&amp;h=14&amp;w=26&amp;ac=1"/>
          <p:cNvSpPr>
            <a:spLocks noChangeAspect="1" noChangeArrowheads="1"/>
          </p:cNvSpPr>
          <p:nvPr/>
        </p:nvSpPr>
        <p:spPr bwMode="auto">
          <a:xfrm>
            <a:off x="4788791" y="3651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AutoShape 14" descr="https://docs.google.com/drawings/image?id=s6AviAp4Z7mSMO6ORbL7qnA&amp;rev=1&amp;h=14&amp;w=26&amp;ac=1"/>
          <p:cNvSpPr>
            <a:spLocks noChangeAspect="1" noChangeArrowheads="1"/>
          </p:cNvSpPr>
          <p:nvPr/>
        </p:nvSpPr>
        <p:spPr bwMode="auto">
          <a:xfrm>
            <a:off x="288228" y="6540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15" descr="https://docs.google.com/drawings/image?id=st04KaAayDZQPWj2zrx3EMg&amp;rev=1&amp;h=14&amp;w=26&amp;ac=1"/>
          <p:cNvSpPr>
            <a:spLocks noChangeAspect="1" noChangeArrowheads="1"/>
          </p:cNvSpPr>
          <p:nvPr/>
        </p:nvSpPr>
        <p:spPr bwMode="auto">
          <a:xfrm>
            <a:off x="4734816" y="9429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43263" y="1924493"/>
            <a:ext cx="12192000" cy="4524315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schemeClr val="bg1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7712" y="0"/>
            <a:ext cx="106431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3.Выделите зелёным цветом ту группу слов, в которой не нарушен алфавитный 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порядок</a:t>
            </a: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 smtClean="0"/>
          </a:p>
        </p:txBody>
      </p:sp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1362269" y="1838131"/>
          <a:ext cx="2108719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719"/>
              </a:tblGrid>
              <a:tr h="1838129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Ворона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Воробей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Соловей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Петух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4739951" y="1884783"/>
          <a:ext cx="2202025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2025"/>
              </a:tblGrid>
              <a:tr h="1931438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Дорога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Орех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Класс 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8176220" y="1857008"/>
          <a:ext cx="2313992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3992"/>
              </a:tblGrid>
              <a:tr h="2006081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Алфавит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Герой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Город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Огурец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3742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057" y="-232263"/>
            <a:ext cx="12193057" cy="709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1385"/>
            <a:ext cx="10515600" cy="3902149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Проверка</a:t>
            </a:r>
            <a:b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 </a:t>
            </a: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Буквы</a:t>
            </a: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,стоящие в определённом  порядке, это </a:t>
            </a: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б)алфавит</a:t>
            </a: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057" y="-232263"/>
            <a:ext cx="12193057" cy="709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1385"/>
            <a:ext cx="10515600" cy="3902149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Сколько букв в русском алфавите:</a:t>
            </a:r>
            <a:b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7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  </a:t>
            </a:r>
            <a:r>
              <a:rPr lang="ru-RU" sz="7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24" name="Содержимое 23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5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вворона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057" y="0"/>
            <a:ext cx="12193057" cy="7090263"/>
          </a:xfrm>
          <a:prstGeom prst="rect">
            <a:avLst/>
          </a:prstGeom>
        </p:spPr>
      </p:pic>
      <p:sp>
        <p:nvSpPr>
          <p:cNvPr id="12" name="AutoShape 7" descr="https://docs.google.com/drawings/image?id=shjN8wU571bJ01wPaKmj7yw&amp;rev=1&amp;h=14&amp;w=26&amp;ac=1"/>
          <p:cNvSpPr>
            <a:spLocks noChangeAspect="1" noChangeArrowheads="1"/>
          </p:cNvSpPr>
          <p:nvPr/>
        </p:nvSpPr>
        <p:spPr bwMode="auto">
          <a:xfrm>
            <a:off x="5954233" y="1658030"/>
            <a:ext cx="1516919" cy="151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8" descr="https://docs.google.com/drawings/image?id=sBXtMNNxdv479XOe_ETaKgg&amp;rev=1&amp;h=14&amp;w=26&amp;ac=1"/>
          <p:cNvSpPr>
            <a:spLocks noChangeAspect="1" noChangeArrowheads="1"/>
          </p:cNvSpPr>
          <p:nvPr/>
        </p:nvSpPr>
        <p:spPr bwMode="auto">
          <a:xfrm>
            <a:off x="7537827" y="1658031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9" descr="https://docs.google.com/drawings/image?id=s6AviAp4Z7mSMO6ORbL7qnA&amp;rev=1&amp;h=14&amp;w=26&amp;ac=1"/>
          <p:cNvSpPr>
            <a:spLocks noChangeAspect="1" noChangeArrowheads="1"/>
          </p:cNvSpPr>
          <p:nvPr/>
        </p:nvSpPr>
        <p:spPr bwMode="auto">
          <a:xfrm>
            <a:off x="3037264" y="1946956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10" descr="https://docs.google.com/drawings/image?id=st04KaAayDZQPWj2zrx3EMg&amp;rev=1&amp;h=14&amp;w=26&amp;ac=1"/>
          <p:cNvSpPr>
            <a:spLocks noChangeAspect="1" noChangeArrowheads="1"/>
          </p:cNvSpPr>
          <p:nvPr/>
        </p:nvSpPr>
        <p:spPr bwMode="auto">
          <a:xfrm>
            <a:off x="7483852" y="2235881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12" descr="https://docs.google.com/drawings/image?id=shjN8wU571bJ01wPaKmj7yw&amp;rev=1&amp;h=14&amp;w=26&amp;ac=1"/>
          <p:cNvSpPr>
            <a:spLocks noChangeAspect="1" noChangeArrowheads="1"/>
          </p:cNvSpPr>
          <p:nvPr/>
        </p:nvSpPr>
        <p:spPr bwMode="auto">
          <a:xfrm>
            <a:off x="4417316" y="3651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13" descr="https://docs.google.com/drawings/image?id=sBXtMNNxdv479XOe_ETaKgg&amp;rev=1&amp;h=14&amp;w=26&amp;ac=1"/>
          <p:cNvSpPr>
            <a:spLocks noChangeAspect="1" noChangeArrowheads="1"/>
          </p:cNvSpPr>
          <p:nvPr/>
        </p:nvSpPr>
        <p:spPr bwMode="auto">
          <a:xfrm>
            <a:off x="4788791" y="3651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AutoShape 14" descr="https://docs.google.com/drawings/image?id=s6AviAp4Z7mSMO6ORbL7qnA&amp;rev=1&amp;h=14&amp;w=26&amp;ac=1"/>
          <p:cNvSpPr>
            <a:spLocks noChangeAspect="1" noChangeArrowheads="1"/>
          </p:cNvSpPr>
          <p:nvPr/>
        </p:nvSpPr>
        <p:spPr bwMode="auto">
          <a:xfrm>
            <a:off x="288228" y="6540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15" descr="https://docs.google.com/drawings/image?id=st04KaAayDZQPWj2zrx3EMg&amp;rev=1&amp;h=14&amp;w=26&amp;ac=1"/>
          <p:cNvSpPr>
            <a:spLocks noChangeAspect="1" noChangeArrowheads="1"/>
          </p:cNvSpPr>
          <p:nvPr/>
        </p:nvSpPr>
        <p:spPr bwMode="auto">
          <a:xfrm>
            <a:off x="4734816" y="9429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43263" y="1924493"/>
            <a:ext cx="12192000" cy="4524315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schemeClr val="bg1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7712" y="0"/>
            <a:ext cx="106431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3.Выделите зелёным цветом ту группу слов, в которой не нарушен алфавитный 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порядок</a:t>
            </a: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 smtClean="0"/>
          </a:p>
        </p:txBody>
      </p:sp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1362269" y="1838131"/>
          <a:ext cx="2108719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719"/>
              </a:tblGrid>
              <a:tr h="1838129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Ворона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Воробей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Соловей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Петух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4739951" y="1884783"/>
          <a:ext cx="2202025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2025"/>
              </a:tblGrid>
              <a:tr h="1931438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Дорога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Орех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Класс 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8154955" y="1931436"/>
          <a:ext cx="2313992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3992"/>
              </a:tblGrid>
              <a:tr h="2006081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Алфавит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Герой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Город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Огурец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3742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b="1" dirty="0"/>
          </a:p>
        </p:txBody>
      </p:sp>
      <p:pic>
        <p:nvPicPr>
          <p:cNvPr id="9" name="Содержимое 8" descr="unnamed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7600" y="2172494"/>
            <a:ext cx="4876800" cy="36576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1057" y="-232263"/>
            <a:ext cx="12193057" cy="78026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7321" y="-308345"/>
            <a:ext cx="103135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Рефлексия. Лесенка </a:t>
            </a:r>
            <a:r>
              <a:rPr lang="ru-RU" sz="6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успеха.</a:t>
            </a:r>
            <a:endParaRPr lang="ru-RU" sz="6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Зелёный – тему понял, ошибок не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было.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Жёлтый- тему понял, была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ошибка.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Синий- надо поработать над темой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ещё.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9851" y="3147238"/>
            <a:ext cx="3423683" cy="1360967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118343" y="2247014"/>
            <a:ext cx="3423683" cy="136096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524306" y="1357425"/>
            <a:ext cx="3423683" cy="136096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507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057" y="-232263"/>
            <a:ext cx="12193057" cy="709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6688" y="967563"/>
            <a:ext cx="10737112" cy="3125972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урок 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086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89045" y="345235"/>
            <a:ext cx="9526555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Каллиграфическая минутка</a:t>
            </a:r>
          </a:p>
          <a:p>
            <a:endParaRPr lang="ru-RU" sz="4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Аа</a:t>
            </a:r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8347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-232263"/>
            <a:ext cx="12313298" cy="709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39958"/>
            <a:ext cx="10515600" cy="1292483"/>
          </a:xfrm>
        </p:spPr>
        <p:txBody>
          <a:bodyPr>
            <a:normAutofit/>
          </a:bodyPr>
          <a:lstStyle/>
          <a:p>
            <a:pPr algn="ctr"/>
            <a:r>
              <a:rPr lang="ru-RU" sz="8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Словарная работа</a:t>
            </a:r>
            <a:endParaRPr lang="ru-RU" sz="8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57325"/>
            <a:ext cx="4219575" cy="159067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80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8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лф</a:t>
            </a:r>
            <a:r>
              <a:rPr lang="ru-RU" sz="80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5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4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76750" y="1038225"/>
            <a:ext cx="77152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страницах букваря </a:t>
            </a:r>
            <a:endParaRPr lang="ru-RU" sz="4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Тридцать три богатыря.</a:t>
            </a:r>
            <a:endParaRPr lang="ru-RU" sz="4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Мудрецов – богатырей</a:t>
            </a:r>
            <a:endParaRPr lang="ru-RU" sz="4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Знает каждый грамотей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915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-232263"/>
            <a:ext cx="12313298" cy="709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39958"/>
            <a:ext cx="10515600" cy="1292483"/>
          </a:xfrm>
        </p:spPr>
        <p:txBody>
          <a:bodyPr>
            <a:normAutofit/>
          </a:bodyPr>
          <a:lstStyle/>
          <a:p>
            <a:pPr algn="ctr"/>
            <a:r>
              <a:rPr lang="ru-RU" sz="8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Словарная работа</a:t>
            </a:r>
            <a:endParaRPr lang="ru-RU" sz="8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57325"/>
            <a:ext cx="4219575" cy="159067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80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8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лф</a:t>
            </a:r>
            <a:r>
              <a:rPr lang="ru-RU" sz="80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5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4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76750" y="1038225"/>
            <a:ext cx="771525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Слово «алфавит»             составлено из первых букв греческого алфавита — </a:t>
            </a:r>
            <a:r>
              <a:rPr lang="ru-RU" sz="6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альфа (</a:t>
            </a:r>
            <a:r>
              <a:rPr lang="ru-RU" sz="6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6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бета (</a:t>
            </a:r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915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057" y="-232263"/>
            <a:ext cx="12193057" cy="709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629"/>
            <a:ext cx="10515600" cy="1334277"/>
          </a:xfrm>
        </p:spPr>
        <p:txBody>
          <a:bodyPr>
            <a:normAutofit/>
          </a:bodyPr>
          <a:lstStyle/>
          <a:p>
            <a:pPr algn="ctr"/>
            <a:r>
              <a:rPr lang="ru-RU" sz="8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Алфавит</a:t>
            </a:r>
            <a:endParaRPr lang="ru-RU" sz="8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2185999"/>
            <a:ext cx="6366164" cy="106997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5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</a:t>
            </a:r>
            <a:endParaRPr lang="ru-RU" sz="5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sz="4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86401" y="1240971"/>
            <a:ext cx="64562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что такое алфавит</a:t>
            </a:r>
          </a:p>
          <a:p>
            <a:pPr>
              <a:buFont typeface="Arial" pitchFamily="34" charset="0"/>
              <a:buChar char="•"/>
            </a:pPr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располагать слова в </a:t>
            </a:r>
            <a:r>
              <a:rPr lang="ru-RU" sz="48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алфавитнм</a:t>
            </a:r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порядке</a:t>
            </a:r>
            <a:endParaRPr lang="ru-RU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6814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7517219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71388" y="289249"/>
            <a:ext cx="4684000" cy="811763"/>
          </a:xfrm>
        </p:spPr>
        <p:txBody>
          <a:bodyPr>
            <a:noAutofit/>
          </a:bodyPr>
          <a:lstStyle/>
          <a:p>
            <a:pPr algn="ctr"/>
            <a:r>
              <a:rPr lang="ru-RU" sz="5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01340" y="839972"/>
            <a:ext cx="6790660" cy="534969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составляются 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справочники и 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каталоги</a:t>
            </a:r>
            <a:endParaRPr lang="ru-RU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расставляются книги в 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библиотеке</a:t>
            </a:r>
            <a:endParaRPr lang="ru-RU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хранятся медицинские карточки в 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больнице</a:t>
            </a:r>
            <a:endParaRPr lang="ru-RU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располагаются  слова в 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словарях </a:t>
            </a:r>
            <a:endParaRPr lang="ru-RU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ведутся классные журналы</a:t>
            </a:r>
            <a:endParaRPr lang="ru-RU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56587" y="0"/>
            <a:ext cx="82855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алфавитном порядке располагают</a:t>
            </a:r>
          </a:p>
        </p:txBody>
      </p:sp>
      <p:pic>
        <p:nvPicPr>
          <p:cNvPr id="9" name="Рисунок 8" descr="biblioteki01(3)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93413" y="529076"/>
            <a:ext cx="1726773" cy="1267826"/>
          </a:xfrm>
          <a:prstGeom prst="rect">
            <a:avLst/>
          </a:prstGeom>
        </p:spPr>
      </p:pic>
      <p:pic>
        <p:nvPicPr>
          <p:cNvPr id="10" name="Содержимое 9" descr="000023_1627635138_452932_big.jpg"/>
          <p:cNvPicPr>
            <a:picLocks noGrp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2691525" y="2654028"/>
            <a:ext cx="1710354" cy="1269385"/>
          </a:xfrm>
          <a:prstGeom prst="rect">
            <a:avLst/>
          </a:prstGeom>
        </p:spPr>
      </p:pic>
      <p:pic>
        <p:nvPicPr>
          <p:cNvPr id="11" name="Рисунок 10" descr="cover (2)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343714" y="2705878"/>
            <a:ext cx="1229905" cy="1547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5022E-7 1.85185E-6 L 0.07836 -0.0013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1 0.00764 L 0.2291 0.1222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" y="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92 0.06041 L 0.28221 0.1335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" y="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529" y="-116132"/>
            <a:ext cx="12193057" cy="709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483568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Расставь книги в библиотеке на полки</a:t>
            </a:r>
            <a:endParaRPr lang="ru-RU" sz="6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6572" y="2171945"/>
            <a:ext cx="1161604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Носов, Драгунский, Пушкин, </a:t>
            </a:r>
            <a:r>
              <a:rPr lang="ru-RU" sz="5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 Маршак, Бианки, Пришвин</a:t>
            </a:r>
            <a:r>
              <a:rPr lang="ru-RU" sz="5400" dirty="0" smtClean="0"/>
              <a:t>.</a:t>
            </a:r>
          </a:p>
          <a:p>
            <a:endParaRPr lang="ru-RU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915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529" y="-116132"/>
            <a:ext cx="12193057" cy="70902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0121" y="-127590"/>
            <a:ext cx="1115355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Работа по учебнику    </a:t>
            </a:r>
            <a:endParaRPr lang="ru-RU" sz="5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</a:p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С.81 Упр.121</a:t>
            </a:r>
            <a:endParaRPr lang="ru-RU" sz="5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f_575c0c30803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0473" y="727039"/>
            <a:ext cx="2695538" cy="371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0035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487</Words>
  <Application>Microsoft Office PowerPoint</Application>
  <PresentationFormat>Произвольный</PresentationFormat>
  <Paragraphs>141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Словарная работа</vt:lpstr>
      <vt:lpstr>Словарная работа</vt:lpstr>
      <vt:lpstr>Алфавит</vt:lpstr>
      <vt:lpstr>Слайд 7</vt:lpstr>
      <vt:lpstr>Расставь книги в библиотеке на полки</vt:lpstr>
      <vt:lpstr>Слайд 9</vt:lpstr>
      <vt:lpstr>Слайд 10</vt:lpstr>
      <vt:lpstr>Слайд 11</vt:lpstr>
      <vt:lpstr>Слайд 12</vt:lpstr>
      <vt:lpstr>Расставь книги в библиотеке на полки</vt:lpstr>
      <vt:lpstr>Слова начинаются с одной буквы</vt:lpstr>
      <vt:lpstr>Слайд 15</vt:lpstr>
      <vt:lpstr>Расставь книги в библиотеке на полки</vt:lpstr>
      <vt:lpstr>Расположите имена учеников в алфавитном порядке</vt:lpstr>
      <vt:lpstr>Расположите имена учеников в алфавитном порядке</vt:lpstr>
      <vt:lpstr>Слайд 19</vt:lpstr>
      <vt:lpstr>                       Мини-тест 1  Буквы ,стоящие в определённом  порядке, это ,,, а)текст ; б)алфавит. </vt:lpstr>
      <vt:lpstr>  2. Сколько букв в русском алфавите:  а) 30;       б)   33;    в)35.   </vt:lpstr>
      <vt:lpstr>Слайд 22</vt:lpstr>
      <vt:lpstr>              Проверка 1  Буквы ,стоящие в определённом  порядке, это …  б)алфавит. </vt:lpstr>
      <vt:lpstr> 2. Сколько букв в русском алфавите:  б)   33  </vt:lpstr>
      <vt:lpstr>Слайд 25</vt:lpstr>
      <vt:lpstr>Слайд 26</vt:lpstr>
      <vt:lpstr>Спасибо за урок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1.80</dc:creator>
  <cp:lastModifiedBy>user</cp:lastModifiedBy>
  <cp:revision>24</cp:revision>
  <dcterms:created xsi:type="dcterms:W3CDTF">2021-02-26T08:12:32Z</dcterms:created>
  <dcterms:modified xsi:type="dcterms:W3CDTF">2021-11-03T07:07:11Z</dcterms:modified>
</cp:coreProperties>
</file>