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702" r:id="rId2"/>
  </p:sldMasterIdLst>
  <p:sldIdLst>
    <p:sldId id="256" r:id="rId3"/>
    <p:sldId id="267" r:id="rId4"/>
    <p:sldId id="268" r:id="rId5"/>
    <p:sldId id="263" r:id="rId6"/>
    <p:sldId id="273" r:id="rId7"/>
    <p:sldId id="264" r:id="rId8"/>
    <p:sldId id="279" r:id="rId9"/>
    <p:sldId id="277" r:id="rId10"/>
    <p:sldId id="282" r:id="rId11"/>
    <p:sldId id="286" r:id="rId12"/>
    <p:sldId id="280" r:id="rId13"/>
    <p:sldId id="265" r:id="rId14"/>
    <p:sldId id="281" r:id="rId15"/>
    <p:sldId id="285" r:id="rId16"/>
    <p:sldId id="290" r:id="rId17"/>
    <p:sldId id="289" r:id="rId18"/>
    <p:sldId id="292" r:id="rId19"/>
    <p:sldId id="294" r:id="rId20"/>
    <p:sldId id="296" r:id="rId21"/>
    <p:sldId id="29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43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6048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048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00134-57F7-41C5-9F60-E60F1279A7FA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96D3F-614E-4670-A4D1-A30668FE2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0D84E-B34E-44BB-946C-DB8519838167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194D1-14CF-4A37-8792-6E445EAF2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9FC0-F14D-432C-B16A-245D12B3B8D5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E7096-0543-4A44-A1CF-EF0FC8A96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45264-47A0-42AB-9CB4-38E7F9CA8F43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836FB-1730-46DB-B157-15EBE8237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C393-3A18-4C7C-97F9-2C7B0A040F4E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4BEE6-1938-46C6-80B3-6A51EBD0C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442CB-177E-40CF-B783-7C2E4F21CD94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AAC41-2005-4B28-A5F5-7F7BD8BFA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5683D-D99A-49F5-BB80-B367E4E9EBFF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3763F-5AB7-4EC8-A1ED-FEEB6B999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61229-DDFD-4D7B-B3BB-9B1D0A92BA70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45DA9-E46B-46B6-AE06-50A32D553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AF71C-3B3A-47FF-B51B-1FAC75EA4777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3FB77-D318-49E2-AF1A-F2855F8C1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9C2D0-A3E3-45D7-BDBE-7664561CAF9D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B8E6D-0890-4D37-99B1-9B9D069F5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2B40-E398-4367-819B-5E37AF15ACF5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B943D-835D-4428-874C-D1D9AC190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A6C4F-DF22-4C69-AA60-7D2A2E359FE6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31C1F-E0F4-46A2-8E2F-2D533CB73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3D99A-F6AD-4DDE-B3AA-1C763D8714F4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D5FC8-D9D9-4FBE-B7AD-98D42147C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B754F-55AB-45CF-9538-BB7ED3FB02D8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61AF2-546E-491A-9BC3-80FB891B0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165D3-7721-4AC5-B11F-5B01A16924C2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FE56D-17D6-4F26-B8DF-2075C1B5A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963A1-CDFD-4BF4-986E-F9CC9D8D5C55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C3682-4969-416C-8039-5DA02194F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3863B-64C5-4EA1-BE65-DEB2C16F8B19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FA6A3-9DBE-4535-9E8F-95CCFD649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3C8F9-B93F-4C88-9B95-FB90F730EE54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D790C-5B7B-456D-BFE0-FD094D31C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BD61C-75F3-4B3E-9874-C35C71E11D3E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A9A92-D21E-427D-8865-526EF38B8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05E69-4270-4128-9E72-1B23EBDD55BE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CF228-765A-4B19-AFB0-096A42153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2D572-CF84-4A58-8894-CAD61B531CC8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62D98-BB74-4781-9225-D98FA3E7AF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E000E-08F9-4429-8C93-F4E8B3A0F75D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155B3-6499-453A-86A1-92038669F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954DC-C5EE-4787-9A09-E61E1582C58F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D9E50-79AD-461E-992D-5FA7A7CFF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939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939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39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0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0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0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0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0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0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0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0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0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941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1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1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1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1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1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1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1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1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1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2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2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2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2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2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2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2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2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942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3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3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3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3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3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3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3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3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3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3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4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4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4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4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4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4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5944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4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4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5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5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5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45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5945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45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45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45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5945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946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946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277F79F-71A2-4554-9561-C646A2B8A3C5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946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46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523DEAB-8F9D-428A-B863-A6E2E9276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13" r:id="rId2"/>
    <p:sldLayoutId id="2147483712" r:id="rId3"/>
    <p:sldLayoutId id="2147483711" r:id="rId4"/>
    <p:sldLayoutId id="2147483710" r:id="rId5"/>
    <p:sldLayoutId id="2147483709" r:id="rId6"/>
    <p:sldLayoutId id="2147483708" r:id="rId7"/>
    <p:sldLayoutId id="2147483707" r:id="rId8"/>
    <p:sldLayoutId id="2147483706" r:id="rId9"/>
    <p:sldLayoutId id="2147483705" r:id="rId10"/>
    <p:sldLayoutId id="214748370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31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D51D3D-2BCA-4B58-B94B-AC5BC3DFE37E}" type="datetimeFigureOut">
              <a:rPr lang="ru-RU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71E34D-A155-4869-A57F-CE161C4C9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2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  <p:sldLayoutId id="2147483722" r:id="rId4"/>
    <p:sldLayoutId id="2147483721" r:id="rId5"/>
    <p:sldLayoutId id="2147483720" r:id="rId6"/>
    <p:sldLayoutId id="2147483719" r:id="rId7"/>
    <p:sldLayoutId id="2147483718" r:id="rId8"/>
    <p:sldLayoutId id="2147483717" r:id="rId9"/>
    <p:sldLayoutId id="2147483716" r:id="rId10"/>
    <p:sldLayoutId id="2147483715" r:id="rId11"/>
    <p:sldLayoutId id="214748371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71538" y="142852"/>
            <a:ext cx="7851648" cy="1828800"/>
          </a:xfrm>
        </p:spPr>
        <p:txBody>
          <a:bodyPr lIns="0" tIns="0" rIns="18288" bIns="0" anchor="b" anchorCtr="0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66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М.Ю.Лермонтов.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33400" y="2933700"/>
            <a:ext cx="7854950" cy="1808163"/>
          </a:xfrm>
        </p:spPr>
        <p:txBody>
          <a:bodyPr lIns="0" rIns="18288"/>
          <a:lstStyle/>
          <a:p>
            <a:pPr marL="0" indent="0"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5000" b="1" i="1">
              <a:latin typeface="Times New Roman" pitchFamily="18" charset="0"/>
              <a:cs typeface="Times New Roman" pitchFamily="18" charset="0"/>
            </a:endParaRPr>
          </a:p>
          <a:p>
            <a:pPr marL="0" indent="0"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6800" b="1" i="1">
                <a:latin typeface="Times New Roman" pitchFamily="18" charset="0"/>
                <a:cs typeface="Times New Roman" pitchFamily="18" charset="0"/>
              </a:rPr>
              <a:t>Баллада.</a:t>
            </a:r>
          </a:p>
        </p:txBody>
      </p:sp>
      <p:pic>
        <p:nvPicPr>
          <p:cNvPr id="26627" name="Picture 5" descr="1220034687_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225" y="2420938"/>
            <a:ext cx="449421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4"/>
          <p:cNvSpPr>
            <a:spLocks noGrp="1"/>
          </p:cNvSpPr>
          <p:nvPr>
            <p:ph idx="4294967295"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/>
            </a:r>
            <a:br>
              <a:rPr lang="ru-RU" smtClean="0"/>
            </a:br>
            <a:r>
              <a:rPr lang="ru-RU" sz="3200" b="1" smtClean="0"/>
              <a:t>Объясним смысл выражений: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  <a:p>
            <a:r>
              <a:rPr lang="ru-RU" sz="3600" smtClean="0">
                <a:solidFill>
                  <a:schemeClr val="accent1"/>
                </a:solidFill>
              </a:rPr>
              <a:t>Ушами прядет –</a:t>
            </a:r>
            <a:r>
              <a:rPr lang="ru-RU" smtClean="0"/>
              <a:t> насторожив уши, подергивать туда и сюда, от испуга, робости, нетерпения.</a:t>
            </a:r>
            <a:br>
              <a:rPr lang="ru-RU" smtClean="0"/>
            </a:br>
            <a:endParaRPr lang="ru-RU" smtClean="0"/>
          </a:p>
          <a:p>
            <a:r>
              <a:rPr lang="ru-RU" sz="3600" smtClean="0">
                <a:solidFill>
                  <a:schemeClr val="accent1"/>
                </a:solidFill>
              </a:rPr>
              <a:t>Лихие друзья   – </a:t>
            </a:r>
            <a:r>
              <a:rPr lang="ru-RU" smtClean="0"/>
              <a:t>молодецкие, бойкие, проворные,  удалые, смелые.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/>
          </p:cNvSpPr>
          <p:nvPr>
            <p:ph idx="4294967295"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r>
              <a:rPr lang="ru-RU" b="1" smtClean="0"/>
              <a:t>Задание 1.</a:t>
            </a:r>
            <a:r>
              <a:rPr lang="ru-RU" smtClean="0"/>
              <a:t/>
            </a:r>
            <a:br>
              <a:rPr lang="ru-RU" smtClean="0"/>
            </a:br>
            <a:r>
              <a:rPr lang="ru-RU" sz="2800" b="1" smtClean="0"/>
              <a:t>Ответьте на вопросы.</a:t>
            </a:r>
            <a:br>
              <a:rPr lang="ru-RU" sz="2800" b="1" smtClean="0"/>
            </a:br>
            <a:endParaRPr lang="en-US" sz="2800" b="1" smtClean="0"/>
          </a:p>
          <a:p>
            <a:pPr>
              <a:buFontTx/>
              <a:buChar char="-"/>
            </a:pPr>
            <a:r>
              <a:rPr lang="ru-RU" sz="3200" smtClean="0"/>
              <a:t>Как вы думаете, кого увидел в море царевич? </a:t>
            </a:r>
            <a:endParaRPr lang="en-US" sz="3200" smtClean="0"/>
          </a:p>
          <a:p>
            <a:pPr>
              <a:buFontTx/>
              <a:buChar char="-"/>
            </a:pPr>
            <a:endParaRPr lang="en-US" sz="3200" smtClean="0"/>
          </a:p>
          <a:p>
            <a:pPr>
              <a:buFontTx/>
              <a:buChar char="-"/>
            </a:pPr>
            <a:r>
              <a:rPr lang="ru-RU" sz="3200" smtClean="0"/>
              <a:t>Почему вы так решили?</a:t>
            </a:r>
            <a:br>
              <a:rPr lang="ru-RU" sz="3200" smtClean="0"/>
            </a:br>
            <a:endParaRPr lang="en-US" sz="3200" smtClean="0"/>
          </a:p>
          <a:p>
            <a:pPr>
              <a:buFontTx/>
              <a:buChar char="-"/>
            </a:pPr>
            <a:r>
              <a:rPr lang="ru-RU" sz="3200" smtClean="0"/>
              <a:t> Что произошло с Морской царевной?</a:t>
            </a:r>
            <a:br>
              <a:rPr lang="ru-RU" sz="3200" smtClean="0"/>
            </a:br>
            <a:endParaRPr lang="en-US" sz="3200" smtClean="0"/>
          </a:p>
          <a:p>
            <a:pPr>
              <a:buFontTx/>
              <a:buChar char="-"/>
            </a:pPr>
            <a:r>
              <a:rPr lang="ru-RU" sz="3200" smtClean="0"/>
              <a:t>Как вы оцениваете поступок царевича?</a:t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kern="1200" dirty="0"/>
              <a:t>Для чего царевич вытащил Морскую царевну на берег?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i="1" smtClean="0"/>
              <a:t>Начните  так: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chemeClr val="accent1"/>
                </a:solidFill>
              </a:rPr>
              <a:t>Царевич вытащил Морскую царевну на берег,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chemeClr val="accent1"/>
                </a:solidFill>
              </a:rPr>
              <a:t>для  того чтобы….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i="1" smtClean="0"/>
              <a:t>Выберите правильный  вариант ответа: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chemeClr val="accent1"/>
                </a:solidFill>
              </a:rPr>
              <a:t>-жениться на ней;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chemeClr val="accent1"/>
                </a:solidFill>
              </a:rPr>
              <a:t>-убить её;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chemeClr val="accent1"/>
                </a:solidFill>
              </a:rPr>
              <a:t>-похвалиться перед друзьями;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4"/>
          <p:cNvSpPr>
            <a:spLocks noGrp="1"/>
          </p:cNvSpPr>
          <p:nvPr>
            <p:ph idx="4294967295"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r>
              <a:rPr lang="ru-RU" sz="3200" b="1" smtClean="0"/>
              <a:t>Задание 3.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Какое чувство испытывал царевич после происшедшего? </a:t>
            </a:r>
            <a:br>
              <a:rPr lang="ru-RU" sz="3200" smtClean="0"/>
            </a:br>
            <a:endParaRPr lang="en-US" sz="3200" smtClean="0"/>
          </a:p>
          <a:p>
            <a:pPr>
              <a:buFont typeface="Wingdings 2" pitchFamily="18" charset="2"/>
              <a:buNone/>
            </a:pPr>
            <a:r>
              <a:rPr lang="en-US" sz="2800" smtClean="0"/>
              <a:t>   </a:t>
            </a:r>
            <a:r>
              <a:rPr lang="ru-RU" sz="3600" b="1" smtClean="0">
                <a:solidFill>
                  <a:schemeClr val="accent1"/>
                </a:solidFill>
              </a:rPr>
              <a:t>а) сожалел;</a:t>
            </a:r>
            <a:br>
              <a:rPr lang="ru-RU" sz="3600" b="1" smtClean="0">
                <a:solidFill>
                  <a:schemeClr val="accent1"/>
                </a:solidFill>
              </a:rPr>
            </a:br>
            <a:r>
              <a:rPr lang="ru-RU" sz="3600" b="1" smtClean="0">
                <a:solidFill>
                  <a:schemeClr val="accent1"/>
                </a:solidFill>
              </a:rPr>
              <a:t>б) был рад;</a:t>
            </a:r>
            <a:br>
              <a:rPr lang="ru-RU" sz="3600" b="1" smtClean="0">
                <a:solidFill>
                  <a:schemeClr val="accent1"/>
                </a:solidFill>
              </a:rPr>
            </a:br>
            <a:r>
              <a:rPr lang="ru-RU" sz="3600" b="1" smtClean="0">
                <a:solidFill>
                  <a:schemeClr val="accent1"/>
                </a:solidFill>
              </a:rPr>
              <a:t>в) остался равнодушен;</a:t>
            </a:r>
            <a:br>
              <a:rPr lang="ru-RU" sz="3600" b="1" smtClean="0">
                <a:solidFill>
                  <a:schemeClr val="accent1"/>
                </a:solidFill>
              </a:rPr>
            </a:br>
            <a:r>
              <a:rPr lang="ru-RU" sz="3600" b="1" smtClean="0">
                <a:solidFill>
                  <a:schemeClr val="accent1"/>
                </a:solidFill>
              </a:rPr>
              <a:t>г) испытал разочарование.</a:t>
            </a:r>
            <a:r>
              <a:rPr lang="ru-RU" sz="36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Grp="1"/>
          </p:cNvSpPr>
          <p:nvPr>
            <p:ph idx="4294967295"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r>
              <a:rPr lang="ru-RU" sz="3200" b="1" smtClean="0"/>
              <a:t>Задание 4.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Объясните данные слова словами современного литературного языка.</a:t>
            </a:r>
            <a:br>
              <a:rPr lang="ru-RU" sz="3200" smtClean="0"/>
            </a:br>
            <a:endParaRPr lang="en-US" sz="3200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   </a:t>
            </a:r>
            <a:r>
              <a:rPr lang="ru-RU" sz="3600" b="1" smtClean="0">
                <a:solidFill>
                  <a:schemeClr val="accent1"/>
                </a:solidFill>
              </a:rPr>
              <a:t>Чело – </a:t>
            </a:r>
            <a:br>
              <a:rPr lang="ru-RU" sz="3600" b="1" smtClean="0">
                <a:solidFill>
                  <a:schemeClr val="accent1"/>
                </a:solidFill>
              </a:rPr>
            </a:br>
            <a:r>
              <a:rPr lang="ru-RU" sz="3600" b="1" smtClean="0">
                <a:solidFill>
                  <a:schemeClr val="accent1"/>
                </a:solidFill>
              </a:rPr>
              <a:t>Очи – </a:t>
            </a:r>
            <a:br>
              <a:rPr lang="ru-RU" sz="3600" b="1" smtClean="0">
                <a:solidFill>
                  <a:schemeClr val="accent1"/>
                </a:solidFill>
              </a:rPr>
            </a:br>
            <a:r>
              <a:rPr lang="ru-RU" smtClean="0"/>
              <a:t/>
            </a:r>
            <a:br>
              <a:rPr lang="ru-RU" smtClean="0"/>
            </a:br>
            <a:r>
              <a:rPr lang="ru-RU" sz="3200" i="1" smtClean="0"/>
              <a:t>Слова для справок:</a:t>
            </a:r>
            <a:r>
              <a:rPr lang="ru-RU" sz="3200" smtClean="0"/>
              <a:t> </a:t>
            </a:r>
            <a:r>
              <a:rPr lang="ru-RU" sz="3600" smtClean="0">
                <a:solidFill>
                  <a:schemeClr val="accent1"/>
                </a:solidFill>
              </a:rPr>
              <a:t>щека, рука, палец, лоб, уши, нос, глаза, ноги.</a:t>
            </a:r>
            <a:br>
              <a:rPr lang="ru-RU" sz="3600" smtClean="0">
                <a:solidFill>
                  <a:schemeClr val="accent1"/>
                </a:solidFill>
              </a:rPr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Мор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227" name="Picture 3" descr="471_boat_30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93175" y="2636838"/>
            <a:ext cx="364966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228" name="Picture 4" descr="008_small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44800" y="2060575"/>
            <a:ext cx="22320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229" name="Picture 5" descr="KA42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1916113"/>
            <a:ext cx="11874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230" name="Picture 6" descr="008_small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97100" y="5013325"/>
            <a:ext cx="20161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231" name="Picture 7" descr="471_boat_30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24975" y="4005263"/>
            <a:ext cx="2606675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232" name="Picture 8" descr="OBL-3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333375"/>
            <a:ext cx="16160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233" name="Picture 9" descr="OBL-3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40481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234" name="Picture 10" descr="OBL-3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19072">
            <a:off x="3132138" y="1916113"/>
            <a:ext cx="16160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235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айки.wav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4645025" cy="468312"/>
          </a:xfrm>
        </p:spPr>
        <p:txBody>
          <a:bodyPr/>
          <a:lstStyle/>
          <a:p>
            <a:pPr eaLnBrk="1" hangingPunct="1">
              <a:defRPr/>
            </a:pPr>
            <a:r>
              <a:rPr lang="ru-RU" sz="220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Физкультминутка для глаз.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62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2 0.06898 C 0.02725 0.11968 0.05364 0.19051 0.15191 0.18935 C 0.29305 0.18935 0.30434 -0.04745 0.47396 -0.04815 C 0.62656 -0.04815 0.54496 0.1588 0.69184 0.15787 C 0.84444 0.15787 0.76284 0.00787 0.92673 0.00787 C 1.07361 0.00787 0.99201 0.10926 1.12291 0.10926 C 1.24896 0.10926 1.18368 0.03171 1.29826 0.03171 C 1.36354 0.03171 1.36823 0.05278 1.37413 0.06898 " pathEditMode="relative" rAng="0" ptsTypes="ffffffff">
                                      <p:cBhvr>
                                        <p:cTn id="9" dur="5000" fill="hold"/>
                                        <p:tgtEl>
                                          <p:spTgt spid="436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9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125 0.03449 C -0.09496 0.10509 -0.12448 0.20393 -0.23698 0.20255 C -0.39809 0.20255 -0.41024 -0.12824 -0.60295 -0.1294 C -0.77604 -0.1294 -0.68385 0.15972 -0.85017 0.15856 C -1.02465 0.15856 -0.9309 -0.05093 -1.11701 -0.05093 C -1.28385 -0.05093 -1.19167 0.09051 -1.33976 0.09051 C -1.48333 0.09051 -1.40851 -0.01759 -1.53924 -0.01759 C -1.61337 -0.01759 -1.61875 0.0118 -1.62483 0.03449 " pathEditMode="relative" rAng="0" ptsTypes="ffffffff">
                                      <p:cBhvr>
                                        <p:cTn id="12" dur="5000" fill="hold"/>
                                        <p:tgtEl>
                                          <p:spTgt spid="436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2" y="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0" fill="hold"/>
                                        <p:tgtEl>
                                          <p:spTgt spid="43622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36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6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6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436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436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6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36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34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46 C -0.01805 0.0662 -0.0375 0.16343 0.00955 0.19236 C 0.07691 0.23565 0.18941 -0.05949 0.27014 -0.00903 C 0.34254 0.03727 0.2099 0.27292 0.27969 0.31667 C 0.35243 0.36319 0.38142 0.14954 0.4592 0.19907 C 0.52882 0.24375 0.4441 0.34676 0.50573 0.38634 C 0.56563 0.42477 0.56997 0.30741 0.62413 0.34213 C 0.65538 0.36204 0.64774 0.38982 0.64323 0.41227 " pathEditMode="relative" rAng="1544826" ptsTypes="ffffffff">
                                      <p:cBhvr>
                                        <p:cTn id="35" dur="5000" fill="hold"/>
                                        <p:tgtEl>
                                          <p:spTgt spid="436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20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3000" fill="hold"/>
                                        <p:tgtEl>
                                          <p:spTgt spid="4362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000"/>
                            </p:stCondLst>
                            <p:childTnLst>
                              <p:par>
                                <p:cTn id="39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52 -0.00324 C -0.03056 0.04004 0.0144 0.09537 0.12083 0.05 C 0.27291 -0.01389 0.23211 -0.24468 0.41579 -0.32176 C 0.58142 -0.39098 0.53854 -0.15625 0.69791 -0.22361 C 0.86319 -0.29283 0.74114 -0.39885 0.91822 -0.47292 C 1.0776 -0.53936 1.01232 -0.40602 1.15312 -0.46505 C 1.28993 -0.52176 1.20173 -0.56621 1.32638 -0.61829 C 1.3967 -0.64769 1.40677 -0.62963 1.41701 -0.61736 " pathEditMode="relative" rAng="-1040845" ptsTypes="ffffffff">
                                      <p:cBhvr>
                                        <p:cTn id="40" dur="5000" fill="hold"/>
                                        <p:tgtEl>
                                          <p:spTgt spid="436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6" y="-30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3623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000"/>
                            </p:stCondLst>
                            <p:childTnLst>
                              <p:par>
                                <p:cTn id="44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C -0.01233 0.01319 -0.03559 0.03125 -0.11163 0.00787 C -0.21892 -0.025 -0.21371 -0.10602 -0.34305 -0.14561 C -0.4592 -0.18195 -0.4092 -0.09422 -0.52031 -0.12848 C -0.63733 -0.16389 -0.56597 -0.19537 -0.69097 -0.23311 C -0.80208 -0.26713 -0.74653 -0.21436 -0.84514 -0.24491 C -0.94149 -0.27408 -0.88733 -0.28473 -0.97483 -0.31135 C -1.02448 -0.32732 -1.02899 -0.32061 -1.0342 -0.31644 " pathEditMode="relative" rAng="779908" ptsTypes="ffffffff">
                                      <p:cBhvr>
                                        <p:cTn id="45" dur="5000" fill="hold"/>
                                        <p:tgtEl>
                                          <p:spTgt spid="436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7" y="-15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5000" fill="hold"/>
                                        <p:tgtEl>
                                          <p:spTgt spid="43623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4000"/>
                            </p:stCondLst>
                            <p:childTnLst>
                              <p:par>
                                <p:cTn id="54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36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8000"/>
                            </p:stCondLst>
                            <p:childTnLst>
                              <p:par>
                                <p:cTn id="58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6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36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36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0"/>
                            </p:stCondLst>
                            <p:childTnLst>
                              <p:par>
                                <p:cTn id="68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36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4000"/>
                            </p:stCondLst>
                            <p:childTnLst>
                              <p:par>
                                <p:cTn id="72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436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/>
                                        <p:tgtEl>
                                          <p:spTgt spid="436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6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623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b="1" smtClean="0"/>
              <a:t>Задание 5.</a:t>
            </a:r>
            <a:r>
              <a:rPr lang="ru-RU" smtClean="0"/>
              <a:t/>
            </a:r>
            <a:br>
              <a:rPr lang="ru-RU" smtClean="0"/>
            </a:br>
            <a:r>
              <a:rPr lang="ru-RU" sz="2800" smtClean="0"/>
              <a:t>Определите, кому принадлежат слова из баллады. Запишите имена героев на доске.</a:t>
            </a:r>
          </a:p>
          <a:p>
            <a:pPr>
              <a:buFont typeface="Wingdings 2" pitchFamily="18" charset="2"/>
              <a:buNone/>
            </a:pPr>
            <a:r>
              <a:rPr lang="ru-RU" sz="3600" smtClean="0">
                <a:solidFill>
                  <a:schemeClr val="accent1"/>
                </a:solidFill>
              </a:rPr>
              <a:t>  «Царевич! взгляни на меня!»</a:t>
            </a:r>
            <a:br>
              <a:rPr lang="ru-RU" sz="3600" smtClean="0">
                <a:solidFill>
                  <a:schemeClr val="accent1"/>
                </a:solidFill>
              </a:rPr>
            </a:br>
            <a:r>
              <a:rPr lang="ru-RU" sz="3600" smtClean="0">
                <a:solidFill>
                  <a:schemeClr val="accent1"/>
                </a:solidFill>
              </a:rPr>
              <a:t>__________________________</a:t>
            </a:r>
            <a:br>
              <a:rPr lang="ru-RU" sz="3600" smtClean="0">
                <a:solidFill>
                  <a:schemeClr val="accent1"/>
                </a:solidFill>
              </a:rPr>
            </a:br>
            <a:r>
              <a:rPr lang="ru-RU" sz="3600" smtClean="0">
                <a:solidFill>
                  <a:schemeClr val="accent1"/>
                </a:solidFill>
              </a:rPr>
              <a:t>«Али красы не видали такой?»</a:t>
            </a:r>
            <a:br>
              <a:rPr lang="ru-RU" sz="3600" smtClean="0">
                <a:solidFill>
                  <a:schemeClr val="accent1"/>
                </a:solidFill>
              </a:rPr>
            </a:br>
            <a:r>
              <a:rPr lang="ru-RU" sz="3600" smtClean="0">
                <a:solidFill>
                  <a:schemeClr val="accent1"/>
                </a:solidFill>
              </a:rPr>
              <a:t>__________________________</a:t>
            </a:r>
            <a:br>
              <a:rPr lang="ru-RU" sz="3600" smtClean="0">
                <a:solidFill>
                  <a:schemeClr val="accent1"/>
                </a:solidFill>
              </a:rPr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ПЛАН стихотворения.</a:t>
            </a:r>
          </a:p>
        </p:txBody>
      </p:sp>
      <p:sp>
        <p:nvSpPr>
          <p:cNvPr id="6144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95300" indent="-495300">
              <a:buFont typeface="Wingdings 2" pitchFamily="18" charset="2"/>
              <a:buAutoNum type="arabicPeriod"/>
            </a:pPr>
            <a:r>
              <a:rPr lang="ru-RU" sz="3200" smtClean="0"/>
              <a:t>Восторг царевича, увидевшего красавицу-русалку.</a:t>
            </a:r>
          </a:p>
          <a:p>
            <a:pPr marL="495300" indent="-495300">
              <a:buFont typeface="Wingdings 2" pitchFamily="18" charset="2"/>
              <a:buAutoNum type="arabicPeriod" startAt="2"/>
            </a:pPr>
            <a:r>
              <a:rPr lang="ru-RU" sz="3200" smtClean="0"/>
              <a:t>Желание царевича похвастаться перед друзьями.</a:t>
            </a:r>
          </a:p>
          <a:p>
            <a:pPr marL="495300" indent="-495300">
              <a:buFont typeface="Wingdings 2" pitchFamily="18" charset="2"/>
              <a:buAutoNum type="arabicPeriod" startAt="3"/>
            </a:pPr>
            <a:r>
              <a:rPr lang="ru-RU" sz="3200" smtClean="0"/>
              <a:t>Его разочарование и жалость после гибели царевны.</a:t>
            </a:r>
          </a:p>
          <a:p>
            <a:pPr marL="495300" indent="-495300">
              <a:buFont typeface="Wingdings 2" pitchFamily="18" charset="2"/>
              <a:buNone/>
            </a:pPr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Выберите выражения, характеризующие главную мысль стихотворений:</a:t>
            </a:r>
          </a:p>
        </p:txBody>
      </p:sp>
      <p:sp>
        <p:nvSpPr>
          <p:cNvPr id="45058" name="Rectangle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accent1"/>
                </a:solidFill>
              </a:rPr>
              <a:t>Протест против хвастовства</a:t>
            </a:r>
          </a:p>
          <a:p>
            <a:r>
              <a:rPr lang="ru-RU" sz="3600" dirty="0" smtClean="0">
                <a:solidFill>
                  <a:schemeClr val="accent1"/>
                </a:solidFill>
              </a:rPr>
              <a:t>Протест против равнодушия</a:t>
            </a:r>
          </a:p>
          <a:p>
            <a:r>
              <a:rPr lang="ru-RU" sz="3600" dirty="0" smtClean="0">
                <a:solidFill>
                  <a:schemeClr val="accent1"/>
                </a:solidFill>
              </a:rPr>
              <a:t>Протест против жестокости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971550" y="1557338"/>
            <a:ext cx="6985000" cy="36004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МО-ЛОД-ЦЫ!!!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Grp="1"/>
          </p:cNvSpPr>
          <p:nvPr>
            <p:ph idx="4294967295"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 eaLnBrk="1" hangingPunct="1"/>
            <a:r>
              <a:rPr lang="ru-RU" sz="3200" b="1" smtClean="0"/>
              <a:t>Какие слова характеризуют юношу, а какие девушку: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z="3600" smtClean="0">
                <a:solidFill>
                  <a:schemeClr val="accent1"/>
                </a:solidFill>
              </a:rPr>
              <a:t>юноша</a:t>
            </a:r>
            <a:r>
              <a:rPr lang="ru-RU" sz="3200" smtClean="0"/>
              <a:t> </a:t>
            </a:r>
            <a:br>
              <a:rPr lang="ru-RU" sz="3200" smtClean="0"/>
            </a:br>
            <a:r>
              <a:rPr lang="ru-RU" smtClean="0"/>
              <a:t>                         </a:t>
            </a:r>
            <a:r>
              <a:rPr lang="ru-RU" smtClean="0">
                <a:solidFill>
                  <a:srgbClr val="5A4393"/>
                </a:solidFill>
              </a:rPr>
              <a:t>  </a:t>
            </a:r>
            <a:r>
              <a:rPr lang="ru-RU" sz="2800" b="1" i="1" smtClean="0">
                <a:solidFill>
                  <a:srgbClr val="5A4393"/>
                </a:solidFill>
              </a:rPr>
              <a:t>неискренность</a:t>
            </a:r>
            <a:br>
              <a:rPr lang="ru-RU" sz="2800" b="1" i="1" smtClean="0">
                <a:solidFill>
                  <a:srgbClr val="5A4393"/>
                </a:solidFill>
              </a:rPr>
            </a:br>
            <a:r>
              <a:rPr lang="ru-RU" sz="2800" b="1" i="1" smtClean="0">
                <a:solidFill>
                  <a:srgbClr val="5A4393"/>
                </a:solidFill>
              </a:rPr>
              <a:t>                         печаль</a:t>
            </a:r>
            <a:br>
              <a:rPr lang="ru-RU" sz="2800" b="1" i="1" smtClean="0">
                <a:solidFill>
                  <a:srgbClr val="5A4393"/>
                </a:solidFill>
              </a:rPr>
            </a:br>
            <a:r>
              <a:rPr lang="ru-RU" sz="2800" b="1" i="1" smtClean="0">
                <a:solidFill>
                  <a:srgbClr val="5A4393"/>
                </a:solidFill>
              </a:rPr>
              <a:t>                         капризность</a:t>
            </a:r>
            <a:br>
              <a:rPr lang="ru-RU" sz="2800" b="1" i="1" smtClean="0">
                <a:solidFill>
                  <a:srgbClr val="5A4393"/>
                </a:solidFill>
              </a:rPr>
            </a:br>
            <a:r>
              <a:rPr lang="ru-RU" sz="2800" b="1" i="1" smtClean="0">
                <a:solidFill>
                  <a:srgbClr val="5A4393"/>
                </a:solidFill>
              </a:rPr>
              <a:t>                         мужественность</a:t>
            </a:r>
            <a:r>
              <a:rPr lang="ru-RU" smtClean="0"/>
              <a:t> </a:t>
            </a:r>
            <a:br>
              <a:rPr lang="ru-RU" smtClean="0"/>
            </a:br>
            <a:r>
              <a:rPr lang="ru-RU" smtClean="0"/>
              <a:t>                                                                       </a:t>
            </a:r>
            <a:r>
              <a:rPr lang="ru-RU" sz="3600" smtClean="0"/>
              <a:t> </a:t>
            </a:r>
            <a:r>
              <a:rPr lang="ru-RU" sz="3600" smtClean="0">
                <a:solidFill>
                  <a:schemeClr val="accent1"/>
                </a:solidFill>
              </a:rPr>
              <a:t>девушка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b="1" smtClean="0"/>
              <a:t>Задание 7.</a:t>
            </a:r>
            <a:r>
              <a:rPr lang="ru-RU" smtClean="0"/>
              <a:t/>
            </a:r>
            <a:br>
              <a:rPr lang="ru-RU" smtClean="0"/>
            </a:br>
            <a:r>
              <a:rPr lang="ru-RU" b="1" smtClean="0"/>
              <a:t>Вставьте пропущенные прилагательные в стихотворение. Для чего они служат в этой части баллады?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solidFill>
                  <a:schemeClr val="accent1"/>
                </a:solidFill>
              </a:rPr>
              <a:t>Видит: лежит на песке ______________</a:t>
            </a:r>
            <a:br>
              <a:rPr lang="ru-RU" smtClean="0">
                <a:solidFill>
                  <a:schemeClr val="accent1"/>
                </a:solidFill>
              </a:rPr>
            </a:br>
            <a:r>
              <a:rPr lang="ru-RU" smtClean="0">
                <a:solidFill>
                  <a:schemeClr val="accent1"/>
                </a:solidFill>
              </a:rPr>
              <a:t>Чудо ______________ с ______________ хвостом;</a:t>
            </a:r>
            <a:br>
              <a:rPr lang="ru-RU" smtClean="0">
                <a:solidFill>
                  <a:schemeClr val="accent1"/>
                </a:solidFill>
              </a:rPr>
            </a:br>
            <a:r>
              <a:rPr lang="ru-RU" smtClean="0">
                <a:solidFill>
                  <a:schemeClr val="accent1"/>
                </a:solidFill>
              </a:rPr>
              <a:t/>
            </a:r>
            <a:br>
              <a:rPr lang="ru-RU" smtClean="0">
                <a:solidFill>
                  <a:schemeClr val="accent1"/>
                </a:solidFill>
              </a:rPr>
            </a:br>
            <a:r>
              <a:rPr lang="ru-RU" smtClean="0">
                <a:solidFill>
                  <a:schemeClr val="accent1"/>
                </a:solidFill>
              </a:rPr>
              <a:t>Хвост чешуею ______________ покрыт,</a:t>
            </a:r>
            <a:br>
              <a:rPr lang="ru-RU" smtClean="0">
                <a:solidFill>
                  <a:schemeClr val="accent1"/>
                </a:solidFill>
              </a:rPr>
            </a:br>
            <a:r>
              <a:rPr lang="ru-RU" smtClean="0">
                <a:solidFill>
                  <a:schemeClr val="accent1"/>
                </a:solidFill>
              </a:rPr>
              <a:t>Весь замирая, свиваясь, дрожит;</a:t>
            </a:r>
            <a:br>
              <a:rPr lang="ru-RU" smtClean="0">
                <a:solidFill>
                  <a:schemeClr val="accent1"/>
                </a:solidFill>
              </a:rPr>
            </a:br>
            <a:r>
              <a:rPr lang="ru-RU" smtClean="0">
                <a:solidFill>
                  <a:schemeClr val="accent1"/>
                </a:solidFill>
              </a:rPr>
              <a:t/>
            </a:r>
            <a:br>
              <a:rPr lang="ru-RU" smtClean="0">
                <a:solidFill>
                  <a:schemeClr val="accent1"/>
                </a:solidFill>
              </a:rPr>
            </a:br>
            <a:r>
              <a:rPr lang="ru-RU" smtClean="0">
                <a:solidFill>
                  <a:schemeClr val="accent1"/>
                </a:solidFill>
              </a:rPr>
              <a:t>Пена струями сбегает с чела,</a:t>
            </a:r>
            <a:br>
              <a:rPr lang="ru-RU" smtClean="0">
                <a:solidFill>
                  <a:schemeClr val="accent1"/>
                </a:solidFill>
              </a:rPr>
            </a:br>
            <a:r>
              <a:rPr lang="ru-RU" smtClean="0">
                <a:solidFill>
                  <a:schemeClr val="accent1"/>
                </a:solidFill>
              </a:rPr>
              <a:t>Очи одела ______________ мгла.</a:t>
            </a:r>
            <a:br>
              <a:rPr lang="ru-RU" smtClean="0">
                <a:solidFill>
                  <a:schemeClr val="accent1"/>
                </a:solidFill>
              </a:rPr>
            </a:br>
            <a:r>
              <a:rPr lang="ru-RU" smtClean="0">
                <a:solidFill>
                  <a:schemeClr val="accent1"/>
                </a:solidFill>
              </a:rPr>
              <a:t/>
            </a:r>
            <a:br>
              <a:rPr lang="ru-RU" smtClean="0">
                <a:solidFill>
                  <a:schemeClr val="accent1"/>
                </a:solidFill>
              </a:rPr>
            </a:br>
            <a:r>
              <a:rPr lang="ru-RU" smtClean="0">
                <a:solidFill>
                  <a:schemeClr val="accent1"/>
                </a:solidFill>
              </a:rPr>
              <a:t>______________ руки хватают песок;</a:t>
            </a:r>
            <a:br>
              <a:rPr lang="ru-RU" smtClean="0">
                <a:solidFill>
                  <a:schemeClr val="accent1"/>
                </a:solidFill>
              </a:rPr>
            </a:br>
            <a:r>
              <a:rPr lang="ru-RU" smtClean="0">
                <a:solidFill>
                  <a:schemeClr val="accent1"/>
                </a:solidFill>
              </a:rPr>
              <a:t>Шепчут уста ______________ упрек…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5"/>
          <p:cNvSpPr>
            <a:spLocks noGrp="1"/>
          </p:cNvSpPr>
          <p:nvPr>
            <p:ph idx="4294967295"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 eaLnBrk="1" hangingPunct="1"/>
            <a:r>
              <a:rPr lang="ru-RU" sz="3200" b="1" smtClean="0"/>
              <a:t>Выберите правильный ответ. </a:t>
            </a:r>
            <a:endParaRPr lang="ru-RU" b="1" smtClean="0"/>
          </a:p>
          <a:p>
            <a:pPr eaLnBrk="1" hangingPunct="1"/>
            <a:r>
              <a:rPr lang="ru-RU" sz="2800" smtClean="0">
                <a:solidFill>
                  <a:schemeClr val="accent1"/>
                </a:solidFill>
              </a:rPr>
              <a:t>Любит ли юноша девушку?</a:t>
            </a:r>
            <a:br>
              <a:rPr lang="ru-RU" sz="2800" smtClean="0">
                <a:solidFill>
                  <a:schemeClr val="accent1"/>
                </a:solidFill>
              </a:rPr>
            </a:br>
            <a:r>
              <a:rPr lang="ru-RU" sz="2800" smtClean="0">
                <a:solidFill>
                  <a:srgbClr val="5A4393"/>
                </a:solidFill>
              </a:rPr>
              <a:t>а) Нет, не любит;</a:t>
            </a:r>
            <a:br>
              <a:rPr lang="ru-RU" sz="2800" smtClean="0">
                <a:solidFill>
                  <a:srgbClr val="5A4393"/>
                </a:solidFill>
              </a:rPr>
            </a:br>
            <a:r>
              <a:rPr lang="ru-RU" sz="2800" smtClean="0">
                <a:solidFill>
                  <a:srgbClr val="5A4393"/>
                </a:solidFill>
              </a:rPr>
              <a:t>б) Да, сильно любит;</a:t>
            </a:r>
            <a:br>
              <a:rPr lang="ru-RU" sz="2800" smtClean="0">
                <a:solidFill>
                  <a:srgbClr val="5A4393"/>
                </a:solidFill>
              </a:rPr>
            </a:br>
            <a:r>
              <a:rPr lang="ru-RU" sz="2800" smtClean="0">
                <a:solidFill>
                  <a:srgbClr val="5A4393"/>
                </a:solidFill>
              </a:rPr>
              <a:t>в) Она ему нравится.</a:t>
            </a:r>
            <a:br>
              <a:rPr lang="ru-RU" sz="2800" smtClean="0">
                <a:solidFill>
                  <a:srgbClr val="5A4393"/>
                </a:solidFill>
              </a:rPr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>
                <a:solidFill>
                  <a:schemeClr val="tx2"/>
                </a:solidFill>
              </a:rPr>
              <a:t>Любит ли девушка юношу?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>
                <a:solidFill>
                  <a:srgbClr val="5A4393"/>
                </a:solidFill>
              </a:rPr>
              <a:t>а) Нет, не любит;</a:t>
            </a:r>
            <a:br>
              <a:rPr lang="ru-RU" sz="2800" smtClean="0">
                <a:solidFill>
                  <a:srgbClr val="5A4393"/>
                </a:solidFill>
              </a:rPr>
            </a:br>
            <a:r>
              <a:rPr lang="ru-RU" sz="2800" smtClean="0">
                <a:solidFill>
                  <a:srgbClr val="5A4393"/>
                </a:solidFill>
              </a:rPr>
              <a:t>б) Да, сильно любит;</a:t>
            </a:r>
            <a:br>
              <a:rPr lang="ru-RU" sz="2800" smtClean="0">
                <a:solidFill>
                  <a:srgbClr val="5A4393"/>
                </a:solidFill>
              </a:rPr>
            </a:br>
            <a:r>
              <a:rPr lang="ru-RU" sz="2800" smtClean="0">
                <a:solidFill>
                  <a:srgbClr val="5A4393"/>
                </a:solidFill>
              </a:rPr>
              <a:t>в) Он ей нравится.</a:t>
            </a:r>
            <a:br>
              <a:rPr lang="ru-RU" sz="2800" smtClean="0">
                <a:solidFill>
                  <a:srgbClr val="5A4393"/>
                </a:solidFill>
              </a:rPr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/>
          </p:cNvSpPr>
          <p:nvPr>
            <p:ph idx="4294967295"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 eaLnBrk="1" hangingPunct="1"/>
            <a:r>
              <a:rPr lang="ru-RU" sz="4000" b="1" smtClean="0"/>
              <a:t>Продолжите предложения:</a:t>
            </a:r>
            <a:r>
              <a:rPr lang="ru-RU" sz="4000" smtClean="0"/>
              <a:t/>
            </a:r>
            <a:br>
              <a:rPr lang="ru-RU" sz="4000" smtClean="0"/>
            </a:br>
            <a:r>
              <a:rPr lang="ru-RU" sz="2800" smtClean="0">
                <a:solidFill>
                  <a:srgbClr val="5A4393"/>
                </a:solidFill>
              </a:rPr>
              <a:t>Когда юноша нырял за подарками для девушки, его настроение было …</a:t>
            </a:r>
            <a:r>
              <a:rPr lang="ru-RU" smtClean="0">
                <a:solidFill>
                  <a:srgbClr val="5A4393"/>
                </a:solidFill>
              </a:rPr>
              <a:t/>
            </a:r>
            <a:br>
              <a:rPr lang="ru-RU" smtClean="0">
                <a:solidFill>
                  <a:srgbClr val="5A4393"/>
                </a:solidFill>
              </a:rPr>
            </a:br>
            <a:r>
              <a:rPr lang="ru-RU" i="1" smtClean="0"/>
              <a:t>Это передают слова: …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pPr eaLnBrk="1" hangingPunct="1"/>
            <a:r>
              <a:rPr lang="ru-RU" sz="2800" smtClean="0">
                <a:solidFill>
                  <a:srgbClr val="5A4393"/>
                </a:solidFill>
              </a:rPr>
              <a:t>Когда юноша отдавал подарки девушке, его настроение было …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i="1" smtClean="0"/>
              <a:t>Это передают слова: …</a:t>
            </a:r>
            <a:br>
              <a:rPr lang="ru-RU" i="1" smtClean="0"/>
            </a:br>
            <a:endParaRPr lang="ru-RU" i="1" smtClean="0"/>
          </a:p>
          <a:p>
            <a:pPr eaLnBrk="1" hangingPunct="1"/>
            <a:r>
              <a:rPr lang="ru-RU" sz="2800" smtClean="0">
                <a:solidFill>
                  <a:srgbClr val="5A4393"/>
                </a:solidFill>
              </a:rPr>
              <a:t>В его взоре не было радости, а в глазах счастья, потому что...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Grp="1"/>
          </p:cNvSpPr>
          <p:nvPr>
            <p:ph idx="4294967295"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 eaLnBrk="1" hangingPunct="1"/>
            <a:r>
              <a:rPr lang="ru-RU" sz="3200" smtClean="0"/>
              <a:t>Можно ли добиться любви выполнением любого желания возлюбленной?</a:t>
            </a:r>
          </a:p>
        </p:txBody>
      </p:sp>
      <p:pic>
        <p:nvPicPr>
          <p:cNvPr id="40966" name="Picture 6" descr="0_72007_6e337699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00213"/>
            <a:ext cx="9144000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60388" y="269852"/>
            <a:ext cx="7851648" cy="1828800"/>
          </a:xfrm>
        </p:spPr>
        <p:txBody>
          <a:bodyPr lIns="0" tIns="0" rIns="18288" bIns="0" anchor="b" anchorCtr="0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kern="1200" dirty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М.Ю.Лермонтов.</a:t>
            </a:r>
          </a:p>
        </p:txBody>
      </p:sp>
      <p:sp>
        <p:nvSpPr>
          <p:cNvPr id="2969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042988" y="2924175"/>
            <a:ext cx="7854950" cy="1752600"/>
          </a:xfrm>
        </p:spPr>
        <p:txBody>
          <a:bodyPr lIns="0" rIns="18288"/>
          <a:lstStyle/>
          <a:p>
            <a:pPr marL="0" indent="0"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5000" b="1" i="1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6800" b="1" i="1">
                <a:latin typeface="Times New Roman" pitchFamily="18" charset="0"/>
                <a:cs typeface="Times New Roman" pitchFamily="18" charset="0"/>
              </a:rPr>
              <a:t>Морская царевна.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Grp="1"/>
          </p:cNvSpPr>
          <p:nvPr>
            <p:ph idx="4294967295"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44034" name="Picture 6" descr="5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164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8" descr="52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0"/>
            <a:ext cx="4356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/>
          <p:cNvSpPr>
            <a:spLocks noGrp="1"/>
          </p:cNvSpPr>
          <p:nvPr>
            <p:ph idx="4294967295"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36870" name="Picture 6" descr="51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Grp="1"/>
          </p:cNvSpPr>
          <p:nvPr>
            <p:ph idx="4294967295"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53250" name="Picture 6" descr="6198354111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Поток">
  <a:themeElements>
    <a:clrScheme name="1_Поток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1_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Поток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142</Words>
  <PresentationFormat>Экран (4:3)</PresentationFormat>
  <Paragraphs>48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Круги</vt:lpstr>
      <vt:lpstr>1_Поток</vt:lpstr>
      <vt:lpstr>М.Ю.Лермонтов.</vt:lpstr>
      <vt:lpstr>Слайд 2</vt:lpstr>
      <vt:lpstr>Слайд 3</vt:lpstr>
      <vt:lpstr>Слайд 4</vt:lpstr>
      <vt:lpstr>Слайд 5</vt:lpstr>
      <vt:lpstr>М.Ю.Лермонтов.</vt:lpstr>
      <vt:lpstr>Слайд 7</vt:lpstr>
      <vt:lpstr>Слайд 8</vt:lpstr>
      <vt:lpstr>Слайд 9</vt:lpstr>
      <vt:lpstr>Слайд 10</vt:lpstr>
      <vt:lpstr>Слайд 11</vt:lpstr>
      <vt:lpstr>Для чего царевич вытащил Морскую царевну на берег?</vt:lpstr>
      <vt:lpstr>Слайд 13</vt:lpstr>
      <vt:lpstr>Слайд 14</vt:lpstr>
      <vt:lpstr>Физкультминутка для глаз.</vt:lpstr>
      <vt:lpstr>Слайд 16</vt:lpstr>
      <vt:lpstr>ПЛАН стихотворения.</vt:lpstr>
      <vt:lpstr>Выберите выражения, характеризующие главную мысль стихотворений: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М.Ю.Лермонтов.</dc:title>
  <cp:lastModifiedBy>admin 1</cp:lastModifiedBy>
  <cp:revision>81</cp:revision>
  <dcterms:modified xsi:type="dcterms:W3CDTF">2015-12-03T08:52:19Z</dcterms:modified>
</cp:coreProperties>
</file>