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44824"/>
            <a:ext cx="6696744" cy="206210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AnastasiaScript" pitchFamily="2" charset="0"/>
              </a:rPr>
              <a:t>Мастер-класс по рукоделию «Красавица сова»</a:t>
            </a:r>
            <a:endParaRPr lang="ru-RU" sz="3200" dirty="0">
              <a:solidFill>
                <a:srgbClr val="7030A0"/>
              </a:solidFill>
              <a:latin typeface="AnastasiaScript" pitchFamily="2" charset="0"/>
            </a:endParaRP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AnastasiaScript" pitchFamily="2" charset="0"/>
              </a:rPr>
              <a:t>Поделка выполнена в технике аппликация из </a:t>
            </a:r>
            <a:r>
              <a:rPr lang="ru-RU" sz="3200" b="1" dirty="0" smtClean="0">
                <a:solidFill>
                  <a:srgbClr val="7030A0"/>
                </a:solidFill>
                <a:latin typeface="AnastasiaScript" pitchFamily="2" charset="0"/>
              </a:rPr>
              <a:t>ладошек</a:t>
            </a:r>
            <a:endParaRPr lang="ru-RU" sz="3200" b="1" dirty="0" smtClean="0">
              <a:solidFill>
                <a:srgbClr val="7030A0"/>
              </a:solidFill>
              <a:latin typeface="AnastasiaScript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34111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Составитель</a:t>
            </a:r>
            <a:r>
              <a:rPr lang="ru-RU" b="1" smtClean="0">
                <a:solidFill>
                  <a:srgbClr val="0070C0"/>
                </a:solidFill>
                <a:latin typeface="Arial Black" panose="020B0A04020102020204" pitchFamily="34" charset="0"/>
              </a:rPr>
              <a:t>: О</a:t>
            </a:r>
            <a: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  <a:t>. В. </a:t>
            </a:r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Казанцева 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Воспитатель первой категории </a:t>
            </a:r>
            <a:endParaRPr lang="ru-RU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2480" y="404664"/>
            <a:ext cx="7879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Муниципальное бюджетное образовательное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«</a:t>
            </a:r>
            <a:r>
              <a:rPr lang="ru-RU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Салемальский</a:t>
            </a:r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детский сад «Золотая рыбка»</a:t>
            </a:r>
            <a:endParaRPr lang="ru-RU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6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7133" y="116632"/>
            <a:ext cx="7740352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</a:rPr>
              <a:t>Готовые </a:t>
            </a:r>
            <a:r>
              <a:rPr lang="ru-RU" sz="4000" b="1" dirty="0">
                <a:solidFill>
                  <a:srgbClr val="002060"/>
                </a:solidFill>
                <a:latin typeface="Calibri" pitchFamily="34" charset="0"/>
              </a:rPr>
              <a:t>крылья приклеиваем  к туловищу с обратной стороны</a:t>
            </a:r>
            <a:r>
              <a:rPr lang="ru-RU" sz="4000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endParaRPr lang="ru-RU" sz="40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" name="Рисунок 2" descr="https://ped-kopilka.ru/images/12(176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1" y="1556792"/>
            <a:ext cx="9113377" cy="537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628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ed-kopilka.ru/images/15-1(13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6444208" cy="67413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1225158"/>
            <a:ext cx="2592288" cy="452431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alibri" pitchFamily="34" charset="0"/>
              </a:rPr>
              <a:t>Делаем </a:t>
            </a:r>
            <a:r>
              <a:rPr lang="ru-RU" sz="4800" dirty="0">
                <a:solidFill>
                  <a:srgbClr val="002060"/>
                </a:solidFill>
                <a:latin typeface="Calibri" pitchFamily="34" charset="0"/>
              </a:rPr>
              <a:t>две ноги из двух – трех ладошек каждая</a:t>
            </a:r>
            <a:r>
              <a:rPr lang="ru-RU" sz="4800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endParaRPr lang="ru-RU" sz="48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70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images/15-3(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60" y="-576507"/>
            <a:ext cx="9144000" cy="49411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4645" y="4941168"/>
            <a:ext cx="9109355" cy="14465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Calibri" pitchFamily="34" charset="0"/>
              </a:rPr>
              <a:t>Вырезаем </a:t>
            </a:r>
            <a:r>
              <a:rPr lang="ru-RU" sz="4400" dirty="0">
                <a:solidFill>
                  <a:srgbClr val="002060"/>
                </a:solidFill>
                <a:latin typeface="Calibri" pitchFamily="34" charset="0"/>
              </a:rPr>
              <a:t>и </a:t>
            </a:r>
            <a:r>
              <a:rPr lang="ru-RU" sz="4400" dirty="0" smtClean="0">
                <a:solidFill>
                  <a:srgbClr val="002060"/>
                </a:solidFill>
                <a:latin typeface="Calibri" pitchFamily="34" charset="0"/>
              </a:rPr>
              <a:t>приклеиваем </a:t>
            </a:r>
            <a:r>
              <a:rPr lang="ru-RU" sz="4400" dirty="0">
                <a:solidFill>
                  <a:srgbClr val="002060"/>
                </a:solidFill>
                <a:latin typeface="Calibri" pitchFamily="34" charset="0"/>
              </a:rPr>
              <a:t>из цветной бумаги – глаза, клюв, брови</a:t>
            </a:r>
            <a:r>
              <a:rPr lang="ru-RU" sz="4400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endParaRPr lang="ru-RU" sz="44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14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images/13(149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031" y="1971675"/>
            <a:ext cx="6096000" cy="4886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116632"/>
            <a:ext cx="9143999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alibri" pitchFamily="34" charset="0"/>
              </a:rPr>
              <a:t>Глаза у совы – это особенно выразительная </a:t>
            </a:r>
            <a:r>
              <a:rPr lang="ru-RU" sz="3600" dirty="0" smtClean="0">
                <a:solidFill>
                  <a:srgbClr val="002060"/>
                </a:solidFill>
                <a:latin typeface="Calibri" pitchFamily="34" charset="0"/>
              </a:rPr>
              <a:t>часть, </a:t>
            </a:r>
            <a:r>
              <a:rPr lang="ru-RU" sz="3600" dirty="0">
                <a:solidFill>
                  <a:srgbClr val="002060"/>
                </a:solidFill>
                <a:latin typeface="Calibri" pitchFamily="34" charset="0"/>
              </a:rPr>
              <a:t>поэтому делаем надрезанные края из салфеток оригинальные пушистые </a:t>
            </a:r>
            <a:r>
              <a:rPr lang="ru-RU" sz="3600" dirty="0" smtClean="0">
                <a:solidFill>
                  <a:srgbClr val="002060"/>
                </a:solidFill>
                <a:latin typeface="Calibri" pitchFamily="34" charset="0"/>
              </a:rPr>
              <a:t>глазки.</a:t>
            </a:r>
            <a:endParaRPr lang="ru-RU" sz="36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16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images/14(126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" y="0"/>
            <a:ext cx="911046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095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images/1(338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315"/>
            <a:ext cx="6012160" cy="66722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096000" y="116632"/>
            <a:ext cx="3048000" cy="65556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Для </a:t>
            </a:r>
            <a:r>
              <a:rPr lang="ru-RU" sz="2800" b="1" dirty="0">
                <a:solidFill>
                  <a:srgbClr val="FF0000"/>
                </a:solidFill>
              </a:rPr>
              <a:t>работы понадобится: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- Белый картон</a:t>
            </a:r>
          </a:p>
          <a:p>
            <a:r>
              <a:rPr lang="ru-RU" sz="2800" dirty="0">
                <a:solidFill>
                  <a:srgbClr val="002060"/>
                </a:solidFill>
              </a:rPr>
              <a:t>- Белый лист бумаги А 4</a:t>
            </a:r>
          </a:p>
          <a:p>
            <a:r>
              <a:rPr lang="ru-RU" sz="2800" dirty="0">
                <a:solidFill>
                  <a:srgbClr val="002060"/>
                </a:solidFill>
              </a:rPr>
              <a:t>- Ножницы</a:t>
            </a:r>
          </a:p>
          <a:p>
            <a:r>
              <a:rPr lang="ru-RU" sz="2800" dirty="0">
                <a:solidFill>
                  <a:srgbClr val="002060"/>
                </a:solidFill>
              </a:rPr>
              <a:t>- Салфетки белого </a:t>
            </a:r>
            <a:r>
              <a:rPr lang="ru-RU" sz="2800" dirty="0" smtClean="0">
                <a:solidFill>
                  <a:srgbClr val="002060"/>
                </a:solidFill>
              </a:rPr>
              <a:t>    и</a:t>
            </a:r>
            <a:r>
              <a:rPr lang="ru-RU" sz="2800" dirty="0">
                <a:solidFill>
                  <a:srgbClr val="002060"/>
                </a:solidFill>
              </a:rPr>
              <a:t>  желтого цвета</a:t>
            </a:r>
          </a:p>
          <a:p>
            <a:r>
              <a:rPr lang="ru-RU" sz="2800" dirty="0">
                <a:solidFill>
                  <a:srgbClr val="002060"/>
                </a:solidFill>
              </a:rPr>
              <a:t>- Цветная бумага красного, черного цвета</a:t>
            </a:r>
          </a:p>
          <a:p>
            <a:r>
              <a:rPr lang="ru-RU" sz="2800" dirty="0">
                <a:solidFill>
                  <a:srgbClr val="002060"/>
                </a:solidFill>
              </a:rPr>
              <a:t>- Клей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Карандаш</a:t>
            </a:r>
          </a:p>
          <a:p>
            <a:pPr marL="457200" indent="-457200">
              <a:buFontTx/>
              <a:buChar char="-"/>
            </a:pPr>
            <a:endParaRPr lang="ru-RU" sz="2800" dirty="0"/>
          </a:p>
          <a:p>
            <a:pPr marL="457200" indent="-457200">
              <a:buFontTx/>
              <a:buChar char="-"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405706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images/3(32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0"/>
            <a:ext cx="6084168" cy="674030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2915816" cy="67403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Обведём наши ладошки на лист бумаги (трафарет для поделки) и по нему сделаем заготовки из белых и желтых салфеток.</a:t>
            </a:r>
          </a:p>
        </p:txBody>
      </p:sp>
    </p:spTree>
    <p:extLst>
      <p:ext uri="{BB962C8B-B14F-4D97-AF65-F5344CB8AC3E}">
        <p14:creationId xmlns:p14="http://schemas.microsoft.com/office/powerpoint/2010/main" val="401786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images/4(315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" y="-1"/>
            <a:ext cx="9143822" cy="43767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8" y="4376789"/>
            <a:ext cx="9143822" cy="258532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Основа </a:t>
            </a:r>
            <a:r>
              <a:rPr lang="ru-RU" sz="5400" dirty="0">
                <a:solidFill>
                  <a:srgbClr val="002060"/>
                </a:solidFill>
              </a:rPr>
              <a:t>для совы – это два круга, вырезанных из белого картона</a:t>
            </a:r>
            <a:r>
              <a:rPr lang="ru-RU" sz="5400" dirty="0" smtClean="0">
                <a:solidFill>
                  <a:srgbClr val="002060"/>
                </a:solidFill>
              </a:rPr>
              <a:t>.</a:t>
            </a:r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240908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0" y="0"/>
            <a:ext cx="3048000" cy="67403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На каждый из них </a:t>
            </a:r>
            <a:r>
              <a:rPr lang="ru-RU" sz="2400" dirty="0" smtClean="0">
                <a:solidFill>
                  <a:srgbClr val="002060"/>
                </a:solidFill>
              </a:rPr>
              <a:t>наклеиваем  </a:t>
            </a:r>
            <a:r>
              <a:rPr lang="ru-RU" sz="2400" dirty="0">
                <a:solidFill>
                  <a:srgbClr val="002060"/>
                </a:solidFill>
              </a:rPr>
              <a:t>ладошки по всей окружности. </a:t>
            </a:r>
            <a:r>
              <a:rPr lang="ru-RU" sz="2400" dirty="0" smtClean="0">
                <a:solidFill>
                  <a:srgbClr val="002060"/>
                </a:solidFill>
              </a:rPr>
              <a:t>Следим </a:t>
            </a:r>
            <a:r>
              <a:rPr lang="ru-RU" sz="2400" dirty="0">
                <a:solidFill>
                  <a:srgbClr val="002060"/>
                </a:solidFill>
              </a:rPr>
              <a:t>за тем,  чтобы направление их всегда было в одну сторону. Ладошки должны находить одна на другую. Когда круг из ладошек </a:t>
            </a:r>
            <a:r>
              <a:rPr lang="ru-RU" sz="2400" dirty="0" smtClean="0">
                <a:solidFill>
                  <a:srgbClr val="002060"/>
                </a:solidFill>
              </a:rPr>
              <a:t>замкнётся</a:t>
            </a:r>
            <a:r>
              <a:rPr lang="ru-RU" sz="2400" dirty="0">
                <a:solidFill>
                  <a:srgbClr val="002060"/>
                </a:solidFill>
              </a:rPr>
              <a:t>, получатся два пушистых «</a:t>
            </a:r>
            <a:r>
              <a:rPr lang="ru-RU" sz="2400" dirty="0" err="1">
                <a:solidFill>
                  <a:srgbClr val="002060"/>
                </a:solidFill>
              </a:rPr>
              <a:t>ладошковых</a:t>
            </a:r>
            <a:r>
              <a:rPr lang="ru-RU" sz="2400" dirty="0">
                <a:solidFill>
                  <a:srgbClr val="002060"/>
                </a:solidFill>
              </a:rPr>
              <a:t>» кружка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3" name="Рисунок 2" descr="https://ped-kopilka.ru/images/5(316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23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images/6(303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0"/>
            <a:ext cx="514806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8422" y="33389"/>
            <a:ext cx="3995936" cy="68634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Соединяем </a:t>
            </a:r>
            <a:r>
              <a:rPr lang="ru-RU" sz="4000" dirty="0">
                <a:solidFill>
                  <a:srgbClr val="002060"/>
                </a:solidFill>
              </a:rPr>
              <a:t>их между собой при помощи клея, </a:t>
            </a:r>
            <a:r>
              <a:rPr lang="ru-RU" sz="4000" dirty="0" smtClean="0">
                <a:solidFill>
                  <a:srgbClr val="002060"/>
                </a:solidFill>
              </a:rPr>
              <a:t>чтобы верхний </a:t>
            </a:r>
            <a:r>
              <a:rPr lang="ru-RU" sz="4000" dirty="0">
                <a:solidFill>
                  <a:srgbClr val="002060"/>
                </a:solidFill>
              </a:rPr>
              <a:t>шарик находил на нижнем. Условно это голова и </a:t>
            </a:r>
            <a:r>
              <a:rPr lang="ru-RU" sz="4000" dirty="0" smtClean="0">
                <a:solidFill>
                  <a:srgbClr val="002060"/>
                </a:solidFill>
              </a:rPr>
              <a:t>туловище </a:t>
            </a:r>
            <a:r>
              <a:rPr lang="ru-RU" sz="4000" dirty="0">
                <a:solidFill>
                  <a:srgbClr val="002060"/>
                </a:solidFill>
              </a:rPr>
              <a:t>будущей совы</a:t>
            </a:r>
            <a:r>
              <a:rPr lang="ru-RU" sz="4000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6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images/8(273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768" y="-4192"/>
            <a:ext cx="5700464" cy="46664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4666487"/>
            <a:ext cx="9144000" cy="206210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Теперь приступаем </a:t>
            </a:r>
            <a:r>
              <a:rPr lang="ru-RU" sz="3200" dirty="0">
                <a:solidFill>
                  <a:srgbClr val="002060"/>
                </a:solidFill>
              </a:rPr>
              <a:t>к выполнению крыльев. </a:t>
            </a:r>
            <a:r>
              <a:rPr lang="ru-RU" sz="3200" dirty="0" smtClean="0">
                <a:solidFill>
                  <a:srgbClr val="002060"/>
                </a:solidFill>
              </a:rPr>
              <a:t>Вырезаем </a:t>
            </a:r>
            <a:r>
              <a:rPr lang="ru-RU" sz="3200" dirty="0">
                <a:solidFill>
                  <a:srgbClr val="002060"/>
                </a:solidFill>
              </a:rPr>
              <a:t>круг из картона, примерно в два раза больший, чем основание, и </a:t>
            </a:r>
            <a:r>
              <a:rPr lang="ru-RU" sz="3200" dirty="0" smtClean="0">
                <a:solidFill>
                  <a:srgbClr val="002060"/>
                </a:solidFill>
              </a:rPr>
              <a:t>разрезаем </a:t>
            </a:r>
            <a:r>
              <a:rPr lang="ru-RU" sz="3200" dirty="0">
                <a:solidFill>
                  <a:srgbClr val="002060"/>
                </a:solidFill>
              </a:rPr>
              <a:t>его на две части, меньше, чем полкруга.</a:t>
            </a:r>
          </a:p>
        </p:txBody>
      </p:sp>
    </p:spTree>
    <p:extLst>
      <p:ext uri="{BB962C8B-B14F-4D97-AF65-F5344CB8AC3E}">
        <p14:creationId xmlns:p14="http://schemas.microsoft.com/office/powerpoint/2010/main" val="278601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На каждую часть круга </a:t>
            </a:r>
            <a:r>
              <a:rPr lang="ru-RU" sz="3200" dirty="0" smtClean="0">
                <a:solidFill>
                  <a:srgbClr val="002060"/>
                </a:solidFill>
              </a:rPr>
              <a:t>наклеиваем </a:t>
            </a:r>
            <a:r>
              <a:rPr lang="ru-RU" sz="3200" dirty="0">
                <a:solidFill>
                  <a:srgbClr val="002060"/>
                </a:solidFill>
              </a:rPr>
              <a:t>ладошки в следующем порядке: направление ладошки в одну сторону, и каждая последующая накладывается на предыдущую. Так </a:t>
            </a:r>
            <a:r>
              <a:rPr lang="ru-RU" sz="3200" dirty="0" smtClean="0">
                <a:solidFill>
                  <a:srgbClr val="002060"/>
                </a:solidFill>
              </a:rPr>
              <a:t>обклеиваем </a:t>
            </a:r>
            <a:r>
              <a:rPr lang="ru-RU" sz="3200" dirty="0">
                <a:solidFill>
                  <a:srgbClr val="002060"/>
                </a:solidFill>
              </a:rPr>
              <a:t>обе части до конца.</a:t>
            </a:r>
          </a:p>
        </p:txBody>
      </p:sp>
      <p:pic>
        <p:nvPicPr>
          <p:cNvPr id="3" name="Рисунок 2" descr="https://ped-kopilka.ru/images/9(240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2103"/>
            <a:ext cx="9144000" cy="47958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56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images/10(225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1" y="12575"/>
            <a:ext cx="4579671" cy="4452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ped-kopilka.ru/images/11(187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38838"/>
            <a:ext cx="4600064" cy="46825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781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</TotalTime>
  <Words>240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AnastasiaScript</vt:lpstr>
      <vt:lpstr>Arial Black</vt:lpstr>
      <vt:lpstr>Calibri</vt:lpstr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ovkaz</cp:lastModifiedBy>
  <cp:revision>7</cp:revision>
  <dcterms:created xsi:type="dcterms:W3CDTF">2019-04-08T05:06:36Z</dcterms:created>
  <dcterms:modified xsi:type="dcterms:W3CDTF">2021-11-03T07:48:12Z</dcterms:modified>
</cp:coreProperties>
</file>