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57" r:id="rId4"/>
    <p:sldId id="256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1" r:id="rId13"/>
    <p:sldId id="272" r:id="rId14"/>
    <p:sldId id="273" r:id="rId15"/>
    <p:sldId id="26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DA7B9-B52E-4640-80B5-74FD066F33B1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7935-0D7C-4274-9A80-C1AD4F441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44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DA7B9-B52E-4640-80B5-74FD066F33B1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7935-0D7C-4274-9A80-C1AD4F441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298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DA7B9-B52E-4640-80B5-74FD066F33B1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7935-0D7C-4274-9A80-C1AD4F441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782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DA7B9-B52E-4640-80B5-74FD066F33B1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7935-0D7C-4274-9A80-C1AD4F441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128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DA7B9-B52E-4640-80B5-74FD066F33B1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7935-0D7C-4274-9A80-C1AD4F441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261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DA7B9-B52E-4640-80B5-74FD066F33B1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7935-0D7C-4274-9A80-C1AD4F441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285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DA7B9-B52E-4640-80B5-74FD066F33B1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7935-0D7C-4274-9A80-C1AD4F441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756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DA7B9-B52E-4640-80B5-74FD066F33B1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7935-0D7C-4274-9A80-C1AD4F441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924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DA7B9-B52E-4640-80B5-74FD066F33B1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7935-0D7C-4274-9A80-C1AD4F441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376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DA7B9-B52E-4640-80B5-74FD066F33B1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7935-0D7C-4274-9A80-C1AD4F441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571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DA7B9-B52E-4640-80B5-74FD066F33B1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7935-0D7C-4274-9A80-C1AD4F441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878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DA7B9-B52E-4640-80B5-74FD066F33B1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B7935-0D7C-4274-9A80-C1AD4F441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776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gif"/><Relationship Id="rId5" Type="http://schemas.openxmlformats.org/officeDocument/2006/relationships/image" Target="../media/image33.gif"/><Relationship Id="rId4" Type="http://schemas.openxmlformats.org/officeDocument/2006/relationships/image" Target="../media/image3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37.gif"/><Relationship Id="rId5" Type="http://schemas.openxmlformats.org/officeDocument/2006/relationships/image" Target="../media/image36.gif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slide" Target="slide15.xml"/><Relationship Id="rId3" Type="http://schemas.openxmlformats.org/officeDocument/2006/relationships/slide" Target="slide5.xml"/><Relationship Id="rId7" Type="http://schemas.openxmlformats.org/officeDocument/2006/relationships/slide" Target="slide12.xml"/><Relationship Id="rId12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slide" Target="slide14.xml"/><Relationship Id="rId5" Type="http://schemas.openxmlformats.org/officeDocument/2006/relationships/slide" Target="slide6.xml"/><Relationship Id="rId10" Type="http://schemas.openxmlformats.org/officeDocument/2006/relationships/image" Target="../media/image9.jpeg"/><Relationship Id="rId4" Type="http://schemas.openxmlformats.org/officeDocument/2006/relationships/image" Target="../media/image6.jpeg"/><Relationship Id="rId9" Type="http://schemas.openxmlformats.org/officeDocument/2006/relationships/slide" Target="slide13.xml"/><Relationship Id="rId1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99804" y="349279"/>
            <a:ext cx="9144000" cy="879475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cs typeface="Aharoni" panose="02010803020104030203" pitchFamily="2" charset="-79"/>
              </a:rPr>
              <a:t>Защитники земли русской</a:t>
            </a:r>
          </a:p>
        </p:txBody>
      </p:sp>
    </p:spTree>
    <p:extLst>
      <p:ext uri="{BB962C8B-B14F-4D97-AF65-F5344CB8AC3E}">
        <p14:creationId xmlns:p14="http://schemas.microsoft.com/office/powerpoint/2010/main" val="11161705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 descr="https://static-interneturok.cdnvideo.ru/content/konspekt_image/108879/b12f8250_8a8a_0131_f693_12313c0dade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2522" y="1564006"/>
            <a:ext cx="3657600" cy="22574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8438945" y="2487931"/>
            <a:ext cx="938077" cy="7017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4400" dirty="0">
                <a:solidFill>
                  <a:prstClr val="black"/>
                </a:solidFill>
                <a:latin typeface="Arial Black" panose="020B0A04020102020204" pitchFamily="34" charset="0"/>
              </a:rPr>
              <a:t>14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1769" y="2692718"/>
            <a:ext cx="475529" cy="3718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6927" y="3680270"/>
            <a:ext cx="1414395" cy="11766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41415" y="643701"/>
            <a:ext cx="1048603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655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 descr="https://static-interneturok.cdnvideo.ru/content/konspekt_image/108880/b272ab30_8a8a_0131_f694_12313c0dade2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459" y="1373031"/>
            <a:ext cx="5162550" cy="237497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5228454" y="3922568"/>
            <a:ext cx="8675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4000" dirty="0">
                <a:solidFill>
                  <a:prstClr val="black"/>
                </a:solidFill>
                <a:latin typeface="Arial Black" panose="020B0A04020102020204" pitchFamily="34" charset="0"/>
              </a:rPr>
              <a:t>10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9633" y="432654"/>
            <a:ext cx="1286367" cy="107298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25563" y="1671899"/>
            <a:ext cx="1985747" cy="1549494"/>
          </a:xfrm>
          <a:prstGeom prst="rect">
            <a:avLst/>
          </a:prstGeom>
        </p:spPr>
      </p:pic>
      <p:sp>
        <p:nvSpPr>
          <p:cNvPr id="11" name="Стрелка вправо 10">
            <a:hlinkClick r:id="rId2" action="ppaction://hlinksldjump"/>
          </p:cNvPr>
          <p:cNvSpPr/>
          <p:nvPr/>
        </p:nvSpPr>
        <p:spPr>
          <a:xfrm>
            <a:off x="9892145" y="5104015"/>
            <a:ext cx="1787237" cy="9310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400" dirty="0">
                <a:solidFill>
                  <a:prstClr val="black"/>
                </a:solidFill>
              </a:rPr>
              <a:t>К </a:t>
            </a:r>
            <a:r>
              <a:rPr lang="ru-RU" sz="2400" dirty="0">
                <a:solidFill>
                  <a:prstClr val="black"/>
                </a:solidFill>
                <a:hlinkClick r:id="rId2" action="ppaction://hlinksldjump"/>
              </a:rPr>
              <a:t>карте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78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фоны 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388" y="-36"/>
            <a:ext cx="12184612" cy="685803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06880" y="307716"/>
            <a:ext cx="9144000" cy="59837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</a:rPr>
              <a:t>Помощь ослу Моисею</a:t>
            </a:r>
          </a:p>
        </p:txBody>
      </p:sp>
      <p:pic>
        <p:nvPicPr>
          <p:cNvPr id="5" name="Рисунок 4" descr="моисей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70965" y="4793589"/>
            <a:ext cx="2174657" cy="1643074"/>
          </a:xfrm>
          <a:prstGeom prst="ellipse">
            <a:avLst/>
          </a:prstGeom>
        </p:spPr>
      </p:pic>
      <p:sp>
        <p:nvSpPr>
          <p:cNvPr id="6" name="Овальная выноска 5"/>
          <p:cNvSpPr/>
          <p:nvPr/>
        </p:nvSpPr>
        <p:spPr>
          <a:xfrm>
            <a:off x="3830781" y="1099892"/>
            <a:ext cx="5836921" cy="327236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400" b="1" dirty="0">
                <a:solidFill>
                  <a:schemeClr val="tx1"/>
                </a:solidFill>
                <a:latin typeface="Arial Black" panose="020B0A04020102020204" pitchFamily="34" charset="0"/>
              </a:rPr>
              <a:t>Ребята, поиграйте со мной!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400" b="1" dirty="0">
                <a:solidFill>
                  <a:schemeClr val="tx1"/>
                </a:solidFill>
                <a:latin typeface="Arial Black" panose="020B0A04020102020204" pitchFamily="34" charset="0"/>
              </a:rPr>
              <a:t>«Кто знает, тот дальше считает!»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400" b="1" dirty="0">
                <a:solidFill>
                  <a:schemeClr val="tx1"/>
                </a:solidFill>
                <a:latin typeface="Arial Black" panose="020B0A04020102020204" pitchFamily="34" charset="0"/>
              </a:rPr>
              <a:t>Считаем до 20!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9858895" y="5769033"/>
            <a:ext cx="1687483" cy="9393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400" dirty="0">
                <a:solidFill>
                  <a:prstClr val="black"/>
                </a:solidFill>
              </a:rPr>
              <a:t>К </a:t>
            </a:r>
            <a:r>
              <a:rPr lang="ru-RU" sz="2400" dirty="0">
                <a:solidFill>
                  <a:prstClr val="black"/>
                </a:solidFill>
                <a:hlinkClick r:id="rId4" action="ppaction://hlinksldjump"/>
              </a:rPr>
              <a:t>карте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981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81740" y="2877283"/>
            <a:ext cx="1857388" cy="164307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3" descr="C:\Documents and Settings\Admin\Рабочий стол\Мама\презентации для аттестации\украшения\АНИМАЦИЯ\аплодисменты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09388" y="3100969"/>
            <a:ext cx="1381124" cy="1328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040445" y="1047396"/>
            <a:ext cx="1857388" cy="2286016"/>
          </a:xfrm>
          <a:prstGeom prst="rect">
            <a:avLst/>
          </a:prstGeom>
          <a:solidFill>
            <a:srgbClr val="9BBB59">
              <a:lumMod val="75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18" descr="1cc8c4f0c0c119e1852fe5991f2bd1fd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40445" y="1177814"/>
            <a:ext cx="18573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8697959" y="3600519"/>
            <a:ext cx="1643074" cy="2143140"/>
          </a:xfrm>
          <a:prstGeom prst="rect">
            <a:avLst/>
          </a:prstGeom>
          <a:solidFill>
            <a:srgbClr val="9BBB59">
              <a:lumMod val="75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10" descr="frog21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886114" y="3765444"/>
            <a:ext cx="13589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трелка вправо 12">
            <a:hlinkClick r:id="rId2" action="ppaction://hlinksldjump"/>
          </p:cNvPr>
          <p:cNvSpPr/>
          <p:nvPr/>
        </p:nvSpPr>
        <p:spPr>
          <a:xfrm>
            <a:off x="10341033" y="5827222"/>
            <a:ext cx="1454727" cy="9393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400" dirty="0">
                <a:solidFill>
                  <a:prstClr val="black"/>
                </a:solidFill>
              </a:rPr>
              <a:t>К карте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680166" y="283633"/>
            <a:ext cx="2577950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1,2,3,4,5,6,7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969139" y="1490008"/>
            <a:ext cx="6096000" cy="99617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8,9,10,11,12,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13,14,15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785247" y="2802081"/>
            <a:ext cx="3054041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16,17,18,19,20</a:t>
            </a:r>
          </a:p>
        </p:txBody>
      </p:sp>
    </p:spTree>
    <p:extLst>
      <p:ext uri="{BB962C8B-B14F-4D97-AF65-F5344CB8AC3E}">
        <p14:creationId xmlns:p14="http://schemas.microsoft.com/office/powerpoint/2010/main" val="13207421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56" y="3429000"/>
            <a:ext cx="3882044" cy="30590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Выноска-облако 8"/>
          <p:cNvSpPr/>
          <p:nvPr/>
        </p:nvSpPr>
        <p:spPr>
          <a:xfrm>
            <a:off x="4771504" y="0"/>
            <a:ext cx="6730539" cy="497932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Arial Black" panose="020B0A04020102020204" pitchFamily="34" charset="0"/>
              </a:rPr>
              <a:t>Помогите! Скорее верните оружие богатырям! Я без охраны остался!!!</a:t>
            </a:r>
          </a:p>
          <a:p>
            <a:pPr algn="ctr"/>
            <a:r>
              <a:rPr lang="ru-RU" sz="2000" dirty="0">
                <a:latin typeface="Arial Black" panose="020B0A04020102020204" pitchFamily="34" charset="0"/>
              </a:rPr>
              <a:t>Вот вам задание: КАЖДЫЙ из вас вставьте пропущенные цифры из первого и  второго десятка. </a:t>
            </a:r>
          </a:p>
          <a:p>
            <a:pPr algn="ctr"/>
            <a:r>
              <a:rPr lang="ru-RU" sz="2000" dirty="0">
                <a:latin typeface="Arial Black" panose="020B0A04020102020204" pitchFamily="34" charset="0"/>
              </a:rPr>
              <a:t>У каждого по 2 поля. </a:t>
            </a:r>
          </a:p>
          <a:p>
            <a:pPr algn="ctr"/>
            <a:r>
              <a:rPr lang="ru-RU" sz="2000" dirty="0">
                <a:latin typeface="Arial Black" panose="020B0A04020102020204" pitchFamily="34" charset="0"/>
              </a:rPr>
              <a:t>Быстрее!!!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743555" y="691605"/>
            <a:ext cx="17748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  <a:latin typeface="Arial Black" panose="020B0A04020102020204" pitchFamily="34" charset="0"/>
                <a:ea typeface="+mj-ea"/>
                <a:cs typeface="+mj-cs"/>
              </a:rPr>
              <a:t>Царь</a:t>
            </a:r>
            <a:endParaRPr lang="ru-RU" dirty="0"/>
          </a:p>
        </p:txBody>
      </p:sp>
      <p:sp>
        <p:nvSpPr>
          <p:cNvPr id="11" name="Стрелка вправо 10">
            <a:hlinkClick r:id="rId4" action="ppaction://hlinksldjump"/>
          </p:cNvPr>
          <p:cNvSpPr/>
          <p:nvPr/>
        </p:nvSpPr>
        <p:spPr>
          <a:xfrm>
            <a:off x="9684328" y="5685905"/>
            <a:ext cx="1817716" cy="8942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400">
                <a:solidFill>
                  <a:prstClr val="black"/>
                </a:solidFill>
              </a:rPr>
              <a:t>К карте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951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6052" cy="684221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70414" y="365758"/>
            <a:ext cx="6007331" cy="119703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6600" dirty="0">
                <a:solidFill>
                  <a:srgbClr val="FF0000"/>
                </a:solidFill>
                <a:latin typeface="Arial Black" panose="020B0A04020102020204" pitchFamily="34" charset="0"/>
              </a:rPr>
              <a:t>Победа!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889" y="-232757"/>
            <a:ext cx="4124499" cy="38710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731" y="615488"/>
            <a:ext cx="3616036" cy="2701290"/>
          </a:xfrm>
          <a:prstGeom prst="rect">
            <a:avLst/>
          </a:prstGeom>
        </p:spPr>
      </p:pic>
      <p:pic>
        <p:nvPicPr>
          <p:cNvPr id="2" name="0055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863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3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 rot="629810">
            <a:off x="7131552" y="-156865"/>
            <a:ext cx="4829694" cy="378132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Свистну, и заберу у вас ваше оружие! </a:t>
            </a:r>
          </a:p>
          <a:p>
            <a:pPr algn="ctr"/>
            <a:r>
              <a:rPr lang="ru-RU" dirty="0"/>
              <a:t>Ха-ха-ха!</a:t>
            </a:r>
          </a:p>
        </p:txBody>
      </p:sp>
      <p:pic>
        <p:nvPicPr>
          <p:cNvPr id="6" name="long-folk-style-whistles_gjt2ms4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605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5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5552902" y="83127"/>
            <a:ext cx="2901141" cy="1454727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Ребята, вы нам поможете</a:t>
            </a:r>
            <a:r>
              <a:rPr lang="ru-RU" sz="1600" dirty="0"/>
              <a:t>?</a:t>
            </a:r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8753302" y="207818"/>
            <a:ext cx="2443942" cy="150460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Тогда вот вам карта</a:t>
            </a:r>
          </a:p>
        </p:txBody>
      </p:sp>
      <p:sp>
        <p:nvSpPr>
          <p:cNvPr id="7" name="Выноска-облако 6"/>
          <p:cNvSpPr/>
          <p:nvPr/>
        </p:nvSpPr>
        <p:spPr>
          <a:xfrm rot="20354045">
            <a:off x="1586828" y="228098"/>
            <a:ext cx="2697563" cy="1515777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Соловей-разбойник </a:t>
            </a:r>
            <a:br>
              <a:rPr lang="ru-RU" dirty="0"/>
            </a:br>
            <a:r>
              <a:rPr lang="ru-RU" dirty="0"/>
              <a:t>украл наше оружие!</a:t>
            </a:r>
          </a:p>
        </p:txBody>
      </p:sp>
    </p:spTree>
    <p:extLst>
      <p:ext uri="{BB962C8B-B14F-4D97-AF65-F5344CB8AC3E}">
        <p14:creationId xmlns:p14="http://schemas.microsoft.com/office/powerpoint/2010/main" val="4066427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замок 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0517" y="241069"/>
            <a:ext cx="8365555" cy="698269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rgbClr val="FF0000"/>
                </a:solidFill>
                <a:cs typeface="Aharoni" panose="02010803020104030203" pitchFamily="2" charset="-79"/>
              </a:rPr>
              <a:t>                       </a:t>
            </a:r>
            <a:r>
              <a:rPr lang="ru-RU" sz="2700" b="1" dirty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Карта  поиска  оружия богатырей</a:t>
            </a:r>
            <a:endParaRPr lang="ru-RU" sz="3100" b="1" dirty="0">
              <a:solidFill>
                <a:srgbClr val="FF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6810" y="4738350"/>
            <a:ext cx="1363287" cy="50707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  <a:cs typeface="Aharoni" panose="02010803020104030203" pitchFamily="2" charset="-79"/>
              </a:rPr>
              <a:t>старт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17244388">
            <a:off x="439233" y="4121630"/>
            <a:ext cx="477875" cy="43226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17539470">
            <a:off x="701690" y="3413328"/>
            <a:ext cx="472719" cy="40756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8241441">
            <a:off x="1066805" y="2853625"/>
            <a:ext cx="472719" cy="39397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тихон 2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948858" y="1610034"/>
            <a:ext cx="700095" cy="1000132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11" name="Стрелка вправо 10"/>
          <p:cNvSpPr/>
          <p:nvPr/>
        </p:nvSpPr>
        <p:spPr>
          <a:xfrm rot="19585160">
            <a:off x="1814516" y="1335471"/>
            <a:ext cx="487277" cy="39397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 rot="1072664">
            <a:off x="2516064" y="1187499"/>
            <a:ext cx="487277" cy="39397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4" name="Стрелка вправо 13"/>
          <p:cNvSpPr/>
          <p:nvPr/>
        </p:nvSpPr>
        <p:spPr>
          <a:xfrm rot="3020027">
            <a:off x="3376179" y="3473029"/>
            <a:ext cx="487277" cy="39397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pic>
        <p:nvPicPr>
          <p:cNvPr id="15" name="Рисунок 14" descr="василиса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2820425" y="1993483"/>
            <a:ext cx="1428760" cy="1224651"/>
          </a:xfrm>
          <a:prstGeom prst="rect">
            <a:avLst/>
          </a:prstGeom>
          <a:ln w="76200">
            <a:solidFill>
              <a:srgbClr val="00B0F0"/>
            </a:solidFill>
          </a:ln>
        </p:spPr>
      </p:pic>
      <p:sp>
        <p:nvSpPr>
          <p:cNvPr id="16" name="Стрелка вправо 15"/>
          <p:cNvSpPr/>
          <p:nvPr/>
        </p:nvSpPr>
        <p:spPr>
          <a:xfrm rot="3020027">
            <a:off x="3698392" y="3988977"/>
            <a:ext cx="487277" cy="39397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8" name="Стрелка вправо 17"/>
          <p:cNvSpPr/>
          <p:nvPr/>
        </p:nvSpPr>
        <p:spPr>
          <a:xfrm rot="3020027">
            <a:off x="3998494" y="4541362"/>
            <a:ext cx="487277" cy="39397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pic>
        <p:nvPicPr>
          <p:cNvPr id="19" name="Рисунок 18" descr="моисей.jpe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242132" y="5166425"/>
            <a:ext cx="1428760" cy="1079508"/>
          </a:xfrm>
          <a:prstGeom prst="rect">
            <a:avLst/>
          </a:prstGeom>
          <a:ln w="76200">
            <a:solidFill>
              <a:srgbClr val="00B0F0"/>
            </a:solidFill>
          </a:ln>
        </p:spPr>
      </p:pic>
      <p:sp>
        <p:nvSpPr>
          <p:cNvPr id="20" name="Прямоугольник 19"/>
          <p:cNvSpPr/>
          <p:nvPr/>
        </p:nvSpPr>
        <p:spPr>
          <a:xfrm>
            <a:off x="331923" y="988872"/>
            <a:ext cx="15648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</a:rPr>
              <a:t>Дед Тихон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246071" y="1491723"/>
            <a:ext cx="1199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Любава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423937" y="4346858"/>
            <a:ext cx="1338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 Осёл </a:t>
            </a:r>
          </a:p>
          <a:p>
            <a:pPr>
              <a:lnSpc>
                <a:spcPct val="100000"/>
              </a:lnSpc>
            </a:pPr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Моисей</a:t>
            </a:r>
          </a:p>
        </p:txBody>
      </p:sp>
      <p:pic>
        <p:nvPicPr>
          <p:cNvPr id="23" name="Рисунок 22" descr="сказочный домик 1 (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5324943" y="2612785"/>
            <a:ext cx="1689509" cy="1285884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24" name="Стрелка вправо 23"/>
          <p:cNvSpPr/>
          <p:nvPr/>
        </p:nvSpPr>
        <p:spPr>
          <a:xfrm rot="18275592">
            <a:off x="5902491" y="4854649"/>
            <a:ext cx="487277" cy="39397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5" name="Стрелка вправо 24"/>
          <p:cNvSpPr/>
          <p:nvPr/>
        </p:nvSpPr>
        <p:spPr>
          <a:xfrm rot="18275592">
            <a:off x="6198452" y="4028579"/>
            <a:ext cx="487277" cy="39397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586490" y="2112715"/>
            <a:ext cx="1156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Привал</a:t>
            </a:r>
          </a:p>
        </p:txBody>
      </p:sp>
      <p:sp>
        <p:nvSpPr>
          <p:cNvPr id="27" name="Стрелка вправо 26"/>
          <p:cNvSpPr/>
          <p:nvPr/>
        </p:nvSpPr>
        <p:spPr>
          <a:xfrm rot="18275592">
            <a:off x="7238540" y="2261284"/>
            <a:ext cx="487277" cy="39397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8" name="Стрелка вправо 27"/>
          <p:cNvSpPr/>
          <p:nvPr/>
        </p:nvSpPr>
        <p:spPr>
          <a:xfrm rot="20124511">
            <a:off x="7725699" y="1664068"/>
            <a:ext cx="487277" cy="39397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9" name="Стрелка вправо 28"/>
          <p:cNvSpPr/>
          <p:nvPr/>
        </p:nvSpPr>
        <p:spPr>
          <a:xfrm rot="2421452">
            <a:off x="8342431" y="1379254"/>
            <a:ext cx="487277" cy="39397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pic>
        <p:nvPicPr>
          <p:cNvPr id="3" name="Рисунок 2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8569" y="1719469"/>
            <a:ext cx="1771996" cy="11558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9162091" y="864255"/>
            <a:ext cx="833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Царь</a:t>
            </a:r>
          </a:p>
        </p:txBody>
      </p:sp>
      <p:sp>
        <p:nvSpPr>
          <p:cNvPr id="30" name="Стрелка вправо 29"/>
          <p:cNvSpPr/>
          <p:nvPr/>
        </p:nvSpPr>
        <p:spPr>
          <a:xfrm rot="6892232">
            <a:off x="10084843" y="3180407"/>
            <a:ext cx="487277" cy="39397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31" name="Стрелка вправо 30"/>
          <p:cNvSpPr/>
          <p:nvPr/>
        </p:nvSpPr>
        <p:spPr>
          <a:xfrm rot="7891983">
            <a:off x="9660929" y="3750343"/>
            <a:ext cx="487277" cy="39397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32" name="Стрелка вправо 31"/>
          <p:cNvSpPr/>
          <p:nvPr/>
        </p:nvSpPr>
        <p:spPr>
          <a:xfrm rot="7268715">
            <a:off x="9021822" y="4397774"/>
            <a:ext cx="487277" cy="39397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pic>
        <p:nvPicPr>
          <p:cNvPr id="33" name="Содержимое 59" descr="Алеша на коне.jp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 cstate="email"/>
          <a:srcRect/>
          <a:stretch>
            <a:fillRect/>
          </a:stretch>
        </p:blipFill>
        <p:spPr>
          <a:xfrm>
            <a:off x="8099757" y="4225566"/>
            <a:ext cx="714380" cy="1285884"/>
          </a:xfrm>
          <a:prstGeom prst="ellipse">
            <a:avLst/>
          </a:prstGeom>
          <a:ln w="76200">
            <a:solidFill>
              <a:srgbClr val="FF0000"/>
            </a:solidFill>
          </a:ln>
        </p:spPr>
      </p:pic>
      <p:sp>
        <p:nvSpPr>
          <p:cNvPr id="17" name="Прямоугольник 16"/>
          <p:cNvSpPr/>
          <p:nvPr/>
        </p:nvSpPr>
        <p:spPr>
          <a:xfrm>
            <a:off x="7749046" y="3688339"/>
            <a:ext cx="1221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Победа!</a:t>
            </a:r>
          </a:p>
        </p:txBody>
      </p:sp>
    </p:spTree>
    <p:extLst>
      <p:ext uri="{BB962C8B-B14F-4D97-AF65-F5344CB8AC3E}">
        <p14:creationId xmlns:p14="http://schemas.microsoft.com/office/powerpoint/2010/main" val="2235050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11" descr="фоны 7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" y="1"/>
            <a:ext cx="12191999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66552" y="91585"/>
            <a:ext cx="9144000" cy="864379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rgbClr val="FF0000"/>
                </a:solidFill>
                <a:latin typeface="Arial Black" panose="020B0A04020102020204" pitchFamily="34" charset="0"/>
              </a:rPr>
              <a:t>В гостях у деда Тихона</a:t>
            </a:r>
          </a:p>
        </p:txBody>
      </p:sp>
      <p:pic>
        <p:nvPicPr>
          <p:cNvPr id="5" name="Рисунок 4" descr="тихон 2.jpe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42844" y="4071942"/>
            <a:ext cx="1785918" cy="2604463"/>
          </a:xfrm>
          <a:prstGeom prst="roundRect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6" name="Выноска-облако 5"/>
          <p:cNvSpPr/>
          <p:nvPr/>
        </p:nvSpPr>
        <p:spPr>
          <a:xfrm>
            <a:off x="2241666" y="1306530"/>
            <a:ext cx="8362603" cy="391529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ts val="1000"/>
              </a:spcBef>
            </a:pPr>
            <a:r>
              <a:rPr lang="ru-RU" sz="2400" dirty="0">
                <a:solidFill>
                  <a:prstClr val="black"/>
                </a:solidFill>
              </a:rPr>
              <a:t>Ребята, выполните задание: соедините</a:t>
            </a:r>
          </a:p>
          <a:p>
            <a:pPr lvl="0" algn="ctr">
              <a:spcBef>
                <a:spcPts val="1000"/>
              </a:spcBef>
            </a:pPr>
            <a:r>
              <a:rPr lang="ru-RU" sz="2400" dirty="0">
                <a:solidFill>
                  <a:prstClr val="black"/>
                </a:solidFill>
              </a:rPr>
              <a:t>стрелочками цифры по порядку </a:t>
            </a:r>
          </a:p>
          <a:p>
            <a:pPr lvl="0" algn="ctr">
              <a:spcBef>
                <a:spcPts val="1000"/>
              </a:spcBef>
            </a:pPr>
            <a:r>
              <a:rPr lang="ru-RU" sz="2400" dirty="0">
                <a:solidFill>
                  <a:prstClr val="black"/>
                </a:solidFill>
              </a:rPr>
              <a:t>от </a:t>
            </a:r>
            <a:r>
              <a:rPr lang="ru-RU" sz="2400" dirty="0">
                <a:solidFill>
                  <a:srgbClr val="FF0000"/>
                </a:solidFill>
              </a:rPr>
              <a:t>1 до10 </a:t>
            </a:r>
            <a:r>
              <a:rPr lang="ru-RU" sz="2400" dirty="0">
                <a:solidFill>
                  <a:prstClr val="black"/>
                </a:solidFill>
              </a:rPr>
              <a:t>,</a:t>
            </a:r>
          </a:p>
          <a:p>
            <a:pPr lvl="0" algn="ctr">
              <a:spcBef>
                <a:spcPts val="1000"/>
              </a:spcBef>
            </a:pPr>
            <a:r>
              <a:rPr lang="ru-RU" sz="2400" dirty="0">
                <a:solidFill>
                  <a:prstClr val="black"/>
                </a:solidFill>
              </a:rPr>
              <a:t>да проверьте друг у друга, правильно ли сделали!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10041775" y="5785658"/>
            <a:ext cx="1562792" cy="890747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ts val="1000"/>
              </a:spcBef>
            </a:pPr>
            <a:r>
              <a:rPr lang="ru-RU" sz="2000" dirty="0">
                <a:solidFill>
                  <a:srgbClr val="FF0000"/>
                </a:solidFill>
              </a:rPr>
              <a:t>К </a:t>
            </a:r>
            <a:r>
              <a:rPr lang="ru-RU" sz="2000" dirty="0">
                <a:solidFill>
                  <a:srgbClr val="FF0000"/>
                </a:solidFill>
                <a:hlinkClick r:id="rId2" action="ppaction://hlinksldjump"/>
              </a:rPr>
              <a:t>карте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070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ы 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7498" y="257839"/>
            <a:ext cx="9144000" cy="642562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Arial Black" panose="020B0A04020102020204" pitchFamily="34" charset="0"/>
              </a:rPr>
              <a:t>Встреча с Любавой</a:t>
            </a:r>
          </a:p>
        </p:txBody>
      </p:sp>
      <p:pic>
        <p:nvPicPr>
          <p:cNvPr id="5" name="Рисунок 4" descr="василиса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845126" y="4355613"/>
            <a:ext cx="2349657" cy="22626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Овальная выноска 5"/>
          <p:cNvSpPr/>
          <p:nvPr/>
        </p:nvSpPr>
        <p:spPr>
          <a:xfrm>
            <a:off x="1787236" y="991841"/>
            <a:ext cx="7863840" cy="369916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Ребята, я хочу научиться хорошо считать, 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а умею  только до 10.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Какие числа дальше – не знаю! 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Научите меня считать до 20!</a:t>
            </a:r>
          </a:p>
        </p:txBody>
      </p:sp>
    </p:spTree>
    <p:extLst>
      <p:ext uri="{BB962C8B-B14F-4D97-AF65-F5344CB8AC3E}">
        <p14:creationId xmlns:p14="http://schemas.microsoft.com/office/powerpoint/2010/main" val="1979260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2" descr="https://static-interneturok.cdnvideo.ru/content/konspekt_image/108874/ab1f8f20_8a8a_0131_f68e_12313c0dade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687" y="407325"/>
            <a:ext cx="7398327" cy="3021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3722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0"/>
            <a:ext cx="12192000" cy="6858000"/>
          </a:xfrm>
          <a:prstGeom prst="rect">
            <a:avLst/>
          </a:prstGeom>
        </p:spPr>
      </p:pic>
      <p:pic>
        <p:nvPicPr>
          <p:cNvPr id="5" name="Рисунок 4" descr="https://static-interneturok.cdnvideo.ru/content/konspekt_image/108875/ac58f0e0_8a8a_0131_f68f_12313c0dade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244" y="1253430"/>
            <a:ext cx="1676400" cy="255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static-interneturok.cdnvideo.ru/content/konspekt_image/108876/ad852e50_8a8a_0131_f690_12313c0dade2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648" y="1910655"/>
            <a:ext cx="3724275" cy="18954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6684670" y="4000792"/>
            <a:ext cx="11945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/>
              <a:t>  </a:t>
            </a:r>
            <a:r>
              <a:rPr lang="ru-RU" sz="4400" b="1" dirty="0">
                <a:latin typeface="Arial Black" panose="020B0A04020102020204" pitchFamily="34" charset="0"/>
              </a:rPr>
              <a:t>10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165571" y="1141214"/>
            <a:ext cx="3621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88664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986742" y="3960780"/>
            <a:ext cx="1512915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4400" dirty="0">
                <a:solidFill>
                  <a:prstClr val="black"/>
                </a:solidFill>
                <a:latin typeface="Arial Black" panose="020B0A04020102020204" pitchFamily="34" charset="0"/>
              </a:rPr>
              <a:t>10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74271" y="2589399"/>
            <a:ext cx="475529" cy="365792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0132822" y="2421429"/>
            <a:ext cx="938077" cy="7017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4400" dirty="0">
                <a:solidFill>
                  <a:prstClr val="black"/>
                </a:solidFill>
                <a:latin typeface="Arial Black" panose="020B0A04020102020204" pitchFamily="34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463837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2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77"/>
            <a:ext cx="12192000" cy="6858000"/>
          </a:xfrm>
          <a:prstGeom prst="rect">
            <a:avLst/>
          </a:prstGeom>
        </p:spPr>
      </p:pic>
      <p:pic>
        <p:nvPicPr>
          <p:cNvPr id="5" name="Рисунок 4" descr="https://static-interneturok.cdnvideo.ru/content/konspekt_image/108877/aeb2cdf0_8a8a_0131_f691_12313c0dade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40" y="967337"/>
            <a:ext cx="3131126" cy="212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static-interneturok.cdnvideo.ru/content/konspekt_image/108878/affc51e0_8a8a_0131_f692_12313c0dade2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574" y="2531689"/>
            <a:ext cx="3081251" cy="19812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1903812" y="3279371"/>
            <a:ext cx="938078" cy="7017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4400" dirty="0">
                <a:solidFill>
                  <a:prstClr val="black"/>
                </a:solidFill>
                <a:latin typeface="Arial Black" panose="020B0A04020102020204" pitchFamily="34" charset="0"/>
              </a:rPr>
              <a:t>10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157259" y="4512889"/>
            <a:ext cx="1121883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4400" dirty="0">
                <a:solidFill>
                  <a:prstClr val="black"/>
                </a:solidFill>
                <a:latin typeface="Arial Black" panose="020B0A04020102020204" pitchFamily="34" charset="0"/>
              </a:rPr>
              <a:t>10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99278" y="265606"/>
            <a:ext cx="561372" cy="7017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4400" dirty="0">
                <a:solidFill>
                  <a:prstClr val="black"/>
                </a:solidFill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481753" y="1767149"/>
            <a:ext cx="561372" cy="7017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4400" dirty="0">
                <a:solidFill>
                  <a:prstClr val="black"/>
                </a:solidFill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12" name="Равно 11"/>
          <p:cNvSpPr/>
          <p:nvPr/>
        </p:nvSpPr>
        <p:spPr>
          <a:xfrm>
            <a:off x="3832168" y="1870364"/>
            <a:ext cx="623454" cy="598516"/>
          </a:xfrm>
          <a:prstGeom prst="mathEqual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02581" y="1787931"/>
            <a:ext cx="9380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latin typeface="Arial Black" panose="020B0A04020102020204" pitchFamily="34" charset="0"/>
              </a:rPr>
              <a:t>12</a:t>
            </a:r>
          </a:p>
        </p:txBody>
      </p:sp>
      <p:sp>
        <p:nvSpPr>
          <p:cNvPr id="14" name="Равно 13"/>
          <p:cNvSpPr/>
          <p:nvPr/>
        </p:nvSpPr>
        <p:spPr>
          <a:xfrm>
            <a:off x="9019464" y="3129742"/>
            <a:ext cx="623454" cy="598516"/>
          </a:xfrm>
          <a:prstGeom prst="mathEqual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595288" y="3091412"/>
            <a:ext cx="938077" cy="7017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4400" dirty="0">
                <a:solidFill>
                  <a:prstClr val="black"/>
                </a:solidFill>
                <a:latin typeface="Arial Black" panose="020B0A04020102020204" pitchFamily="34" charset="0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911530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2" grpId="0" animBg="1"/>
      <p:bldP spid="13" grpId="0"/>
      <p:bldP spid="14" grpId="0" animBg="1"/>
      <p:bldP spid="1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193</Words>
  <Application>Microsoft Office PowerPoint</Application>
  <PresentationFormat>Широкоэкранный</PresentationFormat>
  <Paragraphs>56</Paragraphs>
  <Slides>15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Arial Black</vt:lpstr>
      <vt:lpstr>Calibri</vt:lpstr>
      <vt:lpstr>Calibri Light</vt:lpstr>
      <vt:lpstr>Тема Office</vt:lpstr>
      <vt:lpstr>Защитники земли русской</vt:lpstr>
      <vt:lpstr>Презентация PowerPoint</vt:lpstr>
      <vt:lpstr>Презентация PowerPoint</vt:lpstr>
      <vt:lpstr>                       Карта  поиска  оружия богатырей</vt:lpstr>
      <vt:lpstr>В гостях у деда Тихона</vt:lpstr>
      <vt:lpstr>Встреча с Любавой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Помощь ослу Моисею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Карта</dc:title>
  <dc:creator>Светлана</dc:creator>
  <cp:lastModifiedBy>HOME</cp:lastModifiedBy>
  <cp:revision>31</cp:revision>
  <dcterms:created xsi:type="dcterms:W3CDTF">2019-02-17T16:35:12Z</dcterms:created>
  <dcterms:modified xsi:type="dcterms:W3CDTF">2021-08-25T18:10:22Z</dcterms:modified>
</cp:coreProperties>
</file>