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2" r:id="rId7"/>
    <p:sldId id="263" r:id="rId8"/>
    <p:sldId id="264" r:id="rId9"/>
    <p:sldId id="265" r:id="rId10"/>
    <p:sldId id="261"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A1458E3D-A087-4E2F-8C7E-C3595F2759F0}" type="datetimeFigureOut">
              <a:rPr lang="ru-RU" smtClean="0"/>
              <a:t>03.11.2021</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AC389589-4433-4886-9B02-763DAB838F79}"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1458E3D-A087-4E2F-8C7E-C3595F2759F0}" type="datetimeFigureOut">
              <a:rPr lang="ru-RU" smtClean="0"/>
              <a:t>03.11.2021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389589-4433-4886-9B02-763DAB838F79}"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1458E3D-A087-4E2F-8C7E-C3595F2759F0}" type="datetimeFigureOut">
              <a:rPr lang="ru-RU" smtClean="0"/>
              <a:t>03.11.2021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389589-4433-4886-9B02-763DAB838F79}"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1458E3D-A087-4E2F-8C7E-C3595F2759F0}" type="datetimeFigureOut">
              <a:rPr lang="ru-RU" smtClean="0"/>
              <a:t>03.11.2021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389589-4433-4886-9B02-763DAB838F79}"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A1458E3D-A087-4E2F-8C7E-C3595F2759F0}" type="datetimeFigureOut">
              <a:rPr lang="ru-RU" smtClean="0"/>
              <a:t>03.11.2021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AC389589-4433-4886-9B02-763DAB838F79}"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1458E3D-A087-4E2F-8C7E-C3595F2759F0}" type="datetimeFigureOut">
              <a:rPr lang="ru-RU" smtClean="0"/>
              <a:t>03.11.2021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389589-4433-4886-9B02-763DAB838F79}"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A1458E3D-A087-4E2F-8C7E-C3595F2759F0}" type="datetimeFigureOut">
              <a:rPr lang="ru-RU" smtClean="0"/>
              <a:t>03.11.2021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C389589-4433-4886-9B02-763DAB838F79}"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A1458E3D-A087-4E2F-8C7E-C3595F2759F0}" type="datetimeFigureOut">
              <a:rPr lang="ru-RU" smtClean="0"/>
              <a:t>03.11.2021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C389589-4433-4886-9B02-763DAB838F79}"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1458E3D-A087-4E2F-8C7E-C3595F2759F0}" type="datetimeFigureOut">
              <a:rPr lang="ru-RU" smtClean="0"/>
              <a:t>03.11.2021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C389589-4433-4886-9B02-763DAB838F79}"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1458E3D-A087-4E2F-8C7E-C3595F2759F0}" type="datetimeFigureOut">
              <a:rPr lang="ru-RU" smtClean="0"/>
              <a:t>03.11.2021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389589-4433-4886-9B02-763DAB838F79}"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A1458E3D-A087-4E2F-8C7E-C3595F2759F0}" type="datetimeFigureOut">
              <a:rPr lang="ru-RU" smtClean="0"/>
              <a:t>03.11.2021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389589-4433-4886-9B02-763DAB838F79}"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A1458E3D-A087-4E2F-8C7E-C3595F2759F0}" type="datetimeFigureOut">
              <a:rPr lang="ru-RU" smtClean="0"/>
              <a:t>03.11.2021</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C389589-4433-4886-9B02-763DAB838F79}"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188640"/>
            <a:ext cx="6745382" cy="2311666"/>
          </a:xfrm>
        </p:spPr>
        <p:txBody>
          <a:bodyPr>
            <a:normAutofit/>
          </a:bodyPr>
          <a:lstStyle/>
          <a:p>
            <a:r>
              <a:rPr lang="ru-RU" sz="2400" dirty="0">
                <a:effectLst/>
              </a:rPr>
              <a:t>Структурное подразделение «Детский сад комбинированного вида «Аленький цветочек» МБДОУ "Детский сад "Планета детства"</a:t>
            </a:r>
            <a:br>
              <a:rPr lang="ru-RU" sz="2400" dirty="0">
                <a:effectLst/>
              </a:rPr>
            </a:br>
            <a:endParaRPr lang="ru-RU" sz="2400" dirty="0">
              <a:solidFill>
                <a:schemeClr val="accent2">
                  <a:lumMod val="75000"/>
                </a:schemeClr>
              </a:solidFill>
            </a:endParaRPr>
          </a:p>
        </p:txBody>
      </p:sp>
      <p:sp>
        <p:nvSpPr>
          <p:cNvPr id="3" name="Подзаголовок 2"/>
          <p:cNvSpPr>
            <a:spLocks noGrp="1"/>
          </p:cNvSpPr>
          <p:nvPr>
            <p:ph type="subTitle" idx="1"/>
          </p:nvPr>
        </p:nvSpPr>
        <p:spPr>
          <a:xfrm>
            <a:off x="1371600" y="2500306"/>
            <a:ext cx="6400800" cy="3714776"/>
          </a:xfrm>
        </p:spPr>
        <p:txBody>
          <a:bodyPr/>
          <a:lstStyle/>
          <a:p>
            <a:r>
              <a:rPr lang="ru-RU" dirty="0" smtClean="0">
                <a:solidFill>
                  <a:schemeClr val="accent2">
                    <a:lumMod val="75000"/>
                  </a:schemeClr>
                </a:solidFill>
                <a:latin typeface="AGCooperCyr" pitchFamily="34" charset="0"/>
              </a:rPr>
              <a:t>Краткосрочный проект</a:t>
            </a:r>
          </a:p>
          <a:p>
            <a:r>
              <a:rPr lang="ru-RU" dirty="0" smtClean="0">
                <a:solidFill>
                  <a:schemeClr val="accent2">
                    <a:lumMod val="75000"/>
                  </a:schemeClr>
                </a:solidFill>
                <a:latin typeface="AGCooperCyr" pitchFamily="34" charset="0"/>
              </a:rPr>
              <a:t>«Потерянная  пуговица»</a:t>
            </a:r>
          </a:p>
          <a:p>
            <a:endParaRPr lang="ru-RU" dirty="0"/>
          </a:p>
          <a:p>
            <a:pPr algn="r"/>
            <a:r>
              <a:rPr lang="ru-RU" sz="2000" dirty="0" smtClean="0"/>
              <a:t> Воспитатель: </a:t>
            </a:r>
            <a:r>
              <a:rPr lang="ru-RU" sz="2000" dirty="0" smtClean="0"/>
              <a:t>Платонова О.А.</a:t>
            </a:r>
            <a:endParaRPr lang="ru-RU" sz="2000" dirty="0" smtClean="0"/>
          </a:p>
        </p:txBody>
      </p:sp>
      <p:pic>
        <p:nvPicPr>
          <p:cNvPr id="5" name="Рисунок 4" descr="5908604316_c18a039713.jpg"/>
          <p:cNvPicPr>
            <a:picLocks noChangeAspect="1"/>
          </p:cNvPicPr>
          <p:nvPr/>
        </p:nvPicPr>
        <p:blipFill>
          <a:blip r:embed="rId2"/>
          <a:stretch>
            <a:fillRect/>
          </a:stretch>
        </p:blipFill>
        <p:spPr>
          <a:xfrm>
            <a:off x="1714480" y="4500570"/>
            <a:ext cx="2571768" cy="17859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940444"/>
          </a:xfrm>
        </p:spPr>
        <p:txBody>
          <a:bodyPr>
            <a:noAutofit/>
          </a:bodyPr>
          <a:lstStyle/>
          <a:p>
            <a:r>
              <a:rPr lang="ru-RU" sz="3600" dirty="0" smtClean="0">
                <a:solidFill>
                  <a:schemeClr val="accent1">
                    <a:lumMod val="75000"/>
                  </a:schemeClr>
                </a:solidFill>
                <a:effectLst/>
              </a:rPr>
              <a:t>Ожидаемый результат </a:t>
            </a:r>
            <a:br>
              <a:rPr lang="ru-RU" sz="3600" dirty="0" smtClean="0">
                <a:solidFill>
                  <a:schemeClr val="accent1">
                    <a:lumMod val="75000"/>
                  </a:schemeClr>
                </a:solidFill>
                <a:effectLst/>
              </a:rPr>
            </a:br>
            <a:r>
              <a:rPr lang="ru-RU" sz="3200" b="0" dirty="0" smtClean="0">
                <a:effectLst/>
              </a:rPr>
              <a:t>- Развитие познавательных и творческих способностей детей. </a:t>
            </a:r>
            <a:br>
              <a:rPr lang="ru-RU" sz="3200" b="0" dirty="0" smtClean="0">
                <a:effectLst/>
              </a:rPr>
            </a:br>
            <a:r>
              <a:rPr lang="ru-RU" sz="3200" b="0" dirty="0" smtClean="0">
                <a:effectLst/>
              </a:rPr>
              <a:t>- Проявление самостоятельной активности детей. </a:t>
            </a:r>
            <a:br>
              <a:rPr lang="ru-RU" sz="3200" b="0" dirty="0" smtClean="0">
                <a:effectLst/>
              </a:rPr>
            </a:br>
            <a:r>
              <a:rPr lang="ru-RU" sz="3200" b="0" dirty="0" smtClean="0">
                <a:effectLst/>
              </a:rPr>
              <a:t>- Улучшение работы по взаимодействию с родителями, активизация родителей как участников проекта.</a:t>
            </a:r>
            <a:br>
              <a:rPr lang="ru-RU" sz="3200" b="0" dirty="0" smtClean="0">
                <a:effectLst/>
              </a:rPr>
            </a:br>
            <a:r>
              <a:rPr lang="ru-RU" sz="3200" b="0" dirty="0" smtClean="0">
                <a:effectLst/>
              </a:rPr>
              <a:t> - Позитивное отношение к миру на основе эмоционально–чувственного опыта.</a:t>
            </a:r>
            <a:endParaRPr lang="ru-RU" sz="3200" b="0" dirty="0">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511816"/>
          </a:xfrm>
        </p:spPr>
        <p:txBody>
          <a:bodyPr>
            <a:noAutofit/>
          </a:bodyPr>
          <a:lstStyle/>
          <a:p>
            <a:r>
              <a:rPr lang="ru-RU" sz="2800" dirty="0" smtClean="0">
                <a:solidFill>
                  <a:schemeClr val="accent1">
                    <a:lumMod val="75000"/>
                  </a:schemeClr>
                </a:solidFill>
              </a:rPr>
              <a:t>Актуальность </a:t>
            </a:r>
            <a:br>
              <a:rPr lang="ru-RU" sz="2800" dirty="0" smtClean="0">
                <a:solidFill>
                  <a:schemeClr val="accent1">
                    <a:lumMod val="75000"/>
                  </a:schemeClr>
                </a:solidFill>
              </a:rPr>
            </a:br>
            <a:r>
              <a:rPr lang="ru-RU" sz="2800" dirty="0" smtClean="0">
                <a:solidFill>
                  <a:schemeClr val="accent1">
                    <a:lumMod val="75000"/>
                  </a:schemeClr>
                </a:solidFill>
              </a:rPr>
              <a:t>Мы живем во время стремительных скоростей и высоких технологий. С каждым годом увеличивается количество технических новинок, поражающих своими возможностями. Мир предметов, и без того огромный, пополняется и расширяется. Все это отражается на нашей повседневной жизни – мы уже не обращаем внимания на предметы, которыми пользуемся изо дня в день. А жаль, ведь некоторые из них, порой даже самые обычные, таят в себе много интересного.</a:t>
            </a:r>
            <a:endParaRPr lang="ru-RU" sz="2800" dirty="0">
              <a:solidFill>
                <a:schemeClr val="accent1">
                  <a:lumMod val="75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0" dirty="0" smtClean="0">
                <a:solidFill>
                  <a:schemeClr val="accent1">
                    <a:lumMod val="75000"/>
                  </a:schemeClr>
                </a:solidFill>
              </a:rPr>
              <a:t>Тип проекта : </a:t>
            </a:r>
            <a:r>
              <a:rPr lang="ru-RU" sz="2800" b="0" dirty="0" err="1" smtClean="0">
                <a:solidFill>
                  <a:schemeClr val="accent1">
                    <a:lumMod val="75000"/>
                  </a:schemeClr>
                </a:solidFill>
              </a:rPr>
              <a:t>Исследовательско-творческий</a:t>
            </a:r>
            <a:endParaRPr lang="ru-RU" sz="2800" b="0" dirty="0">
              <a:solidFill>
                <a:schemeClr val="accent1">
                  <a:lumMod val="75000"/>
                </a:schemeClr>
              </a:solidFill>
            </a:endParaRPr>
          </a:p>
        </p:txBody>
      </p:sp>
      <p:sp>
        <p:nvSpPr>
          <p:cNvPr id="3" name="Содержимое 2"/>
          <p:cNvSpPr>
            <a:spLocks noGrp="1"/>
          </p:cNvSpPr>
          <p:nvPr>
            <p:ph sz="half" idx="1"/>
          </p:nvPr>
        </p:nvSpPr>
        <p:spPr/>
        <p:txBody>
          <a:bodyPr/>
          <a:lstStyle/>
          <a:p>
            <a:r>
              <a:rPr lang="ru-RU" dirty="0" smtClean="0">
                <a:solidFill>
                  <a:schemeClr val="accent1">
                    <a:lumMod val="75000"/>
                  </a:schemeClr>
                </a:solidFill>
              </a:rPr>
              <a:t>Продолжительность: Краткосрочный  (3 недели) </a:t>
            </a:r>
          </a:p>
          <a:p>
            <a:r>
              <a:rPr lang="ru-RU" dirty="0" smtClean="0">
                <a:solidFill>
                  <a:schemeClr val="accent1">
                    <a:lumMod val="75000"/>
                  </a:schemeClr>
                </a:solidFill>
              </a:rPr>
              <a:t>По количеству участников: групповой (дети, родители, педагоги)</a:t>
            </a:r>
          </a:p>
          <a:p>
            <a:r>
              <a:rPr lang="ru-RU" dirty="0" smtClean="0">
                <a:solidFill>
                  <a:schemeClr val="accent1">
                    <a:lumMod val="75000"/>
                  </a:schemeClr>
                </a:solidFill>
              </a:rPr>
              <a:t> Предмет исследования: Пуговицы.</a:t>
            </a:r>
            <a:endParaRPr lang="ru-RU" dirty="0">
              <a:solidFill>
                <a:schemeClr val="accent1">
                  <a:lumMod val="75000"/>
                </a:schemeClr>
              </a:solidFill>
            </a:endParaRPr>
          </a:p>
        </p:txBody>
      </p:sp>
      <p:pic>
        <p:nvPicPr>
          <p:cNvPr id="5" name="Содержимое 4" descr="5908604316_c18a039713.jpg"/>
          <p:cNvPicPr>
            <a:picLocks noGrp="1" noChangeAspect="1"/>
          </p:cNvPicPr>
          <p:nvPr>
            <p:ph sz="half" idx="2"/>
          </p:nvPr>
        </p:nvPicPr>
        <p:blipFill>
          <a:blip r:embed="rId2"/>
          <a:stretch>
            <a:fillRect/>
          </a:stretch>
        </p:blipFill>
        <p:spPr>
          <a:xfrm>
            <a:off x="4648200" y="2372938"/>
            <a:ext cx="4038600" cy="2980487"/>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dirty="0" smtClean="0">
                <a:solidFill>
                  <a:schemeClr val="accent2">
                    <a:lumMod val="75000"/>
                  </a:schemeClr>
                </a:solidFill>
              </a:rPr>
              <a:t>Цель проекта:</a:t>
            </a:r>
            <a:r>
              <a:rPr lang="ru-RU" sz="3200" dirty="0" smtClean="0"/>
              <a:t/>
            </a:r>
            <a:br>
              <a:rPr lang="ru-RU" sz="3200" dirty="0" smtClean="0"/>
            </a:br>
            <a:r>
              <a:rPr lang="ru-RU" sz="3200" dirty="0" smtClean="0"/>
              <a:t> </a:t>
            </a:r>
            <a:r>
              <a:rPr lang="ru-RU" sz="3200" b="0" dirty="0" smtClean="0">
                <a:solidFill>
                  <a:schemeClr val="accent2">
                    <a:lumMod val="75000"/>
                  </a:schemeClr>
                </a:solidFill>
              </a:rPr>
              <a:t>Привлечь родителей и детей к совместному продуктивному творчеству</a:t>
            </a:r>
            <a:r>
              <a:rPr lang="ru-RU" sz="3200" dirty="0" smtClean="0"/>
              <a:t>. </a:t>
            </a:r>
            <a:endParaRPr lang="ru-RU" sz="3200" dirty="0"/>
          </a:p>
        </p:txBody>
      </p:sp>
      <p:sp>
        <p:nvSpPr>
          <p:cNvPr id="3" name="Содержимое 2"/>
          <p:cNvSpPr>
            <a:spLocks noGrp="1"/>
          </p:cNvSpPr>
          <p:nvPr>
            <p:ph idx="1"/>
          </p:nvPr>
        </p:nvSpPr>
        <p:spPr/>
        <p:txBody>
          <a:bodyPr>
            <a:normAutofit/>
          </a:bodyPr>
          <a:lstStyle/>
          <a:p>
            <a:pPr algn="ctr"/>
            <a:r>
              <a:rPr lang="ru-RU" sz="3200" dirty="0" smtClean="0">
                <a:solidFill>
                  <a:schemeClr val="accent1">
                    <a:lumMod val="75000"/>
                  </a:schemeClr>
                </a:solidFill>
              </a:rPr>
              <a:t>Задачи: </a:t>
            </a:r>
          </a:p>
          <a:p>
            <a:r>
              <a:rPr lang="ru-RU" sz="2400" dirty="0" smtClean="0">
                <a:solidFill>
                  <a:schemeClr val="accent2">
                    <a:lumMod val="75000"/>
                  </a:schemeClr>
                </a:solidFill>
              </a:rPr>
              <a:t>Расширять кругозор посредством приобщения к накопленному человеческому опыту познания мира. Познакомить детей с историей пуговицы, её видами и классификацией, расширить знания детей об окружающем мире; Развивать воображение детей и родителей, творчество, интерес к коллекционированию; развивать мелкую моторику кистей рук, познавательную активность, фантазию, коммуникативные навыки. Воспитывать усидчивость, умение работать в коллективе, прививать бережное отношение к чужому труду и поделкам.</a:t>
            </a:r>
            <a:endParaRPr lang="ru-RU" sz="2400" dirty="0">
              <a:solidFill>
                <a:schemeClr val="accent2">
                  <a:lumMod val="75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54692"/>
          </a:xfrm>
        </p:spPr>
        <p:txBody>
          <a:bodyPr>
            <a:noAutofit/>
          </a:bodyPr>
          <a:lstStyle/>
          <a:p>
            <a:r>
              <a:rPr lang="ru-RU" sz="3600" dirty="0" smtClean="0">
                <a:solidFill>
                  <a:schemeClr val="accent1">
                    <a:lumMod val="75000"/>
                  </a:schemeClr>
                </a:solidFill>
              </a:rPr>
              <a:t>Подготовительный этап: </a:t>
            </a:r>
            <a:r>
              <a:rPr lang="ru-RU" sz="3200" b="0" dirty="0" smtClean="0">
                <a:effectLst/>
              </a:rPr>
              <a:t>Информационный лист для родителей о начале проекта; </a:t>
            </a:r>
            <a:br>
              <a:rPr lang="ru-RU" sz="3200" b="0" dirty="0" smtClean="0">
                <a:effectLst/>
              </a:rPr>
            </a:br>
            <a:r>
              <a:rPr lang="ru-RU" sz="3200" b="0" dirty="0" smtClean="0">
                <a:effectLst/>
              </a:rPr>
              <a:t>Совместно с родителями заготовка пуговиц для проекта; </a:t>
            </a:r>
            <a:br>
              <a:rPr lang="ru-RU" sz="3200" b="0" dirty="0" smtClean="0">
                <a:effectLst/>
              </a:rPr>
            </a:br>
            <a:r>
              <a:rPr lang="ru-RU" sz="3200" b="0" dirty="0" smtClean="0">
                <a:effectLst/>
              </a:rPr>
              <a:t>Создание в группе коллекции «Волшебные пуговицы»</a:t>
            </a:r>
            <a:br>
              <a:rPr lang="ru-RU" sz="3200" b="0" dirty="0" smtClean="0">
                <a:effectLst/>
              </a:rPr>
            </a:br>
            <a:r>
              <a:rPr lang="ru-RU" sz="3200" b="0" dirty="0" smtClean="0">
                <a:effectLst/>
              </a:rPr>
              <a:t> Подбор иллюстративного, художественного материала; Составление конспектов тематических занятий.</a:t>
            </a:r>
            <a:endParaRPr lang="ru-RU" sz="3200" b="0" dirty="0">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940444"/>
          </a:xfrm>
        </p:spPr>
        <p:txBody>
          <a:bodyPr>
            <a:noAutofit/>
          </a:bodyPr>
          <a:lstStyle/>
          <a:p>
            <a:r>
              <a:rPr lang="ru-RU" sz="3200" dirty="0" smtClean="0">
                <a:solidFill>
                  <a:schemeClr val="accent1">
                    <a:lumMod val="75000"/>
                  </a:schemeClr>
                </a:solidFill>
                <a:effectLst/>
              </a:rPr>
              <a:t>Предварительная работа:</a:t>
            </a:r>
            <a:r>
              <a:rPr lang="ru-RU" sz="3200" b="0" dirty="0" smtClean="0">
                <a:effectLst/>
              </a:rPr>
              <a:t/>
            </a:r>
            <a:br>
              <a:rPr lang="ru-RU" sz="3200" b="0" dirty="0" smtClean="0">
                <a:effectLst/>
              </a:rPr>
            </a:br>
            <a:r>
              <a:rPr lang="ru-RU" sz="3200" b="0" dirty="0" smtClean="0">
                <a:effectLst/>
              </a:rPr>
              <a:t> - Подобрать методическую, познавательную и художественную литературу по теме. </a:t>
            </a:r>
            <a:br>
              <a:rPr lang="ru-RU" sz="3200" b="0" dirty="0" smtClean="0">
                <a:effectLst/>
              </a:rPr>
            </a:br>
            <a:r>
              <a:rPr lang="ru-RU" sz="3200" b="0" dirty="0" smtClean="0">
                <a:effectLst/>
              </a:rPr>
              <a:t>- Подобрать материалы для коллекции, атрибуты для игровой деятельности</a:t>
            </a:r>
            <a:br>
              <a:rPr lang="ru-RU" sz="3200" b="0" dirty="0" smtClean="0">
                <a:effectLst/>
              </a:rPr>
            </a:br>
            <a:r>
              <a:rPr lang="ru-RU" sz="3200" b="0" dirty="0" smtClean="0">
                <a:effectLst/>
              </a:rPr>
              <a:t>.- Подобрать материал для изобразительной и продуктивной деятельности детей. </a:t>
            </a:r>
            <a:br>
              <a:rPr lang="ru-RU" sz="3200" b="0" dirty="0" smtClean="0">
                <a:effectLst/>
              </a:rPr>
            </a:br>
            <a:r>
              <a:rPr lang="ru-RU" sz="3200" b="0" dirty="0" smtClean="0">
                <a:effectLst/>
              </a:rPr>
              <a:t>- Составить перспективный план работы.</a:t>
            </a:r>
            <a:endParaRPr lang="ru-RU" sz="3200" b="0" dirty="0">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54758"/>
          </a:xfrm>
        </p:spPr>
        <p:txBody>
          <a:bodyPr>
            <a:normAutofit/>
          </a:bodyPr>
          <a:lstStyle/>
          <a:p>
            <a:r>
              <a:rPr lang="ru-RU" sz="2000" dirty="0" smtClean="0">
                <a:solidFill>
                  <a:schemeClr val="accent1">
                    <a:lumMod val="75000"/>
                  </a:schemeClr>
                </a:solidFill>
                <a:effectLst/>
              </a:rPr>
              <a:t>2 этап – основной</a:t>
            </a:r>
            <a:r>
              <a:rPr lang="ru-RU" sz="2000" dirty="0" smtClean="0">
                <a:effectLst/>
              </a:rPr>
              <a:t>: </a:t>
            </a:r>
            <a:br>
              <a:rPr lang="ru-RU" sz="2000" dirty="0" smtClean="0">
                <a:effectLst/>
              </a:rPr>
            </a:br>
            <a:r>
              <a:rPr lang="ru-RU" sz="2000" dirty="0" smtClean="0">
                <a:effectLst/>
              </a:rPr>
              <a:t>беседы, рассматривание иллюстративного материала, чтение познавательной литературы о том: «Что обозначает слово пуговица, «Чем пользовались люди до изобретения пуговицы», «Какими были первые пуговицы, из какого материала сделаны?», «Какие виды пуговиц бывают?», «Какие есть способы пришивания пуговиц?» Подбор пуговиц. </a:t>
            </a:r>
            <a:r>
              <a:rPr lang="ru-RU" sz="2000" dirty="0" smtClean="0">
                <a:solidFill>
                  <a:schemeClr val="accent1">
                    <a:lumMod val="75000"/>
                  </a:schemeClr>
                </a:solidFill>
                <a:effectLst/>
              </a:rPr>
              <a:t>Формы работы</a:t>
            </a:r>
            <a:r>
              <a:rPr lang="ru-RU" sz="2000" dirty="0" smtClean="0">
                <a:effectLst/>
              </a:rPr>
              <a:t>: </a:t>
            </a:r>
            <a:br>
              <a:rPr lang="ru-RU" sz="2000" dirty="0" smtClean="0">
                <a:effectLst/>
              </a:rPr>
            </a:br>
            <a:r>
              <a:rPr lang="ru-RU" sz="2000" dirty="0" smtClean="0">
                <a:effectLst/>
              </a:rPr>
              <a:t>беседы, познавательно – исследовательская деятельность по теме, дидактические игры: «Найди пару», «Какая лишняя?», «Выложи узор»,  «Сосчитай-ка», «Составь картинку», «Подбери правильно», «Подбери по цвету». Знакомство с народными пословицами и поговорками о пуговицах, художественно – творческая деятельность, сюжетно – ролевые игры: «Модный салон», «Семья».</a:t>
            </a:r>
            <a:endParaRPr lang="ru-RU" sz="200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83320"/>
          </a:xfrm>
        </p:spPr>
        <p:txBody>
          <a:bodyPr>
            <a:normAutofit/>
          </a:bodyPr>
          <a:lstStyle/>
          <a:p>
            <a:r>
              <a:rPr lang="ru-RU" sz="4000" dirty="0" smtClean="0">
                <a:solidFill>
                  <a:schemeClr val="accent1">
                    <a:lumMod val="75000"/>
                  </a:schemeClr>
                </a:solidFill>
                <a:effectLst/>
              </a:rPr>
              <a:t>Продуктивная деятельность</a:t>
            </a:r>
            <a:r>
              <a:rPr lang="ru-RU" sz="4000" dirty="0" smtClean="0">
                <a:effectLst/>
              </a:rPr>
              <a:t>. </a:t>
            </a:r>
            <a:br>
              <a:rPr lang="ru-RU" sz="4000" dirty="0" smtClean="0">
                <a:effectLst/>
              </a:rPr>
            </a:br>
            <a:r>
              <a:rPr lang="ru-RU" sz="4000" dirty="0" smtClean="0">
                <a:solidFill>
                  <a:schemeClr val="accent1">
                    <a:lumMod val="75000"/>
                  </a:schemeClr>
                </a:solidFill>
                <a:effectLst/>
              </a:rPr>
              <a:t>Рисование</a:t>
            </a:r>
            <a:r>
              <a:rPr lang="ru-RU" sz="4000" dirty="0" smtClean="0">
                <a:effectLst/>
              </a:rPr>
              <a:t>: «Нарисуем пуговицу» «Печатаем узор» (пуговица-штамп)</a:t>
            </a:r>
            <a:br>
              <a:rPr lang="ru-RU" sz="4000" dirty="0" smtClean="0">
                <a:effectLst/>
              </a:rPr>
            </a:br>
            <a:r>
              <a:rPr lang="ru-RU" sz="4000" dirty="0" smtClean="0">
                <a:solidFill>
                  <a:schemeClr val="accent1">
                    <a:lumMod val="75000"/>
                  </a:schemeClr>
                </a:solidFill>
                <a:effectLst/>
              </a:rPr>
              <a:t> Лепка: </a:t>
            </a:r>
            <a:r>
              <a:rPr lang="ru-RU" sz="4000" dirty="0" smtClean="0">
                <a:effectLst/>
              </a:rPr>
              <a:t>Составление из пуговиц узоров на пластилине «Волшебный цветок»</a:t>
            </a:r>
            <a:endParaRPr lang="ru-RU" sz="4000" dirty="0">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11882"/>
          </a:xfrm>
        </p:spPr>
        <p:txBody>
          <a:bodyPr>
            <a:noAutofit/>
          </a:bodyPr>
          <a:lstStyle/>
          <a:p>
            <a:r>
              <a:rPr lang="ru-RU" sz="3200" dirty="0" smtClean="0">
                <a:solidFill>
                  <a:schemeClr val="accent1">
                    <a:lumMod val="75000"/>
                  </a:schemeClr>
                </a:solidFill>
                <a:effectLst/>
              </a:rPr>
              <a:t>3 этап – заключительный: </a:t>
            </a:r>
            <a:r>
              <a:rPr lang="ru-RU" sz="3200" dirty="0" smtClean="0"/>
              <a:t>создание мини – музея, организация выставки «Вот так чудо - пуговица!» Смотр-конкурс поделок, выполненных совместно с родителями.</a:t>
            </a:r>
            <a:endParaRPr lang="ru-RU" sz="32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87</TotalTime>
  <Words>189</Words>
  <Application>Microsoft Office PowerPoint</Application>
  <PresentationFormat>Экран (4:3)</PresentationFormat>
  <Paragraphs>19</Paragraphs>
  <Slides>10</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10</vt:i4>
      </vt:variant>
    </vt:vector>
  </HeadingPairs>
  <TitlesOfParts>
    <vt:vector size="19" baseType="lpstr">
      <vt:lpstr>AGCooperCyr</vt:lpstr>
      <vt:lpstr>Arial</vt:lpstr>
      <vt:lpstr>Book Antiqua</vt:lpstr>
      <vt:lpstr>Lucida Sans</vt:lpstr>
      <vt:lpstr>Times New Roman</vt:lpstr>
      <vt:lpstr>Wingdings</vt:lpstr>
      <vt:lpstr>Wingdings 2</vt:lpstr>
      <vt:lpstr>Wingdings 3</vt:lpstr>
      <vt:lpstr>Апекс</vt:lpstr>
      <vt:lpstr>Структурное подразделение «Детский сад комбинированного вида «Аленький цветочек» МБДОУ "Детский сад "Планета детства" </vt:lpstr>
      <vt:lpstr>Актуальность  Мы живем во время стремительных скоростей и высоких технологий. С каждым годом увеличивается количество технических новинок, поражающих своими возможностями. Мир предметов, и без того огромный, пополняется и расширяется. Все это отражается на нашей повседневной жизни – мы уже не обращаем внимания на предметы, которыми пользуемся изо дня в день. А жаль, ведь некоторые из них, порой даже самые обычные, таят в себе много интересного.</vt:lpstr>
      <vt:lpstr>Тип проекта : Исследовательско-творческий</vt:lpstr>
      <vt:lpstr>Цель проекта:  Привлечь родителей и детей к совместному продуктивному творчеству. </vt:lpstr>
      <vt:lpstr>Подготовительный этап: Информационный лист для родителей о начале проекта;  Совместно с родителями заготовка пуговиц для проекта;  Создание в группе коллекции «Волшебные пуговицы»  Подбор иллюстративного, художественного материала; Составление конспектов тематических занятий.</vt:lpstr>
      <vt:lpstr>Предварительная работа:  - Подобрать методическую, познавательную и художественную литературу по теме.  - Подобрать материалы для коллекции, атрибуты для игровой деятельности .- Подобрать материал для изобразительной и продуктивной деятельности детей.  - Составить перспективный план работы.</vt:lpstr>
      <vt:lpstr>2 этап – основной:  беседы, рассматривание иллюстративного материала, чтение познавательной литературы о том: «Что обозначает слово пуговица, «Чем пользовались люди до изобретения пуговицы», «Какими были первые пуговицы, из какого материала сделаны?», «Какие виды пуговиц бывают?», «Какие есть способы пришивания пуговиц?» Подбор пуговиц. Формы работы:  беседы, познавательно – исследовательская деятельность по теме, дидактические игры: «Найди пару», «Какая лишняя?», «Выложи узор»,  «Сосчитай-ка», «Составь картинку», «Подбери правильно», «Подбери по цвету». Знакомство с народными пословицами и поговорками о пуговицах, художественно – творческая деятельность, сюжетно – ролевые игры: «Модный салон», «Семья».</vt:lpstr>
      <vt:lpstr>Продуктивная деятельность.  Рисование: «Нарисуем пуговицу» «Печатаем узор» (пуговица-штамп)  Лепка: Составление из пуговиц узоров на пластилине «Волшебный цветок»</vt:lpstr>
      <vt:lpstr>3 этап – заключительный: создание мини – музея, организация выставки «Вот так чудо - пуговица!» Смотр-конкурс поделок, выполненных совместно с родителями.</vt:lpstr>
      <vt:lpstr>Ожидаемый результат  - Развитие познавательных и творческих способностей детей.  - Проявление самостоятельной активности детей.  - Улучшение работы по взаимодействию с родителями, активизация родителей как участников проекта.  - Позитивное отношение к миру на основе эмоционально–чувственного опыта.</vt:lpstr>
    </vt:vector>
  </TitlesOfParts>
  <Company>Bukmop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МБДОУ «Детский сад комбинированного вида «Аленький цветочек» Воспитатель: Платонова О. А</dc:title>
  <dc:creator>ARINA</dc:creator>
  <cp:lastModifiedBy>Arina</cp:lastModifiedBy>
  <cp:revision>13</cp:revision>
  <dcterms:created xsi:type="dcterms:W3CDTF">2017-05-04T14:52:30Z</dcterms:created>
  <dcterms:modified xsi:type="dcterms:W3CDTF">2021-11-03T13:10:25Z</dcterms:modified>
</cp:coreProperties>
</file>