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97" r:id="rId4"/>
    <p:sldId id="276" r:id="rId5"/>
    <p:sldId id="294" r:id="rId6"/>
    <p:sldId id="264" r:id="rId7"/>
    <p:sldId id="298" r:id="rId8"/>
    <p:sldId id="299" r:id="rId9"/>
    <p:sldId id="265" r:id="rId10"/>
    <p:sldId id="300" r:id="rId11"/>
    <p:sldId id="301" r:id="rId12"/>
    <p:sldId id="263" r:id="rId13"/>
    <p:sldId id="267" r:id="rId14"/>
    <p:sldId id="314" r:id="rId15"/>
    <p:sldId id="292" r:id="rId16"/>
    <p:sldId id="31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6B9334-11D2-4EA7-A8AD-5E8DFB81D81C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F5F870-129D-4593-A85D-6047F8341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335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7123-ED27-4D0E-869E-C3149702C629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8B95-C69A-4CF9-A1AF-62DA7AE93F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7123-ED27-4D0E-869E-C3149702C629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8B95-C69A-4CF9-A1AF-62DA7AE93F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7123-ED27-4D0E-869E-C3149702C629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8B95-C69A-4CF9-A1AF-62DA7AE93F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7123-ED27-4D0E-869E-C3149702C629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8B95-C69A-4CF9-A1AF-62DA7AE93F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7123-ED27-4D0E-869E-C3149702C629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8B95-C69A-4CF9-A1AF-62DA7AE93F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7123-ED27-4D0E-869E-C3149702C629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8B95-C69A-4CF9-A1AF-62DA7AE93F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7123-ED27-4D0E-869E-C3149702C629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8B95-C69A-4CF9-A1AF-62DA7AE93F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7123-ED27-4D0E-869E-C3149702C629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8B95-C69A-4CF9-A1AF-62DA7AE93F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7123-ED27-4D0E-869E-C3149702C629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8B95-C69A-4CF9-A1AF-62DA7AE93F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7123-ED27-4D0E-869E-C3149702C629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8B95-C69A-4CF9-A1AF-62DA7AE93F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7123-ED27-4D0E-869E-C3149702C629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8B95-C69A-4CF9-A1AF-62DA7AE93F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87123-ED27-4D0E-869E-C3149702C629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08B95-C69A-4CF9-A1AF-62DA7AE93F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352928" cy="3888432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4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«Приобщение дошкольников к истокам русской народной культуры»</a:t>
            </a:r>
            <a:endParaRPr lang="ru-RU" sz="48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4643446"/>
            <a:ext cx="5288632" cy="1633736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 Негода Ольга Михайловна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Воспитатель ГБОУ школа 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№717  </a:t>
            </a:r>
            <a:r>
              <a:rPr lang="ru-RU" dirty="0" err="1" smtClean="0">
                <a:solidFill>
                  <a:schemeClr val="tx1"/>
                </a:solidFill>
              </a:rPr>
              <a:t>Сп</a:t>
            </a:r>
            <a:r>
              <a:rPr lang="ru-RU" dirty="0" smtClean="0">
                <a:solidFill>
                  <a:schemeClr val="tx1"/>
                </a:solidFill>
              </a:rPr>
              <a:t> 6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г</a:t>
            </a:r>
            <a:r>
              <a:rPr lang="ru-RU" dirty="0" smtClean="0">
                <a:solidFill>
                  <a:schemeClr val="tx1"/>
                </a:solidFill>
              </a:rPr>
              <a:t>. Москва 2021г. </a:t>
            </a: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smtClean="0">
                <a:solidFill>
                  <a:srgbClr val="C00000"/>
                </a:solidFill>
              </a:rPr>
              <a:t>Формы  работы с детьми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641" y="1556792"/>
            <a:ext cx="8229600" cy="3724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Организованная образовательная деятельность </a:t>
            </a:r>
          </a:p>
          <a:p>
            <a:pPr marL="0" indent="0">
              <a:buNone/>
            </a:pPr>
            <a:r>
              <a:rPr lang="ru-RU" sz="2000" dirty="0" smtClean="0"/>
              <a:t>Совместная деятельность </a:t>
            </a:r>
          </a:p>
          <a:p>
            <a:pPr marL="0" indent="0">
              <a:buNone/>
            </a:pPr>
            <a:r>
              <a:rPr lang="ru-RU" sz="2000" dirty="0" smtClean="0"/>
              <a:t>Беседы</a:t>
            </a:r>
          </a:p>
          <a:p>
            <a:pPr marL="0" indent="0">
              <a:buNone/>
            </a:pPr>
            <a:r>
              <a:rPr lang="ru-RU" sz="2000" dirty="0" smtClean="0"/>
              <a:t>Праздники и развлечения</a:t>
            </a:r>
          </a:p>
          <a:p>
            <a:pPr marL="0" indent="0">
              <a:buNone/>
            </a:pPr>
            <a:r>
              <a:rPr lang="ru-RU" sz="2000" dirty="0" smtClean="0"/>
              <a:t>Чтение познавательной и художественной литературы</a:t>
            </a:r>
          </a:p>
          <a:p>
            <a:pPr marL="0" indent="0">
              <a:buNone/>
            </a:pPr>
            <a:r>
              <a:rPr lang="ru-RU" sz="2000" dirty="0" smtClean="0"/>
              <a:t>Наблюдения в быту и природе </a:t>
            </a:r>
          </a:p>
          <a:p>
            <a:pPr marL="0" indent="0">
              <a:buNone/>
            </a:pPr>
            <a:r>
              <a:rPr lang="ru-RU" sz="2000" dirty="0" smtClean="0"/>
              <a:t>Организация конкурсов рисунков и поделок </a:t>
            </a:r>
          </a:p>
          <a:p>
            <a:pPr marL="0" indent="0">
              <a:buNone/>
            </a:pPr>
            <a:r>
              <a:rPr lang="ru-RU" sz="2000" dirty="0" smtClean="0"/>
              <a:t>Посещение тематических выставок </a:t>
            </a:r>
          </a:p>
          <a:p>
            <a:pPr marL="0" indent="0">
              <a:buNone/>
            </a:pPr>
            <a:r>
              <a:rPr lang="ru-RU" sz="2000" dirty="0" smtClean="0"/>
              <a:t>Просмотр видеофильмов, презентаций, слушание музыки. </a:t>
            </a:r>
          </a:p>
          <a:p>
            <a:pPr marL="0" indent="0">
              <a:buNone/>
            </a:pPr>
            <a:r>
              <a:rPr lang="ru-RU" sz="2000" dirty="0" smtClean="0"/>
              <a:t>Игровая деятельность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Методы и приёмы работы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85313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dirty="0" smtClean="0"/>
          </a:p>
          <a:p>
            <a:r>
              <a:rPr lang="ru-RU" sz="2000" dirty="0" smtClean="0"/>
              <a:t>Заучивание </a:t>
            </a:r>
            <a:r>
              <a:rPr lang="ru-RU" sz="2000" dirty="0" err="1" smtClean="0"/>
              <a:t>потешек</a:t>
            </a:r>
            <a:r>
              <a:rPr lang="ru-RU" sz="2000" dirty="0" smtClean="0"/>
              <a:t>, прибауток. </a:t>
            </a:r>
          </a:p>
          <a:p>
            <a:r>
              <a:rPr lang="ru-RU" sz="2000" dirty="0" smtClean="0"/>
              <a:t>Использование пословиц, загадок, поговорок. </a:t>
            </a:r>
          </a:p>
          <a:p>
            <a:r>
              <a:rPr lang="ru-RU" sz="2000" dirty="0" smtClean="0"/>
              <a:t>Чтение художественной литературы. </a:t>
            </a:r>
          </a:p>
          <a:p>
            <a:r>
              <a:rPr lang="ru-RU" sz="2000" dirty="0" smtClean="0"/>
              <a:t>Использование русских народных песен и танцев. </a:t>
            </a:r>
          </a:p>
          <a:p>
            <a:r>
              <a:rPr lang="ru-RU" sz="2000" dirty="0" smtClean="0"/>
              <a:t>Проведение русских народных игр. </a:t>
            </a:r>
          </a:p>
          <a:p>
            <a:r>
              <a:rPr lang="ru-RU" sz="2000" dirty="0" smtClean="0"/>
              <a:t>Использование русских народных костюмов в праздниках и самостоятельной деятельности. </a:t>
            </a:r>
          </a:p>
          <a:p>
            <a:r>
              <a:rPr lang="ru-RU" sz="2000" dirty="0" smtClean="0"/>
              <a:t>Изготовление и применение игрушек и изделий народных промыслов. </a:t>
            </a:r>
          </a:p>
          <a:p>
            <a:pPr marL="0" indent="0">
              <a:buNone/>
            </a:pPr>
            <a:r>
              <a:rPr lang="ru-RU" sz="2000" dirty="0" smtClean="0"/>
              <a:t>  </a:t>
            </a:r>
            <a:r>
              <a:rPr lang="ru-RU" sz="2000" dirty="0"/>
              <a:t> </a:t>
            </a:r>
            <a:r>
              <a:rPr lang="ru-RU" sz="2000" dirty="0" smtClean="0"/>
              <a:t>   Рассказ о народных обычаях и традициях. </a:t>
            </a:r>
          </a:p>
          <a:p>
            <a:r>
              <a:rPr lang="ru-RU" sz="2000" dirty="0" smtClean="0"/>
              <a:t>Рассматривание иллюстраций о русском быте. </a:t>
            </a:r>
          </a:p>
          <a:p>
            <a:r>
              <a:rPr lang="ru-RU" sz="2000" dirty="0" smtClean="0"/>
              <a:t>Беседы, вопросы, разъяснения 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Народное искусство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79" y="1367435"/>
            <a:ext cx="5409317" cy="42938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429209"/>
            <a:ext cx="3707904" cy="24482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3889052"/>
            <a:ext cx="3707904" cy="21218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74"/>
          </a:xfrm>
        </p:spPr>
        <p:txBody>
          <a:bodyPr>
            <a:noAutofit/>
          </a:bodyPr>
          <a:lstStyle/>
          <a:p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365104"/>
            <a:ext cx="8496944" cy="2232248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     </a:t>
            </a:r>
          </a:p>
          <a:p>
            <a:pPr algn="ctr">
              <a:buNone/>
            </a:pPr>
            <a:r>
              <a:rPr lang="ru-RU" sz="4400" b="1" i="1" dirty="0" smtClean="0"/>
              <a:t>Традиционными в группе стали выставки рисунков, аппликаций, фигурок из пластилина, выполненных по мотивам произведений устного народного творчества. </a:t>
            </a:r>
            <a:r>
              <a:rPr lang="ru-RU" sz="4400" i="1" dirty="0" smtClean="0"/>
              <a:t/>
            </a:r>
            <a:br>
              <a:rPr lang="ru-RU" sz="4400" i="1" dirty="0" smtClean="0"/>
            </a:br>
            <a:endParaRPr lang="ru-RU" sz="4400" i="1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85728"/>
            <a:ext cx="4186238" cy="41624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285728"/>
            <a:ext cx="4321050" cy="4079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74"/>
          </a:xfrm>
        </p:spPr>
        <p:txBody>
          <a:bodyPr>
            <a:noAutofit/>
          </a:bodyPr>
          <a:lstStyle/>
          <a:p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365104"/>
            <a:ext cx="8496944" cy="2232248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     </a:t>
            </a:r>
          </a:p>
          <a:p>
            <a:pPr algn="ctr">
              <a:buNone/>
            </a:pPr>
            <a:r>
              <a:rPr lang="ru-RU" sz="4400" b="1" i="1" dirty="0" smtClean="0"/>
              <a:t>Традиционными в группе стали выставки рисунков, аппликаций, фигурок из пластилина, выполненных по мотивам произведений устного народного творчества. </a:t>
            </a:r>
            <a:r>
              <a:rPr lang="ru-RU" sz="4400" i="1" dirty="0" smtClean="0"/>
              <a:t/>
            </a:r>
            <a:br>
              <a:rPr lang="ru-RU" sz="4400" i="1" dirty="0" smtClean="0"/>
            </a:br>
            <a:endParaRPr lang="ru-RU" sz="4400" i="1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56467" y="688251"/>
            <a:ext cx="4321930" cy="38987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76674"/>
            <a:ext cx="4968552" cy="432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46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Заключение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800" b="1" dirty="0" smtClean="0"/>
              <a:t>Приобщать детей к истокам  русской народной  культуры нужно с раннего детства. Базовый процесс «</a:t>
            </a:r>
            <a:r>
              <a:rPr lang="ru-RU" sz="3800" b="1" dirty="0" err="1" smtClean="0"/>
              <a:t>вращивания</a:t>
            </a:r>
            <a:r>
              <a:rPr lang="ru-RU" sz="3800" b="1" dirty="0" smtClean="0"/>
              <a:t>» ребенка в культуру в дошкольном возрасте помогает ребенку-дошкольнику познать самого себя, гордиться своей страной, осознавая ценность, а главное, необходимость своей жизни не только для самого себя, но и общества в целом. </a:t>
            </a:r>
          </a:p>
          <a:p>
            <a:pPr algn="ctr">
              <a:buNone/>
            </a:pPr>
            <a:r>
              <a:rPr lang="ru-RU" sz="3800" b="1" dirty="0" smtClean="0"/>
              <a:t>Таким образом, данная система работы позволяет формировать у детей дошкольного возраста знания о культурном наследии русского народа.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5400" b="1" dirty="0"/>
          </a:p>
        </p:txBody>
      </p:sp>
    </p:spTree>
  </p:cSld>
  <p:clrMapOvr>
    <a:masterClrMapping/>
  </p:clrMapOvr>
  <p:transition spd="slow"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Пожелание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sz="5000" b="1" dirty="0" smtClean="0"/>
              <a:t>        Хочется пожелать, чтобы у педагогов  тоже появилось желание  попробовать различные технологии в работе с детьми по приобщению к  истокам русской народной культуры.                                                                     </a:t>
            </a:r>
          </a:p>
          <a:p>
            <a:pPr>
              <a:buNone/>
            </a:pPr>
            <a:endParaRPr lang="ru-RU" sz="5000" b="1" dirty="0" smtClean="0"/>
          </a:p>
          <a:p>
            <a:pPr>
              <a:buNone/>
            </a:pPr>
            <a:r>
              <a:rPr lang="ru-RU" sz="5000" b="1" dirty="0" smtClean="0"/>
              <a:t>                                                                            Без памяти – нет традиций,    </a:t>
            </a:r>
          </a:p>
          <a:p>
            <a:pPr>
              <a:buNone/>
            </a:pPr>
            <a:r>
              <a:rPr lang="ru-RU" sz="5000" b="1" dirty="0" smtClean="0"/>
              <a:t>                                                                            без традиций – нет культуры,</a:t>
            </a:r>
          </a:p>
          <a:p>
            <a:pPr>
              <a:buNone/>
            </a:pPr>
            <a:r>
              <a:rPr lang="ru-RU" sz="5000" b="1" dirty="0" smtClean="0"/>
              <a:t>                                                                            без культуры - нет воспитания, </a:t>
            </a:r>
          </a:p>
          <a:p>
            <a:pPr>
              <a:buNone/>
            </a:pPr>
            <a:r>
              <a:rPr lang="ru-RU" sz="5000" b="1" dirty="0" smtClean="0"/>
              <a:t>                                                                            без воспитания – нет духовности,      </a:t>
            </a:r>
          </a:p>
          <a:p>
            <a:pPr>
              <a:buNone/>
            </a:pPr>
            <a:r>
              <a:rPr lang="ru-RU" sz="5000" b="1" dirty="0" smtClean="0"/>
              <a:t>                                                                            без духовности – нет личности, </a:t>
            </a:r>
          </a:p>
          <a:p>
            <a:pPr>
              <a:buNone/>
            </a:pPr>
            <a:r>
              <a:rPr lang="ru-RU" sz="5000" b="1" dirty="0" smtClean="0"/>
              <a:t>                                                                             без личности – нет народа как  </a:t>
            </a:r>
          </a:p>
          <a:p>
            <a:pPr>
              <a:buNone/>
            </a:pPr>
            <a:r>
              <a:rPr lang="ru-RU" sz="5000" b="1" dirty="0" smtClean="0"/>
              <a:t>                                                                                            исторической личности.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5100" b="1" dirty="0" smtClean="0">
                <a:solidFill>
                  <a:srgbClr val="C00000"/>
                </a:solidFill>
              </a:rPr>
              <a:t>УСПЕХОВ В РАБОТЕ!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54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Актуальность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600" b="1" dirty="0" smtClean="0"/>
              <a:t>      В настоящее время наша страна переживает непростой период, где утрачиваются представления о доброте, милосердии, гражданственности и патриотизме, а привычными становятся слова «наркотики», «насилие», безнравственность», «бездуховность». И нужно серьёзно задуматься о том, какими вырастут наши нынешние  дошкольники. Не получим ли мы в их лице «потерянное поколение», не имеющие никаких нравственных ценностей? </a:t>
            </a:r>
          </a:p>
          <a:p>
            <a:pPr>
              <a:buNone/>
            </a:pPr>
            <a:r>
              <a:rPr lang="ru-RU" sz="3600" b="1" dirty="0" smtClean="0"/>
              <a:t>          Назрела необходимость качественных изменений в деятельности дошкольной образовательной организации как первой ступени системы непрерывного образования подрастающего поколения, ведь от того, что видит и слышит ребенок с детства, зависит формирование его сознания и отношение к окружающему. Одной из задач Федерального Государственного Стандарта дошкольного образования, утверждённого приказом Министерства образования и науки Российской Федерации от «17» октября 2013 года N 1155, является объединение обучения и воспитания в целостный образовательный процесс на основе духовно-нравственных и </a:t>
            </a:r>
            <a:r>
              <a:rPr lang="ru-RU" sz="3600" b="1" dirty="0" err="1" smtClean="0"/>
              <a:t>социокультурных</a:t>
            </a:r>
            <a:r>
              <a:rPr lang="ru-RU" sz="3600" b="1" dirty="0" smtClean="0"/>
              <a:t> ценностей и принятых в обществе правил и норм поведения в интересах человека, семьи, общества; формирование общей культуры личности детей, развития их социальных, нравственных, эстетических, интеллектуальных качеств. В связи с этим особую актуальность приобретает овладение народным наследием, естественным образом приобщающее ребенка к основам народной  культуры.</a:t>
            </a:r>
          </a:p>
          <a:p>
            <a:pPr>
              <a:buNone/>
            </a:pPr>
            <a:endParaRPr lang="ru-RU" sz="1800" b="1" dirty="0" smtClean="0"/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Актуальность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            </a:t>
            </a:r>
            <a:r>
              <a:rPr lang="ru-RU" sz="1700" b="1" dirty="0" smtClean="0"/>
              <a:t>Старинная мудрость напоминает нам: «Человек, не знающий своего прошлого, не знает ничего». Без знаний своих корней, традиций своего народа, нельзя воспитать полноценного  человека, любящего своих родителей, свой дом, свою страну, с уважением относящегося к  другим народам.</a:t>
            </a:r>
          </a:p>
          <a:p>
            <a:endParaRPr lang="ru-RU" sz="1700" b="1" dirty="0" smtClean="0"/>
          </a:p>
          <a:p>
            <a:pPr>
              <a:buNone/>
            </a:pPr>
            <a:r>
              <a:rPr lang="ru-RU" sz="1700" b="1" dirty="0" smtClean="0"/>
              <a:t>                Исследования в области дошкольной педагогики и психологии свидетельствуют о том, что именно в дошкольном возрасте закладываются  базисные  основы личности. </a:t>
            </a:r>
          </a:p>
          <a:p>
            <a:pPr>
              <a:buNone/>
            </a:pPr>
            <a:r>
              <a:rPr lang="ru-RU" sz="1700" b="1" dirty="0" smtClean="0"/>
              <a:t>     Воспитание патриотических чувств на современном этапе развития общества обязывают ДОУ развивать  познавательный интерес, любовь к Родине, к её историко-культурному наследию.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Цель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Приобщение  детей  к истокам  русской народной культуры  посредством организации воспитательно-образовательной деятельности в ДОУ.</a:t>
            </a:r>
          </a:p>
          <a:p>
            <a:pPr>
              <a:buNone/>
            </a:pP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Задачи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700" b="1" dirty="0" smtClean="0"/>
              <a:t>выстроить  систему работы по приобщению дошкольников к истокам русской народной культуры;</a:t>
            </a:r>
          </a:p>
          <a:p>
            <a:r>
              <a:rPr lang="ru-RU" sz="1700" b="1" dirty="0" smtClean="0"/>
              <a:t>создать предметно-развивающую среду в группе, способствующую приобщению детей к народной культуре;</a:t>
            </a:r>
          </a:p>
          <a:p>
            <a:r>
              <a:rPr lang="ru-RU" sz="1700" b="1" dirty="0" smtClean="0"/>
              <a:t>познакомить детей с элементами материальной культуры, включающей в себя знакомство с жилищем, орудиями труда, предметами быта, одеждой; </a:t>
            </a:r>
          </a:p>
          <a:p>
            <a:r>
              <a:rPr lang="ru-RU" sz="1700" b="1" dirty="0" smtClean="0"/>
              <a:t>познакомить детей с народными обычаями, обрядами, праздниками, народным творчеством, искусством;  развивать познавательную активность, самостоятельность, творчество;</a:t>
            </a:r>
          </a:p>
          <a:p>
            <a:r>
              <a:rPr lang="ru-RU" sz="1700" b="1" dirty="0" smtClean="0"/>
              <a:t>воспитывать чувство уважения к предкам, гордость за Родину, </a:t>
            </a:r>
          </a:p>
          <a:p>
            <a:r>
              <a:rPr lang="ru-RU" sz="1700" b="1" dirty="0" smtClean="0"/>
              <a:t>привлечь родителей к активному взаимодействию по приобщению детей к народной культуре, расширить представления родителей об истории и традициях русского народа.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Содержание работы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925144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/>
              <a:t>1</a:t>
            </a:r>
            <a:r>
              <a:rPr lang="ru-RU" sz="1600" dirty="0" smtClean="0"/>
              <a:t>. </a:t>
            </a:r>
            <a:r>
              <a:rPr lang="ru-RU" sz="1600" b="1" dirty="0" smtClean="0"/>
              <a:t>Изучение теоретических основ приобщения дошкольников к истокам русской народной культуры.</a:t>
            </a:r>
          </a:p>
          <a:p>
            <a:pPr>
              <a:buNone/>
            </a:pPr>
            <a:r>
              <a:rPr lang="ru-RU" sz="1600" dirty="0" smtClean="0"/>
              <a:t>1.1</a:t>
            </a:r>
            <a:r>
              <a:rPr lang="ru-RU" sz="1600" b="1" dirty="0" smtClean="0"/>
              <a:t> </a:t>
            </a:r>
            <a:r>
              <a:rPr lang="ru-RU" sz="1600" dirty="0" smtClean="0"/>
              <a:t>Классики отечественной педагогики о необходимости приобщения дошкольников к национальной культуре.</a:t>
            </a:r>
          </a:p>
          <a:p>
            <a:pPr>
              <a:buNone/>
            </a:pPr>
            <a:r>
              <a:rPr lang="ru-RU" sz="1600" dirty="0" smtClean="0"/>
              <a:t>1.2</a:t>
            </a:r>
            <a:r>
              <a:rPr lang="ru-RU" sz="1600" u="sng" dirty="0" smtClean="0"/>
              <a:t> </a:t>
            </a:r>
            <a:r>
              <a:rPr lang="ru-RU" sz="1600" dirty="0" smtClean="0"/>
              <a:t>Изучение проблемы приобщения детей к русской культуре.	</a:t>
            </a:r>
          </a:p>
          <a:p>
            <a:pPr>
              <a:buNone/>
            </a:pPr>
            <a:r>
              <a:rPr lang="ru-RU" sz="1600" dirty="0" smtClean="0"/>
              <a:t>1.3 Народная культура, как область воспитательных воздействий в ДОУ.</a:t>
            </a:r>
          </a:p>
          <a:p>
            <a:pPr>
              <a:buNone/>
            </a:pPr>
            <a:r>
              <a:rPr lang="ru-RU" sz="1600" dirty="0" smtClean="0"/>
              <a:t>1.4 Условия  эффективного приобщения детей к истокам родной культуры.	</a:t>
            </a:r>
          </a:p>
          <a:p>
            <a:pPr>
              <a:buNone/>
            </a:pPr>
            <a:r>
              <a:rPr lang="ru-RU" sz="1600" b="1" dirty="0" smtClean="0"/>
              <a:t>2. Система  работы по приобщению дошкольников к истокам русской народной культуры.</a:t>
            </a:r>
          </a:p>
          <a:p>
            <a:pPr>
              <a:buNone/>
            </a:pPr>
            <a:r>
              <a:rPr lang="ru-RU" sz="1600" dirty="0" smtClean="0"/>
              <a:t>2.1 Анализ и интерпретация результатов исследования.</a:t>
            </a:r>
          </a:p>
          <a:p>
            <a:pPr>
              <a:buNone/>
            </a:pPr>
            <a:r>
              <a:rPr lang="ru-RU" sz="1600" dirty="0" smtClean="0"/>
              <a:t>2.2 Создание уголка, воспроизводящего атмосферу русского национального быта.	</a:t>
            </a:r>
          </a:p>
          <a:p>
            <a:pPr>
              <a:buNone/>
            </a:pPr>
            <a:r>
              <a:rPr lang="ru-RU" sz="1600" dirty="0" smtClean="0"/>
              <a:t>2.3 Широкое использование фольклора .</a:t>
            </a:r>
          </a:p>
          <a:p>
            <a:pPr>
              <a:buNone/>
            </a:pPr>
            <a:r>
              <a:rPr lang="ru-RU" sz="1600" dirty="0" smtClean="0"/>
              <a:t>2.4 Знакомство с традиционными и обрядовыми праздниками.</a:t>
            </a:r>
          </a:p>
          <a:p>
            <a:pPr>
              <a:buNone/>
            </a:pPr>
            <a:r>
              <a:rPr lang="ru-RU" sz="1600" dirty="0" smtClean="0"/>
              <a:t>2.5 Знакомство с народным искусством.</a:t>
            </a:r>
          </a:p>
          <a:p>
            <a:pPr>
              <a:buNone/>
            </a:pPr>
            <a:r>
              <a:rPr lang="ru-RU" sz="1600" dirty="0" smtClean="0"/>
              <a:t>2.6 Знакомство с русскими народными играми.</a:t>
            </a:r>
          </a:p>
          <a:p>
            <a:pPr>
              <a:buNone/>
            </a:pPr>
            <a:r>
              <a:rPr lang="ru-RU" sz="1600" dirty="0" smtClean="0"/>
              <a:t>2.7 Проектная деятельность по приобщению детей к истокам русской народной культуры.</a:t>
            </a:r>
          </a:p>
          <a:p>
            <a:pPr>
              <a:buNone/>
            </a:pPr>
            <a:r>
              <a:rPr lang="ru-RU" sz="1600" dirty="0" smtClean="0"/>
              <a:t>Заключение.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Классики педагогики о приобщении дошкольников к народной культуре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925144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   Многие мыслители и педагоги прошлого глубоко раскрывали роль народной культуры в воспитании,  развитии и формировании личности.</a:t>
            </a:r>
          </a:p>
          <a:p>
            <a:pPr>
              <a:buNone/>
            </a:pPr>
            <a:r>
              <a:rPr lang="ru-RU" sz="2000" dirty="0" smtClean="0"/>
              <a:t>          Мысль о народности воспитания являлась главнейшей в </a:t>
            </a:r>
            <a:r>
              <a:rPr lang="ru-RU" sz="2000" dirty="0" err="1" smtClean="0"/>
              <a:t>педагоги-ческой</a:t>
            </a:r>
            <a:r>
              <a:rPr lang="ru-RU" sz="2000" dirty="0" smtClean="0"/>
              <a:t> теории К. Д. Ушинского, В.Г. Белинского, В.А. Сухомлинского, Н.К. Крупской. </a:t>
            </a:r>
          </a:p>
          <a:p>
            <a:pPr>
              <a:buNone/>
            </a:pPr>
            <a:r>
              <a:rPr lang="ru-RU" sz="2000" dirty="0" smtClean="0"/>
              <a:t>        К.Д Ушинский  ввел термин «народная педагогика», видя в культуре русского народа национальную самобытность, богатый материал для воспитания любви к Родине. Народная педагогика - это воспитание подрастающего поколения на традициях местного культурного материала. </a:t>
            </a:r>
          </a:p>
          <a:p>
            <a:pPr>
              <a:buNone/>
            </a:pPr>
            <a:r>
              <a:rPr lang="ru-RU" sz="2000" dirty="0" smtClean="0"/>
              <a:t>       Большой вклад в научное обоснование нравственно-патриотического воспитания дошкольников внесли Р.И.Жуковская, Н.В.Виноградова, </a:t>
            </a:r>
            <a:r>
              <a:rPr lang="ru-RU" sz="2000" dirty="0" err="1" smtClean="0"/>
              <a:t>Е.И.Радина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 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Изучение проблемы в наше время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229600" cy="4925144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        </a:t>
            </a:r>
          </a:p>
          <a:p>
            <a:pPr>
              <a:buNone/>
            </a:pPr>
            <a:r>
              <a:rPr lang="ru-RU" sz="2000" dirty="0" smtClean="0"/>
              <a:t>         Современные исследования, посвященные проблемам приобщения дошкольников к истории, культуре, социальной жизни родного города (а через него Отечества), связаны с изучением механизмов социализации, формирования социальной компетенции ребенка (Т.Н.Антонова, Т.Т. Зубова, </a:t>
            </a:r>
            <a:r>
              <a:rPr lang="ru-RU" sz="2000" dirty="0" err="1" smtClean="0"/>
              <a:t>Е.П.Арнаутова</a:t>
            </a:r>
            <a:r>
              <a:rPr lang="ru-RU" sz="2000" dirty="0" smtClean="0"/>
              <a:t> и др.), осознанием ребенка самого себя как представителя человеческого рода  (С.А.Козлова, О.А.Князева, С.Е.Шукшина), восприятием детьми мира предметов (О.А.Артамонова), формированием знаний о трудовой деятельности взрослых (</a:t>
            </a:r>
            <a:r>
              <a:rPr lang="ru-RU" sz="2000" dirty="0" err="1" smtClean="0"/>
              <a:t>М.В.Крулехт</a:t>
            </a:r>
            <a:r>
              <a:rPr lang="ru-RU" sz="2000" dirty="0" smtClean="0"/>
              <a:t>).</a:t>
            </a:r>
          </a:p>
          <a:p>
            <a:pPr>
              <a:buNone/>
            </a:pPr>
            <a:r>
              <a:rPr lang="ru-RU" sz="2000" dirty="0" smtClean="0"/>
              <a:t>        Возможности народной культуры, как средства творческого развития ребенка, формирования представлений у детей о народном искусстве раскрыли О.Л. Князева, Т.С. Комарова, М.Д. </a:t>
            </a:r>
            <a:r>
              <a:rPr lang="ru-RU" sz="2000" dirty="0" err="1" smtClean="0"/>
              <a:t>Маханева</a:t>
            </a:r>
            <a:r>
              <a:rPr lang="ru-RU" sz="2000" dirty="0" smtClean="0"/>
              <a:t>, А.П. Усова,      Н. П. </a:t>
            </a:r>
            <a:r>
              <a:rPr lang="ru-RU" sz="2000" dirty="0" err="1" smtClean="0"/>
              <a:t>Сакулина</a:t>
            </a:r>
            <a:r>
              <a:rPr lang="ru-RU" sz="2000" dirty="0" smtClean="0"/>
              <a:t>, Е.А. </a:t>
            </a:r>
            <a:r>
              <a:rPr lang="ru-RU" sz="2000" dirty="0" err="1" smtClean="0"/>
              <a:t>Флерина</a:t>
            </a:r>
            <a:r>
              <a:rPr lang="ru-RU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Условия эффективного приобщения детей к истокам русской народной культуры.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853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Для эффективного приобщения детей к истокам народной  культуры нужно работать по следующим направлениям: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  Окружение ребёнка предметами национального характера. Это поможет детям понять, что они - часть великого русского народа.</a:t>
            </a:r>
          </a:p>
          <a:p>
            <a:r>
              <a:rPr lang="ru-RU" sz="2000" dirty="0" smtClean="0"/>
              <a:t>   Использование фольклора во всех его проявлениях (сказки, песенки, пословицы, поговорки, хороводы и т.д.), т.к. именно он вмещает в себя все ценности родного языка. </a:t>
            </a:r>
          </a:p>
          <a:p>
            <a:r>
              <a:rPr lang="ru-RU" sz="2000" dirty="0" smtClean="0"/>
              <a:t>  Народные праздники и традиции.</a:t>
            </a:r>
          </a:p>
          <a:p>
            <a:r>
              <a:rPr lang="ru-RU" sz="2000" dirty="0" smtClean="0"/>
              <a:t>  Ознакомление детей с народной декоративной росписью, увлечение их национальным изобразительным искусством.</a:t>
            </a:r>
          </a:p>
          <a:p>
            <a:r>
              <a:rPr lang="ru-RU" sz="2000" dirty="0" smtClean="0"/>
              <a:t>  Знакомство с народными играми.</a:t>
            </a:r>
          </a:p>
          <a:p>
            <a:r>
              <a:rPr lang="ru-RU" sz="2000" dirty="0" smtClean="0"/>
              <a:t>Знакомство с родным краем.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975</TotalTime>
  <Words>1002</Words>
  <Application>Microsoft Office PowerPoint</Application>
  <PresentationFormat>Экран (4:3)</PresentationFormat>
  <Paragraphs>105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 «Приобщение дошкольников к истокам русской народной культуры»</vt:lpstr>
      <vt:lpstr>Актуальность</vt:lpstr>
      <vt:lpstr>Актуальность</vt:lpstr>
      <vt:lpstr>Цель</vt:lpstr>
      <vt:lpstr>Задачи </vt:lpstr>
      <vt:lpstr>Содержание работы</vt:lpstr>
      <vt:lpstr>Классики педагогики о приобщении дошкольников к народной культуре.</vt:lpstr>
      <vt:lpstr>Изучение проблемы в наше время</vt:lpstr>
      <vt:lpstr>Условия эффективного приобщения детей к истокам русской народной культуры.</vt:lpstr>
      <vt:lpstr>Формы  работы с детьми</vt:lpstr>
      <vt:lpstr>Методы и приёмы работы</vt:lpstr>
      <vt:lpstr>Народное искусство</vt:lpstr>
      <vt:lpstr>Презентация PowerPoint</vt:lpstr>
      <vt:lpstr>Презентация PowerPoint</vt:lpstr>
      <vt:lpstr>Заключение</vt:lpstr>
      <vt:lpstr>Пожелание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RePack by Diakov</cp:lastModifiedBy>
  <cp:revision>84</cp:revision>
  <dcterms:created xsi:type="dcterms:W3CDTF">2013-01-21T18:39:41Z</dcterms:created>
  <dcterms:modified xsi:type="dcterms:W3CDTF">2021-11-03T10:11:38Z</dcterms:modified>
</cp:coreProperties>
</file>