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21"/>
  </p:notesMasterIdLst>
  <p:sldIdLst>
    <p:sldId id="283" r:id="rId2"/>
    <p:sldId id="260" r:id="rId3"/>
    <p:sldId id="284" r:id="rId4"/>
    <p:sldId id="261" r:id="rId5"/>
    <p:sldId id="282" r:id="rId6"/>
    <p:sldId id="256" r:id="rId7"/>
    <p:sldId id="262" r:id="rId8"/>
    <p:sldId id="275" r:id="rId9"/>
    <p:sldId id="277" r:id="rId10"/>
    <p:sldId id="285" r:id="rId11"/>
    <p:sldId id="289" r:id="rId12"/>
    <p:sldId id="286" r:id="rId13"/>
    <p:sldId id="287" r:id="rId14"/>
    <p:sldId id="278" r:id="rId15"/>
    <p:sldId id="266" r:id="rId16"/>
    <p:sldId id="273" r:id="rId17"/>
    <p:sldId id="279" r:id="rId18"/>
    <p:sldId id="288" r:id="rId19"/>
    <p:sldId id="28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B845D"/>
    <a:srgbClr val="CD4233"/>
    <a:srgbClr val="1AA62B"/>
    <a:srgbClr val="0E5A17"/>
    <a:srgbClr val="E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60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3677E5A-2369-4148-A6BB-5A562B36B033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D5577A-3EDA-4387-B526-410F684D7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BB5229-4C98-46A6-BFC5-4F4B6CAB442C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48A86-4969-49FE-B430-A03C2CF08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AB979-6C16-4A18-89B7-2EE4DA936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CFDC2-0FFC-4B43-977C-40BFB94B8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B2649-5656-44FD-9082-6E5285F2E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0050E-53C1-495F-BB35-0780646C5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35D1F-5373-4334-B915-B1EE0EC00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762EF-559A-4177-B8BC-79F29FF20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33493-63C0-4BDD-9478-DA939A0AF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D8221-2853-43B7-A997-8D123E033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EDE8-C9DE-4D0A-9469-E8A3CC9D9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EB4D-337C-4738-B864-D8940BF79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AC020E-681C-4DA7-AE49-005E88349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ownloads\&#1055;&#1088;&#1077;&#1079;&#1077;&#1085;&#1090;&#1072;&#1094;&#1080;&#1080;%20&#1082;%20&#1091;&#1088;&#1086;&#1082;&#1072;&#1084;\6%20&#1082;&#1083;&#1072;&#1089;&#1089;\&#1059;&#1088;&#1086;&#1082;%207,%208.%20&#167;%207.%20&#1052;&#1091;&#1079;&#1099;&#1082;&#1072;%20&#1086;&#1073;&#1098;&#1077;&#1076;&#1080;&#1085;&#1103;&#1077;&#1090;%20&#1083;&#1102;&#1076;&#1077;&#1081;\&#1041;&#1077;&#1090;&#1093;&#1086;&#1074;&#1077;&#1085;.%20&#1057;&#1080;&#1084;&#1092;&#1086;&#1085;&#1080;&#1103;%20&#8470;%209%20(IV%20&#1095;&#1072;&#1089;&#1090;&#1100;,%20&#1092;&#1088;&#1072;&#1075;&#1084;&#1077;&#1085;&#1090;).mp3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dmin\Downloads\&#1055;&#1088;&#1077;&#1079;&#1077;&#1085;&#1090;&#1072;&#1094;&#1080;&#1080;%20&#1082;%20&#1091;&#1088;&#1086;&#1082;&#1072;&#1084;\6%20&#1082;&#1083;&#1072;&#1089;&#1089;\&#1059;&#1088;&#1086;&#1082;%207,%208.%20&#167;%207.%20&#1052;&#1091;&#1079;&#1099;&#1082;&#1072;%20&#1086;&#1073;&#1098;&#1077;&#1076;&#1080;&#1085;&#1103;&#1077;&#1090;%20&#1083;&#1102;&#1076;&#1077;&#1081;\Simfoniya_9_Bethoven_-_CHast_4._Presto_(iPleer.fm).mp3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533400" y="152400"/>
            <a:ext cx="6858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Как щедро льются эти звуки</a:t>
            </a:r>
          </a:p>
          <a:p>
            <a:r>
              <a:rPr lang="ru-RU" sz="2800" b="1"/>
              <a:t>Из необъятной тишины,</a:t>
            </a:r>
          </a:p>
          <a:p>
            <a:r>
              <a:rPr lang="ru-RU" sz="2800" b="1"/>
              <a:t>Я к ним протягиваю руки –</a:t>
            </a:r>
          </a:p>
          <a:p>
            <a:r>
              <a:rPr lang="ru-RU" sz="2800" b="1"/>
              <a:t>Ладони музыкой полны.</a:t>
            </a:r>
          </a:p>
          <a:p>
            <a:r>
              <a:rPr lang="ru-RU" sz="2800" b="1"/>
              <a:t>Замрёт на миг и снова льётся</a:t>
            </a:r>
          </a:p>
          <a:p>
            <a:r>
              <a:rPr lang="ru-RU" sz="2800" b="1"/>
              <a:t>Живая звонкая струя,</a:t>
            </a:r>
          </a:p>
          <a:p>
            <a:r>
              <a:rPr lang="ru-RU" sz="2800" b="1"/>
              <a:t>И солнце ласково смеётся,</a:t>
            </a:r>
          </a:p>
          <a:p>
            <a:r>
              <a:rPr lang="ru-RU" sz="2800" b="1"/>
              <a:t>И дышит ласково земля.</a:t>
            </a:r>
          </a:p>
          <a:p>
            <a:r>
              <a:rPr lang="ru-RU" sz="2800" b="1"/>
              <a:t>Завидуя самозабвенью</a:t>
            </a:r>
          </a:p>
          <a:p>
            <a:r>
              <a:rPr lang="ru-RU" sz="2800" b="1"/>
              <a:t>Неутомимого певца,</a:t>
            </a:r>
          </a:p>
          <a:p>
            <a:r>
              <a:rPr lang="ru-RU" sz="2800" b="1"/>
              <a:t>Я у него учусь уменью</a:t>
            </a:r>
          </a:p>
          <a:p>
            <a:r>
              <a:rPr lang="ru-RU" sz="2800" b="1"/>
              <a:t>И петь, и радовать сердца…</a:t>
            </a:r>
          </a:p>
        </p:txBody>
      </p:sp>
      <p:pic>
        <p:nvPicPr>
          <p:cNvPr id="39938" name="Picture 2" descr="https://capost.media/upload/iblock/19e/19e3373c4a9c5a0caaae23449ad6d9fe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90" r="46246"/>
          <a:stretch>
            <a:fillRect/>
          </a:stretch>
        </p:blipFill>
        <p:spPr bwMode="auto">
          <a:xfrm>
            <a:off x="5410200" y="2133600"/>
            <a:ext cx="3581400" cy="4483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630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Послушайте грандиозный финал последней, девятой симфонии Бетховена – величайшее произведение композитора, известное и любимое во всём мире. </a:t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11267" name="Рисунок 2" descr="C:\Users\galina-muz\Desktop\Sans-titre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mariinsky.ru/images/cms/data/235_concerts/conductors/9_simph_beethov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Бетховен. Симфония № 9 (IV часть, фрагмент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34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24600" cy="6858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Борьбу и глубокие раздумья человека воплотил он в своей гениальной музыке. Как будто человечество вспоминает всё своё прошлое, подводит его итоги и пытается заглянуть в будущее. Эту грандиозную картину будущего великий мастер рисует нам в финале Девятой симфонии. Для этого композитору оказалось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мало средств только музыки.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Он ввёл в симфонию слово - оду Шиллера «К радости». 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Радость, пламя неземное,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Райский дух, слетевший к нам,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Опьянённые тобою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Мы вошли в твой светлый храм.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Ты сближаешь без усилья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Всех разрозненных враждой,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Там, где ты раскинешь крылья,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i="1" dirty="0" smtClean="0">
                <a:solidFill>
                  <a:schemeClr val="tx2">
                    <a:lumMod val="50000"/>
                  </a:schemeClr>
                </a:solidFill>
              </a:rPr>
              <a:t>Люди – братья меж собой.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315" name="Picture 2" descr="https://cdn.turkaramamotoru.com/ru/sonata-dlya-fortepiano-do-diez-minor-chajkovskij-1315.jpg"/>
          <p:cNvPicPr>
            <a:picLocks noChangeAspect="1" noChangeArrowheads="1"/>
          </p:cNvPicPr>
          <p:nvPr/>
        </p:nvPicPr>
        <p:blipFill>
          <a:blip r:embed="rId3"/>
          <a:srcRect l="7001" t="4424" r="8000" b="5621"/>
          <a:stretch>
            <a:fillRect/>
          </a:stretch>
        </p:blipFill>
        <p:spPr bwMode="auto">
          <a:xfrm>
            <a:off x="5638800" y="1838325"/>
            <a:ext cx="33909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imfoniya_9_Bethoven_-_CHast_4._Presto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772400" y="76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4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0"/>
            <a:ext cx="5257800" cy="5029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Хор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Обнимитесь, миллионы!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Слейтесь в радости одной!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Там, над звёздною страной, -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Бог, в любви </a:t>
            </a:r>
            <a:r>
              <a:rPr lang="ru-RU" sz="2800" i="1" dirty="0" err="1" smtClean="0">
                <a:solidFill>
                  <a:schemeClr val="tx2">
                    <a:lumMod val="50000"/>
                  </a:schemeClr>
                </a:solidFill>
              </a:rPr>
              <a:t>пресуществлённый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Кто сберёг в житейской вьюге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Дружбу друга своего,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Верен был своей подруге, -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Влейся в наше торжество!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Кто презрел в земной юдоли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Теплоту душевных уз,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Тот в слезах, по доброй воле,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Пусть покинет наш союз!</a:t>
            </a:r>
            <a:endParaRPr lang="ru-RU" sz="2800" dirty="0" smtClean="0"/>
          </a:p>
        </p:txBody>
      </p:sp>
      <p:pic>
        <p:nvPicPr>
          <p:cNvPr id="14339" name="Picture 4" descr="https://fs3.ppt4web.ru/images/172880/208355/310/img10.jpg"/>
          <p:cNvPicPr>
            <a:picLocks noChangeAspect="1" noChangeArrowheads="1"/>
          </p:cNvPicPr>
          <p:nvPr/>
        </p:nvPicPr>
        <p:blipFill>
          <a:blip r:embed="rId2"/>
          <a:srcRect l="4443" t="21312" r="55556" b="11877"/>
          <a:stretch>
            <a:fillRect/>
          </a:stretch>
        </p:blipFill>
        <p:spPr bwMode="auto">
          <a:xfrm>
            <a:off x="381000" y="3048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muzkarta.info/f/i/d845d6c568e58615383574c8625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4575"/>
            <a:ext cx="46482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2743200" y="152400"/>
            <a:ext cx="6172200" cy="629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Первое исполнение Девятой симфонии стало величайшим  триумфом композитора.   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 Количество    желающих попасть на концерт было так велико,   что у входа произошла   драка.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Оркестром дирижировал </a:t>
            </a:r>
            <a:r>
              <a:rPr lang="ru-RU" sz="2400" dirty="0" err="1">
                <a:latin typeface="+mj-lt"/>
              </a:rPr>
              <a:t>Умлауф</a:t>
            </a:r>
            <a:r>
              <a:rPr lang="ru-RU" sz="2400" dirty="0">
                <a:latin typeface="+mj-lt"/>
              </a:rPr>
              <a:t>. Совершенно глухой Бетховен стоял у рампы и давал темпы для каждой части. Гром аплодисментов раздался после последнего аккорда. Музыканты и певцы были потрясены успехом симфонии, и  только Бетховен никак не реагировал на восторженные возгласы публики – он их просто не слышал.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 Тогда молодая певица по имени Унгер подбежала к композитору, взяла его за руку и вывела на сцену, чтобы он мог увидеть переполненный зал – зрители аплодировали, подбрасывая   вверх шапки.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>
                <a:latin typeface="+mj-lt"/>
              </a:rPr>
              <a:t>Бетховен достиг своей цели, к которой стремился всю жизнь. Он овладел Радостью.</a:t>
            </a:r>
          </a:p>
        </p:txBody>
      </p:sp>
      <p:pic>
        <p:nvPicPr>
          <p:cNvPr id="15363" name="Picture 9" descr="imgpreview?key=6cfac12745797134&amp;mb=imgdb_preview_9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23622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https://www.neizvestniy-geniy.ru/images/works/photo/2018/09/small/1954603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2362200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05800" cy="1112838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Century Gothic" pitchFamily="34" charset="0"/>
              </a:rPr>
              <a:t>Что нам с вами даёт эта симфония? 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143000"/>
            <a:ext cx="89916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002060"/>
                </a:solidFill>
                <a:latin typeface="Century" pitchFamily="18" charset="0"/>
              </a:rPr>
              <a:t>Печаль, скорбь, борьба, а затем устремлённость ввысь, к свету. 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002060"/>
                </a:solidFill>
                <a:latin typeface="Century" pitchFamily="18" charset="0"/>
              </a:rPr>
              <a:t>-Как вы понимаете это?  </a:t>
            </a:r>
            <a:r>
              <a:rPr lang="ru-RU" sz="2400" b="1" smtClean="0">
                <a:solidFill>
                  <a:srgbClr val="C00000"/>
                </a:solidFill>
                <a:latin typeface="Century Gothic" pitchFamily="34" charset="0"/>
              </a:rPr>
              <a:t>К радости через страдания.</a:t>
            </a: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ru-RU" sz="2400" smtClean="0"/>
              <a:t>Идея произведения - обращение ко всему человечеству с призывом к дружбе, к братскому единению. Эта песня – гимн человеческому счастью, радости. И вот в её финале звучат замечательные слова:</a:t>
            </a:r>
          </a:p>
          <a:p>
            <a:pPr algn="ctr" eaLnBrk="1" hangingPunct="1">
              <a:buFont typeface="Arial" charset="0"/>
              <a:buNone/>
            </a:pPr>
            <a:r>
              <a:rPr lang="ru-RU" sz="2400" b="1" i="1" smtClean="0"/>
              <a:t>«…Люди – братья меж собой!</a:t>
            </a:r>
            <a:br>
              <a:rPr lang="ru-RU" sz="2400" b="1" i="1" smtClean="0"/>
            </a:br>
            <a:r>
              <a:rPr lang="ru-RU" sz="2400" b="1" i="1" smtClean="0"/>
              <a:t>Обнимитесь, миллионы!</a:t>
            </a:r>
            <a:br>
              <a:rPr lang="ru-RU" sz="2400" b="1" i="1" smtClean="0"/>
            </a:br>
            <a:r>
              <a:rPr lang="ru-RU" sz="2400" b="1" i="1" smtClean="0"/>
              <a:t>Слейтесь в радости одной!»</a:t>
            </a:r>
            <a:endParaRPr lang="ru-RU" sz="2400" b="1" smtClean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257800"/>
            <a:ext cx="88392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Л. Н Толстой утверждал, что музыка, как одно из могущественнейших  средств  воздействия на душу человека, должна исполняться  перед совершением какого – либо важного дела.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https://yandex.ru/images/_crpd/GPV7E6r05/81631eNb6/c6xssK-MbjkWdqiV0_C8MYFiqgTxwV6sOTZs3r6NDc31fPw65MuJkb5LZsM5rMR1xwv8mj8jJM4WuiKrSmTznia5YIin4S8gX3_xgNLYgXipZoNFgJALsV0acM72iR2sjSg"/>
          <p:cNvPicPr>
            <a:picLocks noChangeAspect="1" noChangeArrowheads="1"/>
          </p:cNvPicPr>
          <p:nvPr/>
        </p:nvPicPr>
        <p:blipFill>
          <a:blip r:embed="rId2"/>
          <a:srcRect l="14679" r="10092" b="5882"/>
          <a:stretch>
            <a:fillRect/>
          </a:stretch>
        </p:blipFill>
        <p:spPr bwMode="auto">
          <a:xfrm>
            <a:off x="152400" y="3980986"/>
            <a:ext cx="3276600" cy="2877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-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В чём главное значение музыки?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6800" cy="487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/>
              <a:t>Главное значение музыки состоит 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В способности наделять людей этой силой ,  (тема радости и мощь людского единения), 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В   противостоянии отчуждённости и холодному одиночеству,  идти  от сердца к сердцу,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В умении музыки всегда найти путь  к другому сердцу. </a:t>
            </a:r>
          </a:p>
          <a:p>
            <a:pPr algn="ctr" eaLnBrk="1" hangingPunct="1">
              <a:buFont typeface="Arial" charset="0"/>
              <a:buNone/>
            </a:pPr>
            <a:r>
              <a:rPr lang="ru-RU" sz="2400" smtClean="0"/>
              <a:t>А вот как в стихах выразил своё впечатление от музыки Бетховена поэт Н.Заболоцкий: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smtClean="0"/>
              <a:t>И сквозь покой пространства мирового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smtClean="0"/>
              <a:t>До самых звёзд прошёл девятый вал…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smtClean="0"/>
              <a:t>Откройся, мысль! Стань музыкою, слово!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smtClean="0"/>
              <a:t>Ударь в сердца, чтоб мир торжествовал!</a:t>
            </a:r>
          </a:p>
          <a:p>
            <a:pPr eaLnBrk="1" hangingPunct="1"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52400" y="0"/>
            <a:ext cx="89916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-"/>
              <a:defRPr/>
            </a:pPr>
            <a:r>
              <a:rPr lang="ru-RU" sz="2400" b="1" dirty="0">
                <a:latin typeface="Century Gothic" pitchFamily="34" charset="0"/>
              </a:rPr>
              <a:t>Можно ли познать мир через музыкальные  произведения? </a:t>
            </a:r>
          </a:p>
          <a:p>
            <a:pPr>
              <a:defRPr/>
            </a:pPr>
            <a:r>
              <a:rPr lang="ru-RU" sz="2400" dirty="0">
                <a:latin typeface="+mn-lt"/>
              </a:rPr>
              <a:t>Замечательный русский композитор Сергей Иванович Танеев заметил однажды, что если бы на земле появились жители других планет, которым следовало бы за один час дать представление о человечестве, то лучше всего было бы исполнить для них Девятую симфонию Л.Бетховена…</a:t>
            </a:r>
            <a:endParaRPr lang="ru-RU" sz="2400" b="1" dirty="0">
              <a:latin typeface="+mn-lt"/>
            </a:endParaRPr>
          </a:p>
          <a:p>
            <a:pPr>
              <a:defRPr/>
            </a:pPr>
            <a:r>
              <a:rPr lang="ru-RU" sz="2400" b="1" dirty="0">
                <a:latin typeface="Century Gothic" pitchFamily="34" charset="0"/>
              </a:rPr>
              <a:t>-  Приведите  примеры,  как музыка может объединять ради общих благих целей? </a:t>
            </a:r>
          </a:p>
          <a:p>
            <a:pPr algn="ctr">
              <a:defRPr/>
            </a:pPr>
            <a:r>
              <a:rPr lang="ru-RU" sz="2400" dirty="0"/>
              <a:t>                  </a:t>
            </a:r>
          </a:p>
          <a:p>
            <a:pPr algn="ctr">
              <a:defRPr/>
            </a:pPr>
            <a:r>
              <a:rPr lang="ru-RU" sz="2400" dirty="0"/>
              <a:t>Музыка способна пробуждать лучшее, что есть в человеке                - его стремление к красоте, к любви, к созиданию. Но мы всё-таки не можем ответить на вопрос: «А что же такое музыка?», потому что это тайна, а в этой тайне заключена мудрость: ведь не все вопросы в жизни находят ответы. Есть нечто такое, перед чем человеку надлежит просто преклониться…</a:t>
            </a:r>
            <a:endParaRPr lang="ru-RU" sz="2400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3306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Может быть, в способности наделять людей этой силой, помогать им противостоять отчуждённости и холодному одиночеству и состоит главное значение музыки, всегда идущей от сердца и всегда умеющей найти путь к другому сердцу.</a:t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19459" name="AutoShape 2" descr="https://lastfm.freetls.fastly.net/i/u/ar0/10d447d94b314b9fa3f24fea3131ecd5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AutoShape 4" descr="https://lastfm.freetls.fastly.net/i/u/ar0/10d447d94b314b9fa3f24fea3131ecd5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AutoShape 6" descr="https://lastfm.freetls.fastly.net/i/u/ar0/10d447d94b314b9fa3f24fea3131ecd5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3255" name="Picture 7" descr="C:\Users\Admin\Downloads\10d447d94b314b9fa3f24fea3131ec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799" y="3276600"/>
            <a:ext cx="5140895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905000" y="0"/>
            <a:ext cx="525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Прекрасное далеко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905000" y="592138"/>
            <a:ext cx="5867400" cy="62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600" b="1">
                <a:latin typeface="Arial" charset="0"/>
              </a:rPr>
              <a:t>1.</a:t>
            </a:r>
            <a:r>
              <a:rPr lang="ru-RU" sz="1600" b="1">
                <a:latin typeface="FangSong" pitchFamily="49" charset="-122"/>
              </a:rPr>
              <a:t>Слышу голос из Прекрасного Далека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Голос утренний в серебряной росе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Слышу голос и манящая дорога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Кружит голову как в детстве карусель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/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Arial" charset="0"/>
              </a:rPr>
              <a:t>ПРИПЕВ:</a:t>
            </a:r>
            <a:r>
              <a:rPr lang="ru-RU" sz="1600" b="1">
                <a:latin typeface="FangSong" pitchFamily="49" charset="-122"/>
              </a:rPr>
              <a:t>Прекрасное Далеко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Не будь ко мне жестоко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Не будь ко мне жестоко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Жестоко не будь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От чистого истока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В Прекрасное Далеко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В Прекрасное Далеко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Я начинаю путь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/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Arial" charset="0"/>
              </a:rPr>
              <a:t>2.</a:t>
            </a:r>
            <a:r>
              <a:rPr lang="ru-RU" sz="1600" b="1">
                <a:latin typeface="FangSong" pitchFamily="49" charset="-122"/>
              </a:rPr>
              <a:t>Слышу голос из Прекрасного Далека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Он зовет меня в прекрасные края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Слышу голос голос спрашивает строго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А сегодня что для завтра сделал я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ПРИПЕВ:</a:t>
            </a:r>
            <a:r>
              <a:rPr lang="ru-RU" sz="1600" b="1">
                <a:latin typeface="Arial" charset="0"/>
              </a:rPr>
              <a:t> тот же.</a:t>
            </a:r>
            <a:r>
              <a:rPr lang="ru-RU" sz="1600" b="1">
                <a:latin typeface="FangSong" pitchFamily="49" charset="-122"/>
              </a:rPr>
              <a:t/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/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Я клянусь что стану чище и добрее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И в беде не брошу друга никогда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Слышу голос и спешу на зов скорее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По дороге на которой нет следа</a:t>
            </a:r>
            <a:br>
              <a:rPr lang="ru-RU" sz="1600" b="1">
                <a:latin typeface="FangSong" pitchFamily="49" charset="-122"/>
              </a:rPr>
            </a:br>
            <a:r>
              <a:rPr lang="ru-RU" sz="1600" b="1">
                <a:latin typeface="FangSong" pitchFamily="49" charset="-122"/>
              </a:rPr>
              <a:t>ПРИПЕВ: тот же. </a:t>
            </a:r>
            <a:r>
              <a:rPr lang="ru-RU" sz="1600" b="1"/>
              <a:t>2раза.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762000"/>
            <a:ext cx="3886200" cy="10668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B845D"/>
                </a:solidFill>
                <a:latin typeface="Arial" charset="0"/>
              </a:rPr>
              <a:t>Эпиграф</a:t>
            </a:r>
            <a:r>
              <a:rPr lang="ru-RU" smtClean="0">
                <a:solidFill>
                  <a:srgbClr val="CB845D"/>
                </a:solidFill>
              </a:rPr>
              <a:t>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962400" y="1828800"/>
            <a:ext cx="5029200" cy="40386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«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Композитор может показать миллионам людей то,  что делается в душе одного человека, и одному  человеку открыть то, чем наполнена душа   всего человечества»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               Д.Д. Шостакович 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                                       </a:t>
            </a:r>
          </a:p>
        </p:txBody>
      </p:sp>
      <p:pic>
        <p:nvPicPr>
          <p:cNvPr id="14340" name="Рисунок 4" descr="Shostakovich-2.jpg"/>
          <p:cNvPicPr>
            <a:picLocks noChangeAspect="1"/>
          </p:cNvPicPr>
          <p:nvPr/>
        </p:nvPicPr>
        <p:blipFill>
          <a:blip r:embed="rId2"/>
          <a:srcRect l="10831" r="13205"/>
          <a:stretch>
            <a:fillRect/>
          </a:stretch>
        </p:blipFill>
        <p:spPr bwMode="auto">
          <a:xfrm>
            <a:off x="228600" y="685800"/>
            <a:ext cx="4114800" cy="5625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43000"/>
            <a:ext cx="7772400" cy="571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Что-то в музыке…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Первородное, первозданное,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Богатырское и былинное,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Что-то смелое и решительное,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И прямое, как высота,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Что-то самое значительное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Человечность и доброта.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В.  Боков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45820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 О чём  пойдёт речь на уроке ?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495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i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</a:rPr>
              <a:t>*  </a:t>
            </a:r>
            <a:r>
              <a:rPr lang="ru-RU" sz="2800" b="1" i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</a:rPr>
              <a:t>О том, что музыка может воздействовать  как на  общество, так и на одного человека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i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</a:rPr>
              <a:t>*  Музыка,  как  никакое  другое искусство   объединяет людей  для общих дел,  для радостей, для укрепления духа, способного противостоять бедам и тяготам жизни.  Под её воздействием невзгоды отступают, терпят поражение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-4516438" y="324485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  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0" grpId="1"/>
      <p:bldP spid="17411" grpId="0" build="p"/>
      <p:bldP spid="17411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-Как вы понимаете слова Герцена: </a:t>
            </a:r>
            <a:r>
              <a:rPr lang="ru-RU" b="1" dirty="0" smtClean="0"/>
              <a:t>«Одна музыка может перенести трепет одной души в другую…»</a:t>
            </a:r>
            <a:r>
              <a:rPr lang="ru-RU" dirty="0" smtClean="0"/>
              <a:t>. Откуда берётся музыка?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u="sng" dirty="0" smtClean="0"/>
              <a:t>«Музыка</a:t>
            </a:r>
            <a:r>
              <a:rPr lang="ru-RU" dirty="0" smtClean="0"/>
              <a:t> – это письма в будущее с надеждой, что где-то отзовётся родная душа, которая так же мыслит и так же чувствует».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«Зорко одно лишь сердце»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i="1" dirty="0" err="1" smtClean="0"/>
              <a:t>Экзюпери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295400"/>
          </a:xfrm>
        </p:spPr>
        <p:txBody>
          <a:bodyPr/>
          <a:lstStyle/>
          <a:p>
            <a:pPr eaLnBrk="1" hangingPunct="1"/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8600"/>
            <a:ext cx="5638800" cy="48768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/>
              <a:t> </a:t>
            </a:r>
            <a:endParaRPr lang="ru-RU" sz="3600" b="1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7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«Музыка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77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7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объединяет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77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7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людей»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5800" b="1" i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5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/>
          </a:p>
          <a:p>
            <a:pPr algn="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/>
              <a:t> </a:t>
            </a:r>
            <a:endParaRPr lang="ru-RU" sz="2000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chemeClr val="hlink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hlink"/>
                </a:solidFill>
              </a:rPr>
              <a:t> </a:t>
            </a:r>
            <a:r>
              <a:rPr lang="ru-RU" sz="2800" b="1" dirty="0" smtClean="0"/>
              <a:t>  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 flipH="1">
            <a:off x="685800" y="3352800"/>
            <a:ext cx="633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7173" name="Picture 8" descr="http://kdc-chainka.nsk.muzkult.ru/media/2019/07/09/1261300148/imgonline-com-ua-Transparent-backgr-RlzuDLBtR1U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5138" y="1219200"/>
            <a:ext cx="7408862" cy="744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14400"/>
            <a:ext cx="8305800" cy="5032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B845D"/>
                </a:solidFill>
                <a:latin typeface="Arial" pitchFamily="34" charset="0"/>
              </a:rPr>
              <a:t>Приведите примеры.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chemeClr val="bg1">
                    <a:lumMod val="25000"/>
                  </a:schemeClr>
                </a:solidFill>
                <a:cs typeface="Aharoni" pitchFamily="2" charset="-79"/>
              </a:rPr>
              <a:t>    </a:t>
            </a: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</a:rPr>
              <a:t>Музыка Орфея оказалась более могущественной,   чем сладкоголосое пение сирен.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Arial" pitchFamily="34" charset="0"/>
              </a:rPr>
              <a:t>    В музыке,   как и в жизни,  есть вечные темы,  такие как добро и зло, борьба светлых и темных сил. 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8382000" cy="4911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CB845D"/>
                </a:solidFill>
                <a:latin typeface="Arial" pitchFamily="34" charset="0"/>
                <a:cs typeface="Arial" pitchFamily="34" charset="0"/>
              </a:rPr>
              <a:t>Настоящая музыка окрыляет: человек,  переживающий её, становится сильнее и даже как будто выше  самого себя.</a:t>
            </a: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rgbClr val="C00000"/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2800" b="1" dirty="0">
              <a:solidFill>
                <a:srgbClr val="0E5A17"/>
              </a:solidFill>
              <a:latin typeface="Century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>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7411" name="Рисунок 2" descr="maxresdefault.jpg"/>
          <p:cNvPicPr>
            <a:picLocks noChangeAspect="1"/>
          </p:cNvPicPr>
          <p:nvPr/>
        </p:nvPicPr>
        <p:blipFill>
          <a:blip r:embed="rId2"/>
          <a:srcRect l="25000" t="1482" r="23334" b="3703"/>
          <a:stretch>
            <a:fillRect/>
          </a:stretch>
        </p:blipFill>
        <p:spPr bwMode="auto">
          <a:xfrm>
            <a:off x="96945" y="1908282"/>
            <a:ext cx="4120936" cy="4254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343400" y="1752600"/>
            <a:ext cx="4572000" cy="43576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По этому поводу Л. Толстой сказал:</a:t>
            </a:r>
          </a:p>
          <a:p>
            <a:pPr>
              <a:lnSpc>
                <a:spcPct val="90000"/>
              </a:lnSpc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«Она переносит меня  в какое-то другое ,не своё положение: мне под влиянием музыки кажется, что я чувствую то , что я собственно не чувствую , что я понимаю то, чего я не понимаю, что могу то, чего не могу»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4191000" y="838200"/>
            <a:ext cx="4724400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ial" charset="0"/>
              </a:rPr>
              <a:t>Немецкий композитор Людвиг ван  Бетховен  в последней своей   </a:t>
            </a:r>
          </a:p>
          <a:p>
            <a:pPr algn="ctr"/>
            <a:r>
              <a:rPr lang="ru-RU" sz="2400" b="1">
                <a:latin typeface="Arial" charset="0"/>
              </a:rPr>
              <a:t>Симфонии № 9 воплотил замысел   своей жизни -   от бездны скорби  восславить радость.  В ней он хотел воспеть братство всех людей мира, объединенных в едином порыве радости и свободы.  Иногда   </a:t>
            </a:r>
          </a:p>
          <a:p>
            <a:pPr algn="ctr"/>
            <a:r>
              <a:rPr lang="ru-RU" sz="2400" b="1">
                <a:latin typeface="Arial" charset="0"/>
              </a:rPr>
              <a:t>9-ю симфонию   называют  </a:t>
            </a:r>
          </a:p>
          <a:p>
            <a:pPr algn="ctr"/>
            <a:r>
              <a:rPr lang="ru-RU" sz="2400" b="1">
                <a:latin typeface="Arial" charset="0"/>
              </a:rPr>
              <a:t>«Симфонией Радости».</a:t>
            </a:r>
          </a:p>
          <a:p>
            <a:r>
              <a:rPr lang="ru-RU" b="1"/>
              <a:t>  </a:t>
            </a:r>
            <a:r>
              <a:rPr lang="ru-RU" b="1" i="1">
                <a:solidFill>
                  <a:schemeClr val="hlink"/>
                </a:solidFill>
              </a:rPr>
              <a:t> </a:t>
            </a:r>
            <a:endParaRPr lang="ru-RU"/>
          </a:p>
        </p:txBody>
      </p:sp>
      <p:pic>
        <p:nvPicPr>
          <p:cNvPr id="19459" name="Picture 5" descr="imgpreview?key=41e926e1739f3d99&amp;mb=imgdb_preview_2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3059"/>
            <a:ext cx="3962400" cy="4766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1219200" y="48006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«Музыка должна высекать огонь из души человека…»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992</Words>
  <Application>Microsoft PowerPoint</Application>
  <PresentationFormat>Экран (4:3)</PresentationFormat>
  <Paragraphs>91</Paragraphs>
  <Slides>19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Garamond</vt:lpstr>
      <vt:lpstr>Arial</vt:lpstr>
      <vt:lpstr>Calibri</vt:lpstr>
      <vt:lpstr>Aharoni</vt:lpstr>
      <vt:lpstr>Century</vt:lpstr>
      <vt:lpstr>Century Gothic</vt:lpstr>
      <vt:lpstr>FangSong</vt:lpstr>
      <vt:lpstr>Тема Office</vt:lpstr>
      <vt:lpstr>Слайд 1</vt:lpstr>
      <vt:lpstr>Эпиграф:</vt:lpstr>
      <vt:lpstr>Что-то в музыке… Первородное, первозданное, Богатырское и былинное, Что-то смелое и решительное, И прямое, как высота, Что-то самое значительное – Человечность и доброта.                                      В.  Боков   </vt:lpstr>
      <vt:lpstr>  О чём  пойдёт речь на уроке ? </vt:lpstr>
      <vt:lpstr>Слайд 5</vt:lpstr>
      <vt:lpstr> </vt:lpstr>
      <vt:lpstr>Приведите примеры. </vt:lpstr>
      <vt:lpstr>Слайд 8</vt:lpstr>
      <vt:lpstr>Слайд 9</vt:lpstr>
      <vt:lpstr>Послушайте грандиозный финал последней, девятой симфонии Бетховена – величайшее произведение композитора, известное и любимое во всём мире.  </vt:lpstr>
      <vt:lpstr>Слайд 11</vt:lpstr>
      <vt:lpstr>   Борьбу и глубокие раздумья человека воплотил он в своей гениальной музыке. Как будто человечество вспоминает всё своё прошлое, подводит его итоги и пытается заглянуть в будущее. Эту грандиозную картину будущего великий мастер рисует нам в финале Девятой симфонии. Для этого композитору оказалось  мало средств только музыки.  Он ввёл в симфонию слово - оду Шиллера «К радости».  Радость, пламя неземное, Райский дух, слетевший к нам,  Опьянённые тобою Мы вошли в твой светлый храм. Ты сближаешь без усилья Всех разрозненных враждой, Там, где ты раскинешь крылья, Люди – братья меж собой.    </vt:lpstr>
      <vt:lpstr>Хор Обнимитесь, миллионы! Слейтесь в радости одной! Там, над звёздною страной, - Бог, в любви пресуществлённый! Кто сберёг в житейской вьюге Дружбу друга своего, Верен был своей подруге, -  Влейся в наше торжество! Кто презрел в земной юдоли Теплоту душевных уз, Тот в слезах, по доброй воле, Пусть покинет наш союз!</vt:lpstr>
      <vt:lpstr>Слайд 14</vt:lpstr>
      <vt:lpstr>Что нам с вами даёт эта симфония?  </vt:lpstr>
      <vt:lpstr>-В чём главное значение музыки?</vt:lpstr>
      <vt:lpstr>Слайд 17</vt:lpstr>
      <vt:lpstr>Может быть, в способности наделять людей этой силой, помогать им противостоять отчуждённости и холодному одиночеству и состоит главное значение музыки, всегда идущей от сердца и всегда умеющей найти путь к другому сердцу. 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Андрей</cp:lastModifiedBy>
  <cp:revision>37</cp:revision>
  <cp:lastPrinted>1601-01-01T00:00:00Z</cp:lastPrinted>
  <dcterms:created xsi:type="dcterms:W3CDTF">2014-10-14T00:47:38Z</dcterms:created>
  <dcterms:modified xsi:type="dcterms:W3CDTF">2021-11-03T12:45:57Z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