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+xml" PartName="/ppt/slides/slide29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7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x-wmf" Extension="wmf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31.xml"/>
  <Override ContentType="application/vnd.openxmlformats-officedocument.presentationml.slide+xml" PartName="/ppt/slides/slide32.xml"/>
  <Default ContentType="application/x-fontdata" Extension="fntdata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slide+xml" PartName="/ppt/slides/slide26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wmf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720" r:id="rId1"/>
  </p:sldMasterIdLst>
  <p:sldIdLst>
    <p:sldId id="257" r:id="rId2"/>
    <p:sldId id="261" r:id="rId3"/>
    <p:sldId id="262" r:id="rId4"/>
    <p:sldId id="263" r:id="rId5"/>
    <p:sldId id="264" r:id="rId6"/>
    <p:sldId id="265" r:id="rId7"/>
    <p:sldId id="298" r:id="rId8"/>
    <p:sldId id="299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8" r:id="rId29"/>
    <p:sldId id="289" r:id="rId30"/>
    <p:sldId id="290" r:id="rId31"/>
    <p:sldId id="291" r:id="rId32"/>
    <p:sldId id="292" r:id="rId33"/>
    <p:sldId id="293" r:id="rId34"/>
    <p:sldId id="294" r:id="rId35"/>
  </p:sldIdLst>
  <p:sldSz cx="9144000" cy="6858000" type="screen4x3"/>
  <p:notesSz cx="6858000" cy="9144000"/>
  <p:embeddedFontLst>
    <p:embeddedFont>
      <p:font typeface="Consolas" pitchFamily="49" charset="0"/>
      <p:regular r:id="rId36"/>
      <p:bold r:id="rId37"/>
      <p:italic r:id="rId38"/>
      <p:boldItalic r:id="rId39"/>
    </p:embeddedFont>
    <p:embeddedFont>
      <p:font typeface="Corbel" pitchFamily="34" charset="0"/>
      <p:regular r:id="rId40"/>
      <p:bold r:id="rId41"/>
      <p:italic r:id="rId42"/>
      <p:boldItalic r:id="rId43"/>
    </p:embeddedFont>
    <p:embeddedFont>
      <p:font typeface="Wingdings 2" pitchFamily="18" charset="2"/>
      <p:regular r:id="rId44"/>
    </p:embeddedFont>
    <p:embeddedFont>
      <p:font typeface="Wingdings 3" pitchFamily="18" charset="2"/>
      <p:regular r:id="rId45"/>
    </p:embeddedFont>
    <p:embeddedFont>
      <p:font typeface="Calibri" pitchFamily="34" charset="0"/>
      <p:regular r:id="rId46"/>
      <p:bold r:id="rId47"/>
      <p:italic r:id="rId48"/>
      <p:boldItalic r:id="rId49"/>
    </p:embeddedFont>
  </p:embeddedFont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>
      <p:cViewPr varScale="1">
        <p:scale>
          <a:sx n="93" d="100"/>
          <a:sy n="93" d="100"/>
        </p:scale>
        <p:origin x="-13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7.fntdata"/><Relationship Id="rId47" Type="http://schemas.openxmlformats.org/officeDocument/2006/relationships/font" Target="fonts/font12.fntdata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3.fntdata"/><Relationship Id="rId46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2.fntdata"/><Relationship Id="rId40" Type="http://schemas.openxmlformats.org/officeDocument/2006/relationships/font" Target="fonts/font5.fntdata"/><Relationship Id="rId45" Type="http://schemas.openxmlformats.org/officeDocument/2006/relationships/font" Target="fonts/font10.fntdata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1.fntdata"/><Relationship Id="rId49" Type="http://schemas.openxmlformats.org/officeDocument/2006/relationships/font" Target="fonts/font1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9.fntdata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8.fntdata"/><Relationship Id="rId48" Type="http://schemas.openxmlformats.org/officeDocument/2006/relationships/font" Target="fonts/font13.fntdata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1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38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ик 39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оугольник 40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41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Прямоугольник 55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64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65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Прямоугольник 66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4E8129E-9847-415D-A531-F6F585069860}" type="datetimeFigureOut">
              <a:rPr lang="ru-RU"/>
              <a:pPr>
                <a:defRPr/>
              </a:pPr>
              <a:t>03.11.2021</a:t>
            </a:fld>
            <a:endParaRPr lang="ru-RU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655C110-AA22-4732-8983-843EB5F3C6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6CB31-D307-423E-B09D-F1797DA716F3}" type="datetimeFigureOut">
              <a:rPr lang="ru-RU"/>
              <a:pPr>
                <a:defRPr/>
              </a:pPr>
              <a:t>03.11.2021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23A8A-9986-469F-A758-EE9C721509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6026C-EE6D-4ACD-BDE7-FC01E6B6BB78}" type="datetimeFigureOut">
              <a:rPr lang="ru-RU"/>
              <a:pPr>
                <a:defRPr/>
              </a:pPr>
              <a:t>03.11.2021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C47FF-B9E1-4339-987B-6CDC60EA13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9FA03-E1D6-4ACC-BAA7-D62F17B88A6B}" type="datetimeFigureOut">
              <a:rPr lang="ru-RU"/>
              <a:pPr>
                <a:defRPr/>
              </a:pPr>
              <a:t>03.11.2021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1C54A-5B22-4C93-8685-9BD3772385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13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олилиния 14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олилиния 12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олилиния 24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7" name="Полилиния 25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8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9" name="Прямоугольник 6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Прямоугольник 7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Прямоугольник 8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Прямоугольник 9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Прямоугольник 10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4" name="Прямоугольник 11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08ADD97-228B-4D87-9862-E72C25F48679}" type="datetimeFigureOut">
              <a:rPr lang="ru-RU"/>
              <a:pPr>
                <a:defRPr/>
              </a:pPr>
              <a:t>03.11.2021</a:t>
            </a:fld>
            <a:endParaRPr lang="ru-RU"/>
          </a:p>
        </p:txBody>
      </p:sp>
      <p:sp>
        <p:nvSpPr>
          <p:cNvPr id="2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FBAD7EF-9590-4C4F-865D-FAA79333AC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E3CD160-4355-476D-B682-09C4841883E8}" type="datetimeFigureOut">
              <a:rPr lang="ru-RU"/>
              <a:pPr>
                <a:defRPr/>
              </a:pPr>
              <a:t>03.11.2021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15FAB9B-C348-448B-BCD9-F8951A65DD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24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15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Прямоугольник 16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Прямоугольник 17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18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Прямоугольник 19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Прямоугольник 20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Прямоугольник 21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28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Прямоугольник 29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05FE98C-BFF5-4D30-9E88-E22A52615B60}" type="datetimeFigureOut">
              <a:rPr lang="ru-RU"/>
              <a:pPr>
                <a:defRPr/>
              </a:pPr>
              <a:t>03.11.2021</a:t>
            </a:fld>
            <a:endParaRPr lang="ru-RU"/>
          </a:p>
        </p:txBody>
      </p:sp>
      <p:sp>
        <p:nvSpPr>
          <p:cNvPr id="1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A635807-8FC1-4A35-8E0F-64039840C1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D8D46-7CAA-4C06-AB7A-95FD92E9B6F5}" type="datetimeFigureOut">
              <a:rPr lang="ru-RU"/>
              <a:pPr>
                <a:defRPr/>
              </a:pPr>
              <a:t>03.11.2021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42CDD7-253A-467E-A951-686F1D4040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98F29DE-36AC-4D26-A2BA-ACC2EF8CF515}" type="datetimeFigureOut">
              <a:rPr lang="ru-RU"/>
              <a:pPr>
                <a:defRPr/>
              </a:pPr>
              <a:t>03.11.2021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D190645-0EE8-48D5-A3D5-959B5911B1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6FDE3-0FD1-4077-B975-F53A4BC503F4}" type="datetimeFigureOut">
              <a:rPr lang="ru-RU"/>
              <a:pPr>
                <a:defRPr/>
              </a:pPr>
              <a:t>03.11.2021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2393C-7C91-49BD-958D-8EC8105B65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8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Группа 9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Прямая соединительная линия 14"/>
            <p:cNvCxnSpPr/>
            <p:nvPr/>
          </p:nvCxnSpPr>
          <p:spPr>
            <a:xfrm rot="16200000">
              <a:off x="6663593" y="1292574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15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16"/>
            <p:cNvCxnSpPr/>
            <p:nvPr/>
          </p:nvCxnSpPr>
          <p:spPr>
            <a:xfrm rot="5400000" flipH="1">
              <a:off x="6744513" y="1291599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Группа 13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Прямая соединительная линия 10"/>
            <p:cNvCxnSpPr/>
            <p:nvPr/>
          </p:nvCxnSpPr>
          <p:spPr>
            <a:xfrm rot="16200000">
              <a:off x="6663593" y="1292574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1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2"/>
            <p:cNvCxnSpPr/>
            <p:nvPr/>
          </p:nvCxnSpPr>
          <p:spPr>
            <a:xfrm rot="5400000" flipH="1">
              <a:off x="6744513" y="1291599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Группа 17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Прямая соединительная линия 18"/>
            <p:cNvCxnSpPr/>
            <p:nvPr/>
          </p:nvCxnSpPr>
          <p:spPr>
            <a:xfrm rot="16200000">
              <a:off x="6663592" y="1292574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9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20"/>
            <p:cNvCxnSpPr/>
            <p:nvPr/>
          </p:nvCxnSpPr>
          <p:spPr>
            <a:xfrm rot="5400000" flipH="1">
              <a:off x="6744512" y="1291599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71566B8-18B0-468C-9D27-D3E5E3F0DDCA}" type="datetimeFigureOut">
              <a:rPr lang="ru-RU"/>
              <a:pPr>
                <a:defRPr/>
              </a:pPr>
              <a:t>03.11.2021</a:t>
            </a:fld>
            <a:endParaRPr lang="ru-RU"/>
          </a:p>
        </p:txBody>
      </p:sp>
      <p:sp>
        <p:nvSpPr>
          <p:cNvPr id="20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25BA061-D112-422F-87EA-DC0075A911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6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2C5A3243-EACC-4363-AA0F-13409F9945AF}" type="datetimeFigureOut">
              <a:rPr lang="ru-RU"/>
              <a:pPr>
                <a:defRPr/>
              </a:pPr>
              <a:t>03.11.2021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C0E796DD-60A1-413F-AE7B-8B35DBCB16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2" r:id="rId1"/>
    <p:sldLayoutId id="2147483731" r:id="rId2"/>
    <p:sldLayoutId id="2147483733" r:id="rId3"/>
    <p:sldLayoutId id="2147483734" r:id="rId4"/>
    <p:sldLayoutId id="2147483735" r:id="rId5"/>
    <p:sldLayoutId id="2147483730" r:id="rId6"/>
    <p:sldLayoutId id="2147483736" r:id="rId7"/>
    <p:sldLayoutId id="2147483729" r:id="rId8"/>
    <p:sldLayoutId id="2147483737" r:id="rId9"/>
    <p:sldLayoutId id="2147483728" r:id="rId10"/>
    <p:sldLayoutId id="214748372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9pPr>
      <a:extLst/>
    </p:titleStyle>
    <p:bodyStyle>
      <a:lvl1pPr marL="411163" indent="-342900" algn="l" rtl="0" eaLnBrk="0" fontAlgn="base" hangingPunct="0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6.jpeg"/><Relationship Id="rId7" Type="http://schemas.openxmlformats.org/officeDocument/2006/relationships/hyperlink" Target="http://www.creative.su/sites/creative.su/data/XmUserFiles/userfiles/user8276/20131121_162024.jpg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edufuture.biz/index.php?title=%D0%A4%D0%B0%D0%B9%D0%BB:17-02-6.jpg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hyperlink" Target="http://www.creative.su/sites/creative.su/data/XmUserFiles/userfiles/user5417/bez_imeni1.jpg" TargetMode="Externa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 ?><Relationships xmlns="http://schemas.openxmlformats.org/package/2006/relationships"><Relationship Id="rId2" Target="../media/image2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://stilleben-art.ru/gal4/photo35.htm" TargetMode="Externa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http://stilleben-art.ru/gal6/photo52.htm" TargetMode="Externa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hyperlink" Target="http://stilleben-art.ru/gal10/photo87.htm" TargetMode="Externa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hyperlink" Target="http://stilleben-art.ru/gal10/photo87.htm" TargetMode="Externa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hyperlink" Target="http://stilleben-art.ru/gal12/photo101.htm" TargetMode="Externa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hyperlink" Target="http://stilleben-art.ru/gal12/photo101.htm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hyperlink" Target="http://stilleben-art.ru/gal11/photo100.htm" TargetMode="Externa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hyperlink" Target="http://stilleben-art.ru/gal11/photo100.htm" TargetMode="Externa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hyperlink" Target="http://stilleben-art.ru/gal11/photo100.htm" TargetMode="Externa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hyperlink" Target="http://stilleben-art.ru/gal11/photo100.htm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3600" b="1" smtClean="0">
                <a:solidFill>
                  <a:srgbClr val="F273AF"/>
                </a:solidFill>
              </a:rPr>
              <a:t>Тема урока "Натюрморт в цвете"</a:t>
            </a:r>
            <a:endParaRPr lang="ru-RU" sz="3600" smtClean="0">
              <a:solidFill>
                <a:srgbClr val="F273AF"/>
              </a:solidFill>
            </a:endParaRPr>
          </a:p>
        </p:txBody>
      </p:sp>
      <p:pic>
        <p:nvPicPr>
          <p:cNvPr id="13314" name="Содержимое 7" descr="img_1270558288_bc60a[1]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31913" y="1268413"/>
            <a:ext cx="6726237" cy="54816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63023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satMod val="200000"/>
                  </a:schemeClr>
                </a:solidFill>
              </a:rPr>
              <a:t>Составление натюрморта акт творческий, в нем проявляются вкусы и склонности художника, его композиционная культура.</a:t>
            </a:r>
            <a:br>
              <a:rPr lang="ru-RU" sz="28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Натюрморт не может быть составлен из случайно выбранных предметов. </a:t>
            </a:r>
            <a:br>
              <a:rPr lang="ru-RU" sz="2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satMod val="200000"/>
                  </a:schemeClr>
                </a:solidFill>
              </a:rPr>
              <a:t> </a:t>
            </a:r>
            <a:br>
              <a:rPr lang="ru-RU" sz="28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satMod val="200000"/>
                  </a:schemeClr>
                </a:solidFill>
              </a:rPr>
              <a:t>К изображению натюрморта применяются определенные требования. И мы с вами сегодня лишь поверхностно познакомимся с ними.</a:t>
            </a:r>
            <a:r>
              <a:rPr lang="ru-RU" sz="24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satMod val="200000"/>
                  </a:schemeClr>
                </a:solidFill>
              </a:rPr>
            </a:br>
            <a:endParaRPr lang="ru-RU" sz="2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ТРЕБОВАНИЯ, ПРИМЕНЯЕМЫЕ К НАТЮРМОРТУ: </a:t>
            </a:r>
            <a:r>
              <a:rPr lang="ru-RU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200000"/>
                  </a:schemeClr>
                </a:solidFill>
              </a:rPr>
            </a:br>
            <a:endParaRPr lang="ru-RU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88" y="1285875"/>
            <a:ext cx="7772400" cy="5429250"/>
          </a:xfrm>
        </p:spPr>
        <p:txBody>
          <a:bodyPr>
            <a:normAutofit/>
          </a:bodyPr>
          <a:lstStyle/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ru-RU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КОМПОЗИЦИЯ   НАТЮРМОРТА   ДОЛЖНА СОСТАВЛЯТЬ   ИЗ  ПРЕДМЕТОВ,   ТЕМАТИЧЕСКИ СВЯЗАННЫХ   МЕЖДУ   СОБОЙ </a:t>
            </a:r>
            <a:r>
              <a:rPr lang="ru-RU" sz="2400" dirty="0" smtClean="0"/>
              <a:t>(если рядом с овощами поставить книгу или гипсовую статуэтку, то постановка будет выглядеть нелепой);</a:t>
            </a:r>
            <a:r>
              <a:rPr lang="ru-RU" sz="2400" b="1" dirty="0" smtClean="0"/>
              <a:t> </a:t>
            </a:r>
            <a:endParaRPr lang="ru-RU" sz="2400" dirty="0" smtClean="0"/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ru-RU" sz="2400" dirty="0" smtClean="0"/>
              <a:t>Условно говоря, </a:t>
            </a:r>
            <a:r>
              <a:rPr lang="ru-RU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композиция в натюрморте </a:t>
            </a:r>
            <a:r>
              <a:rPr lang="ru-RU" sz="2400" dirty="0" smtClean="0"/>
              <a:t>– это гармоничное сочетание и взаимодействие объектов в кадре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ru-RU" sz="2400" dirty="0" smtClean="0"/>
              <a:t>Композицию в натюрморте условно можно разделить на несколько типов: 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ru-RU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геометрическая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ru-RU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пространственная 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ru-RU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цветовая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endParaRPr lang="ru-RU" sz="2400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endParaRPr lang="ru-RU" sz="2400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endParaRPr lang="ru-RU" sz="2400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endParaRPr lang="ru-RU" sz="2400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endParaRPr lang="ru-RU" sz="2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57188"/>
            <a:ext cx="7772400" cy="178593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В СОСТАВ НАТЮРМОРТА ДОЛЖНЫ ВХОДИТЬ ПРЕДМЕТЫ, РАЗНООБРАЗНЫЕ ПО ФОРМЕ, ВЕЛИЧИНЕ, ФАКТУРЕ И ЦВЕТУ</a:t>
            </a: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>(два или несколько предметов одинакового размера и формы не могут произвести впечатления единого целого. Но и нужно избегать слишком большой разницы в размерах: спичечный коробок рядом с большим сосудом);</a:t>
            </a:r>
            <a:b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</a:br>
            <a:endParaRPr lang="ru-RU" sz="2000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24578" name="Содержимое 3" descr="65930043_ya2[2]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00188" y="2286000"/>
            <a:ext cx="6429375" cy="42497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85750"/>
            <a:ext cx="7772400" cy="11414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В КОМПОЗИЦИИ ДОЛЖЕН БЫТЬ КОМПОЗИЦИОННЫЙ ЦЕНТР. ЕГО ЛУЧШЕ РАСПРЕДЕЛЯТЬ НА ВТОРОМ ПЛАНЕ И ОБЯЗАТЕЛЬНО ВЫДЕЛИТЬ РАСПОЛОЖЕНИЕМ, ЦВЕТОМ, КОНТРАСТОМ </a:t>
            </a: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>(во всей группе должен быть основной предмет, который по </a:t>
            </a:r>
            <a:r>
              <a:rPr lang="ru-RU" sz="2000" dirty="0" err="1" smtClean="0">
                <a:solidFill>
                  <a:schemeClr val="tx2">
                    <a:satMod val="200000"/>
                  </a:schemeClr>
                </a:solidFill>
              </a:rPr>
              <a:t>по</a:t>
            </a: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> своему смысловому значению, вершине, форме, цвету был бы главным, центральным.)</a:t>
            </a:r>
            <a:b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</a:br>
            <a:endParaRPr lang="ru-RU" sz="2000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25602" name="Содержимое 3" descr="112114[1]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0" y="2071688"/>
            <a:ext cx="5602288" cy="45339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57188"/>
            <a:ext cx="7772400" cy="10699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ПРЕДМЕТЫ ДОЛЖНЫ ГАРМОНИЧНО СОЧЕТАТЬСЯ ДРУГ С ДРУГОМ, СОСТАВЛЯЯ ЕДИННОЕ ЦЕЛОЕ, НО НЕ ЗАГОРАЖИВАЯ ДРУГ ДРУГА </a:t>
            </a: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>(разумный контраст большого и малого, белого и темного, широкого и узкого, блестящего и матового, предметы сферической и плоскостной формы усиливают выразительность, устраняет однообразие, оживляет обстановку) ;</a:t>
            </a:r>
            <a:b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</a:br>
            <a:endParaRPr lang="ru-RU" sz="2000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26626" name="Содержимое 3" descr="2606141738_1875144409[1]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85938" y="2357438"/>
            <a:ext cx="5603875" cy="42037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85750"/>
            <a:ext cx="7772400" cy="1141413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2">
                    <a:satMod val="200000"/>
                  </a:schemeClr>
                </a:solidFill>
              </a:rPr>
              <a:t>Натюрморты широко распространены в живописи, графике и скульптуре.</a:t>
            </a:r>
            <a:r>
              <a:rPr lang="ru-RU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200000"/>
                  </a:schemeClr>
                </a:solidFill>
              </a:rPr>
            </a:br>
            <a:endParaRPr lang="ru-RU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27650" name="Содержимое 9" descr="xuzhnik-Jean-Baptiste-Robie-11-e1425627088850[1]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57250" y="1428750"/>
            <a:ext cx="2000250" cy="2652713"/>
          </a:xfrm>
        </p:spPr>
      </p:pic>
      <p:pic>
        <p:nvPicPr>
          <p:cNvPr id="27651" name="Содержимое 3" descr="Фото155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17588" y="4214813"/>
            <a:ext cx="182245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2" descr="C:\Users\Администратор\Desktop\МЕТОДИКА ПРЕЗЕНТАЦИЯ\Фото155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13" y="4214813"/>
            <a:ext cx="182245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4" descr="underwatersculpture-0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0" y="4183063"/>
            <a:ext cx="3786188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6" descr="underwatersculpture-0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86438" y="1622425"/>
            <a:ext cx="3071812" cy="216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8" descr="http://www.creative.su/sites/creative.su/data/SubFileStorage/20131121_162024_40361_p1.jpg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71813" y="1643063"/>
            <a:ext cx="2571750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57188"/>
            <a:ext cx="7772400" cy="106997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Натюрморт в теплом и холодном колорите.</a:t>
            </a:r>
            <a:endParaRPr lang="ru-RU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8674" name="Содержимое 5" descr="17-02-4[1]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25" y="1214438"/>
            <a:ext cx="5214938" cy="1938337"/>
          </a:xfrm>
        </p:spPr>
      </p:pic>
      <p:pic>
        <p:nvPicPr>
          <p:cNvPr id="28675" name="Picture 2" descr="МОНЕ. Натюрморт с яблоками и виноградом">
            <a:hlinkClick r:id="rId3" tooltip="МОНЕ. Натюрморт с яблоками и виноградом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50" y="3286125"/>
            <a:ext cx="3429000" cy="275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Прямоугольник 7"/>
          <p:cNvSpPr>
            <a:spLocks noChangeArrowheads="1"/>
          </p:cNvSpPr>
          <p:nvPr/>
        </p:nvSpPr>
        <p:spPr bwMode="auto">
          <a:xfrm>
            <a:off x="642938" y="2828925"/>
            <a:ext cx="4071937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i="1">
              <a:latin typeface="Corbel" pitchFamily="34" charset="0"/>
            </a:endParaRPr>
          </a:p>
          <a:p>
            <a:endParaRPr lang="ru-RU" i="1">
              <a:latin typeface="Corbel" pitchFamily="34" charset="0"/>
            </a:endParaRPr>
          </a:p>
          <a:p>
            <a:endParaRPr lang="ru-RU" i="1">
              <a:latin typeface="Corbel" pitchFamily="34" charset="0"/>
            </a:endParaRPr>
          </a:p>
          <a:p>
            <a:endParaRPr lang="ru-RU" i="1">
              <a:latin typeface="Corbel" pitchFamily="34" charset="0"/>
            </a:endParaRPr>
          </a:p>
          <a:p>
            <a:endParaRPr lang="ru-RU" i="1">
              <a:latin typeface="Corbel" pitchFamily="34" charset="0"/>
            </a:endParaRPr>
          </a:p>
          <a:p>
            <a:endParaRPr lang="ru-RU" i="1">
              <a:latin typeface="Corbel" pitchFamily="34" charset="0"/>
            </a:endParaRPr>
          </a:p>
          <a:p>
            <a:endParaRPr lang="ru-RU" i="1">
              <a:latin typeface="Corbel" pitchFamily="34" charset="0"/>
            </a:endParaRPr>
          </a:p>
          <a:p>
            <a:endParaRPr lang="ru-RU" i="1">
              <a:latin typeface="Corbel" pitchFamily="34" charset="0"/>
            </a:endParaRPr>
          </a:p>
          <a:p>
            <a:endParaRPr lang="ru-RU" i="1">
              <a:latin typeface="Corbel" pitchFamily="34" charset="0"/>
            </a:endParaRPr>
          </a:p>
          <a:p>
            <a:endParaRPr lang="ru-RU" i="1">
              <a:latin typeface="Corbel" pitchFamily="34" charset="0"/>
            </a:endParaRPr>
          </a:p>
          <a:p>
            <a:endParaRPr lang="ru-RU" i="1">
              <a:latin typeface="Corbel" pitchFamily="34" charset="0"/>
            </a:endParaRPr>
          </a:p>
          <a:p>
            <a:endParaRPr lang="ru-RU" sz="1400" i="1">
              <a:latin typeface="Corbel" pitchFamily="34" charset="0"/>
            </a:endParaRPr>
          </a:p>
          <a:p>
            <a:r>
              <a:rPr lang="ru-RU" sz="1400" i="1">
                <a:latin typeface="Corbel" pitchFamily="34" charset="0"/>
              </a:rPr>
              <a:t>         МОНЕ. Натюрморт с яблоками и виноградом</a:t>
            </a:r>
            <a:r>
              <a:rPr lang="ru-RU" sz="1400">
                <a:latin typeface="Corbel" pitchFamily="34" charset="0"/>
              </a:rPr>
              <a:t/>
            </a:r>
            <a:br>
              <a:rPr lang="ru-RU" sz="1400">
                <a:latin typeface="Corbel" pitchFamily="34" charset="0"/>
              </a:rPr>
            </a:br>
            <a:r>
              <a:rPr lang="ru-RU">
                <a:latin typeface="Corbel" pitchFamily="34" charset="0"/>
              </a:rPr>
              <a:t/>
            </a:r>
            <a:br>
              <a:rPr lang="ru-RU">
                <a:latin typeface="Corbel" pitchFamily="34" charset="0"/>
              </a:rPr>
            </a:br>
            <a:endParaRPr lang="ru-RU">
              <a:latin typeface="Corbel" pitchFamily="34" charset="0"/>
            </a:endParaRPr>
          </a:p>
        </p:txBody>
      </p:sp>
      <p:pic>
        <p:nvPicPr>
          <p:cNvPr id="28677" name="Picture 4" descr="http://www.creative.su/sites/creative.su/data/SubFileStorage/bez_imeni1_5865_p1.jp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29250" y="3286125"/>
            <a:ext cx="2571750" cy="307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Натюрморт в холодных тонах</a:t>
            </a:r>
            <a:endParaRPr lang="ru-RU" sz="28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9698" name="Содержимое 5" descr="hol[1]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28750" y="1500188"/>
            <a:ext cx="6715125" cy="44989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Натюрморт в теплых тонах</a:t>
            </a:r>
            <a:endParaRPr lang="ru-RU" sz="28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0722" name="Содержимое 3" descr="phoca_thumb_l_orange_november%2049x61-2011[1]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85875" y="1357313"/>
            <a:ext cx="7072313" cy="49863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2">
                    <a:satMod val="200000"/>
                  </a:schemeClr>
                </a:solidFill>
              </a:rPr>
              <a:t>Использование разного фона в натюрморте</a:t>
            </a:r>
            <a:endParaRPr lang="ru-RU" sz="2800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31746" name="Содержимое 3" descr="http://www.metod-kopilka.ru/images/doc/60/60716/1/img1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28750" y="1357313"/>
            <a:ext cx="6500813" cy="47847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14313"/>
            <a:ext cx="7772400" cy="121285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Классический натюрморт</a:t>
            </a:r>
            <a:endParaRPr lang="ru-RU" sz="28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4338" name="Содержимое 3" descr="img_1270558238_101da[1]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857750" y="1071563"/>
            <a:ext cx="3857625" cy="5580062"/>
          </a:xfrm>
        </p:spPr>
      </p:pic>
      <p:pic>
        <p:nvPicPr>
          <p:cNvPr id="14339" name="Picture 2" descr="http://img-fotki.yandex.ru/get/4509/consuelo-vanderbilt.28/0_41b62_f05ad8d5_XX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88" y="1071563"/>
            <a:ext cx="3455987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Этапы выполнения натюрморта</a:t>
            </a:r>
            <a:endParaRPr lang="ru-RU" sz="28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2770" name="Содержимое 3" descr="untitled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57313" y="1357313"/>
            <a:ext cx="6858000" cy="49688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786438"/>
            <a:ext cx="3586163" cy="78581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>Декоративный натюрморт    </a:t>
            </a:r>
            <a:endParaRPr lang="ru-RU" sz="2000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33794" name="Содержимое 3" descr="4041_600[1]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74700" y="428625"/>
            <a:ext cx="3797300" cy="5286375"/>
          </a:xfrm>
        </p:spPr>
      </p:pic>
      <p:pic>
        <p:nvPicPr>
          <p:cNvPr id="33795" name="Picture 2" descr="C:\Users\Администратор\Desktop\натюрморты презентация\04023ae97a1b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0" y="428625"/>
            <a:ext cx="4000500" cy="526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Прямоугольник 5"/>
          <p:cNvSpPr>
            <a:spLocks noChangeArrowheads="1"/>
          </p:cNvSpPr>
          <p:nvPr/>
        </p:nvSpPr>
        <p:spPr bwMode="auto">
          <a:xfrm>
            <a:off x="5715000" y="2643188"/>
            <a:ext cx="2500313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orbel" pitchFamily="34" charset="0"/>
              </a:rPr>
              <a:t> </a:t>
            </a:r>
          </a:p>
          <a:p>
            <a:pPr algn="ctr"/>
            <a:endParaRPr lang="ru-RU">
              <a:latin typeface="Corbel" pitchFamily="34" charset="0"/>
            </a:endParaRPr>
          </a:p>
          <a:p>
            <a:pPr algn="ctr"/>
            <a:endParaRPr lang="ru-RU">
              <a:latin typeface="Corbel" pitchFamily="34" charset="0"/>
            </a:endParaRPr>
          </a:p>
          <a:p>
            <a:pPr algn="ctr"/>
            <a:endParaRPr lang="ru-RU">
              <a:latin typeface="Corbel" pitchFamily="34" charset="0"/>
            </a:endParaRPr>
          </a:p>
          <a:p>
            <a:pPr algn="ctr"/>
            <a:endParaRPr lang="ru-RU">
              <a:latin typeface="Corbel" pitchFamily="34" charset="0"/>
            </a:endParaRPr>
          </a:p>
          <a:p>
            <a:pPr algn="ctr"/>
            <a:endParaRPr lang="ru-RU">
              <a:latin typeface="Corbel" pitchFamily="34" charset="0"/>
            </a:endParaRPr>
          </a:p>
          <a:p>
            <a:pPr algn="ctr"/>
            <a:endParaRPr lang="ru-RU">
              <a:latin typeface="Corbel" pitchFamily="34" charset="0"/>
            </a:endParaRPr>
          </a:p>
          <a:p>
            <a:pPr algn="ctr"/>
            <a:endParaRPr lang="ru-RU">
              <a:latin typeface="Corbel" pitchFamily="34" charset="0"/>
            </a:endParaRPr>
          </a:p>
          <a:p>
            <a:pPr algn="ctr"/>
            <a:endParaRPr lang="ru-RU">
              <a:latin typeface="Corbel" pitchFamily="34" charset="0"/>
            </a:endParaRPr>
          </a:p>
          <a:p>
            <a:pPr algn="ctr"/>
            <a:endParaRPr lang="ru-RU">
              <a:latin typeface="Corbel" pitchFamily="34" charset="0"/>
            </a:endParaRPr>
          </a:p>
          <a:p>
            <a:pPr algn="ctr"/>
            <a:r>
              <a:rPr lang="ru-RU">
                <a:latin typeface="Corbel" pitchFamily="34" charset="0"/>
              </a:rPr>
              <a:t>                              Натюрморт  в реалистической манере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Натюрморты известных художников</a:t>
            </a:r>
            <a:endParaRPr lang="ru-RU" sz="28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4818" name="Содержимое 5" descr="Konchalovsciy_siren_v_korzine[1]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63713" y="1412875"/>
            <a:ext cx="5859462" cy="4522788"/>
          </a:xfrm>
        </p:spPr>
      </p:pic>
      <p:sp>
        <p:nvSpPr>
          <p:cNvPr id="8" name="Прямоугольник 7"/>
          <p:cNvSpPr/>
          <p:nvPr/>
        </p:nvSpPr>
        <p:spPr>
          <a:xfrm>
            <a:off x="2849563" y="6072188"/>
            <a:ext cx="3722687" cy="3698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3"/>
                </a:solidFill>
                <a:latin typeface="+mn-lt"/>
                <a:cs typeface="+mn-cs"/>
              </a:rPr>
              <a:t>П. </a:t>
            </a:r>
            <a:r>
              <a:rPr lang="ru-RU" dirty="0" err="1">
                <a:solidFill>
                  <a:schemeClr val="accent3"/>
                </a:solidFill>
                <a:latin typeface="+mn-lt"/>
                <a:cs typeface="+mn-cs"/>
              </a:rPr>
              <a:t>Кончаловский</a:t>
            </a:r>
            <a:r>
              <a:rPr lang="ru-RU" dirty="0">
                <a:solidFill>
                  <a:schemeClr val="accent3"/>
                </a:solidFill>
                <a:latin typeface="+mn-lt"/>
                <a:cs typeface="+mn-cs"/>
              </a:rPr>
              <a:t> </a:t>
            </a:r>
            <a:r>
              <a:rPr lang="ru-RU" dirty="0">
                <a:latin typeface="+mn-lt"/>
                <a:cs typeface="+mn-cs"/>
              </a:rPr>
              <a:t>"Сирень" (1939)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643563"/>
            <a:ext cx="7772400" cy="928687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800" dirty="0" smtClean="0">
                <a:solidFill>
                  <a:schemeClr val="accent3"/>
                </a:solidFill>
                <a:hlinkClick r:id="rId2" action="ppaction://hlinkfile"/>
              </a:rPr>
              <a:t>Дж. Пиле</a:t>
            </a:r>
            <a:r>
              <a:rPr lang="ru-RU" sz="1800" dirty="0" smtClean="0">
                <a:solidFill>
                  <a:schemeClr val="accent3"/>
                </a:solidFill>
              </a:rPr>
              <a:t> </a:t>
            </a:r>
            <a:r>
              <a:rPr lang="ru-RU" sz="1800" dirty="0" smtClean="0">
                <a:solidFill>
                  <a:schemeClr val="tx2">
                    <a:satMod val="200000"/>
                  </a:schemeClr>
                </a:solidFill>
              </a:rPr>
              <a:t>Натюрморт с ветчиной, редисом и бутылкой. 1767 </a:t>
            </a:r>
            <a:endParaRPr lang="ru-RU" sz="1800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35842" name="Picture 2" descr="http://stilleben-art.ru/gal4/34-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88" y="571500"/>
            <a:ext cx="5572125" cy="481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072188"/>
            <a:ext cx="7772400" cy="5000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800" dirty="0" smtClean="0">
                <a:solidFill>
                  <a:schemeClr val="tx2">
                    <a:satMod val="200000"/>
                  </a:schemeClr>
                </a:solidFill>
                <a:hlinkClick r:id="rId2" action="ppaction://hlinkfile"/>
              </a:rPr>
              <a:t>К. Моне</a:t>
            </a:r>
            <a:r>
              <a:rPr lang="ru-RU" sz="1800" dirty="0" smtClean="0">
                <a:solidFill>
                  <a:schemeClr val="tx2">
                    <a:satMod val="200000"/>
                  </a:schemeClr>
                </a:solidFill>
              </a:rPr>
              <a:t> Подсолнухи. 1881 </a:t>
            </a:r>
            <a:endParaRPr lang="ru-RU" sz="1800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36866" name="Picture 2" descr="http://stilleben-art.ru/gal6/52-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88" y="500063"/>
            <a:ext cx="4357687" cy="553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929313"/>
            <a:ext cx="7772400" cy="5715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800" dirty="0" smtClean="0">
                <a:solidFill>
                  <a:schemeClr val="tx2">
                    <a:satMod val="200000"/>
                  </a:schemeClr>
                </a:solidFill>
              </a:rPr>
              <a:t>А. </a:t>
            </a:r>
            <a:r>
              <a:rPr lang="ru-RU" sz="1800" dirty="0" err="1" smtClean="0">
                <a:solidFill>
                  <a:schemeClr val="tx2">
                    <a:satMod val="200000"/>
                  </a:schemeClr>
                </a:solidFill>
              </a:rPr>
              <a:t>Матисс</a:t>
            </a:r>
            <a:r>
              <a:rPr lang="ru-RU" sz="1800" dirty="0" smtClean="0">
                <a:solidFill>
                  <a:schemeClr val="tx2">
                    <a:satMod val="200000"/>
                  </a:schemeClr>
                </a:solidFill>
              </a:rPr>
              <a:t> Золотые рыбки. 1912    </a:t>
            </a:r>
            <a:r>
              <a:rPr lang="ru-RU" sz="1800" b="1" dirty="0" smtClean="0">
                <a:solidFill>
                  <a:schemeClr val="tx2">
                    <a:satMod val="200000"/>
                  </a:schemeClr>
                </a:solidFill>
              </a:rPr>
              <a:t>К. Коровин</a:t>
            </a:r>
            <a:r>
              <a:rPr lang="ru-RU" sz="1800" dirty="0" smtClean="0">
                <a:solidFill>
                  <a:schemeClr val="tx2">
                    <a:satMod val="200000"/>
                  </a:schemeClr>
                </a:solidFill>
              </a:rPr>
              <a:t> </a:t>
            </a:r>
            <a:r>
              <a:rPr lang="ru-RU" sz="1800" b="1" dirty="0" smtClean="0">
                <a:solidFill>
                  <a:schemeClr val="tx2">
                    <a:satMod val="200000"/>
                  </a:schemeClr>
                </a:solidFill>
              </a:rPr>
              <a:t>Натюрморт. Розы. 1916</a:t>
            </a:r>
            <a:endParaRPr lang="ru-RU" sz="1800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37890" name="Picture 2" descr="http://stilleben-art.ru/gal7/60-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500063"/>
            <a:ext cx="3429000" cy="534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1" name="Picture 6" descr="http://stilleben-art.ru/gal10/88-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08513" y="496888"/>
            <a:ext cx="4106862" cy="536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072188"/>
            <a:ext cx="7772400" cy="5000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chemeClr val="tx2">
                    <a:satMod val="200000"/>
                  </a:schemeClr>
                </a:solidFill>
                <a:hlinkClick r:id="rId2" action="ppaction://hlinkfile"/>
              </a:rPr>
              <a:t>И. Грабарь </a:t>
            </a:r>
            <a:r>
              <a:rPr lang="ru-RU" sz="1800" dirty="0" smtClean="0">
                <a:solidFill>
                  <a:schemeClr val="tx2">
                    <a:satMod val="200000"/>
                  </a:schemeClr>
                </a:solidFill>
              </a:rPr>
              <a:t>стол. 1907</a:t>
            </a:r>
            <a:endParaRPr lang="ru-RU" sz="1800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38914" name="Picture 2" descr="http://stilleben-art.ru/gal10/87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571500"/>
            <a:ext cx="5072063" cy="547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143625"/>
            <a:ext cx="7772400" cy="500063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800" dirty="0" smtClean="0">
                <a:solidFill>
                  <a:schemeClr val="tx2">
                    <a:satMod val="200000"/>
                  </a:schemeClr>
                </a:solidFill>
                <a:hlinkClick r:id="rId2" action="ppaction://hlinkfile"/>
              </a:rPr>
              <a:t>И.Грабарь </a:t>
            </a:r>
            <a:r>
              <a:rPr lang="ru-RU" sz="1800" dirty="0" smtClean="0">
                <a:solidFill>
                  <a:schemeClr val="tx2">
                    <a:satMod val="200000"/>
                  </a:schemeClr>
                </a:solidFill>
              </a:rPr>
              <a:t>Утренний чай. Подснежники. 1939</a:t>
            </a:r>
            <a:endParaRPr lang="ru-RU" sz="1800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39938" name="Picture 2" descr="http://stilleben-art.ru/gal10/87-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63" y="714375"/>
            <a:ext cx="6286500" cy="528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000750"/>
            <a:ext cx="7772400" cy="64293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800" dirty="0" smtClean="0">
                <a:solidFill>
                  <a:schemeClr val="tx2">
                    <a:satMod val="200000"/>
                  </a:schemeClr>
                </a:solidFill>
                <a:hlinkClick r:id="rId2" action="ppaction://hlinkfile"/>
              </a:rPr>
              <a:t>В.Нестеренко </a:t>
            </a:r>
            <a:r>
              <a:rPr lang="ru-RU" sz="1800" dirty="0" smtClean="0">
                <a:solidFill>
                  <a:schemeClr val="tx2">
                    <a:satMod val="200000"/>
                  </a:schemeClr>
                </a:solidFill>
              </a:rPr>
              <a:t>Воспоминания о Голландии. 1997</a:t>
            </a:r>
            <a:endParaRPr lang="ru-RU" sz="1800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40962" name="Picture 2" descr="http://stilleben-art.ru/gal12/101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571500"/>
            <a:ext cx="7370763" cy="536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143625"/>
            <a:ext cx="7772400" cy="500063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800" dirty="0" smtClean="0">
                <a:solidFill>
                  <a:schemeClr val="tx2">
                    <a:satMod val="200000"/>
                  </a:schemeClr>
                </a:solidFill>
                <a:hlinkClick r:id="rId2" action="ppaction://hlinkfile"/>
              </a:rPr>
              <a:t>В. Нестеренко </a:t>
            </a:r>
            <a:r>
              <a:rPr lang="ru-RU" sz="1800" dirty="0" smtClean="0">
                <a:solidFill>
                  <a:schemeClr val="tx2">
                    <a:satMod val="200000"/>
                  </a:schemeClr>
                </a:solidFill>
              </a:rPr>
              <a:t>Натюрморт с глобусом. 1992</a:t>
            </a:r>
            <a:endParaRPr lang="ru-RU" sz="1800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41986" name="Picture 2" descr="http://stilleben-art.ru/gal12/101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75" y="785813"/>
            <a:ext cx="7143750" cy="524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57188"/>
            <a:ext cx="7772400" cy="106997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Классический натюрморт</a:t>
            </a:r>
            <a:endParaRPr lang="ru-RU" sz="2800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15362" name="Содержимое 3" descr="105006129_igorsirbu[1]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92275" y="1196975"/>
            <a:ext cx="6067425" cy="53308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072188"/>
            <a:ext cx="7772400" cy="5715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800" dirty="0" smtClean="0">
                <a:solidFill>
                  <a:schemeClr val="tx2">
                    <a:satMod val="200000"/>
                  </a:schemeClr>
                </a:solidFill>
              </a:rPr>
              <a:t>А. Герасимов. Розы</a:t>
            </a:r>
            <a:endParaRPr lang="ru-RU" sz="1800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43010" name="Picture 2" descr="http://stilleben-art.ru/gal11/93-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38" y="571500"/>
            <a:ext cx="6081712" cy="541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143625"/>
            <a:ext cx="7772400" cy="500063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chemeClr val="tx2">
                    <a:satMod val="200000"/>
                  </a:schemeClr>
                </a:solidFill>
                <a:hlinkClick r:id="rId2" action="ppaction://hlinkfile"/>
              </a:rPr>
              <a:t>С. </a:t>
            </a:r>
            <a:r>
              <a:rPr lang="ru-RU" sz="1800" b="1" dirty="0" err="1" smtClean="0">
                <a:solidFill>
                  <a:schemeClr val="tx2">
                    <a:satMod val="200000"/>
                  </a:schemeClr>
                </a:solidFill>
                <a:hlinkClick r:id="rId2" action="ppaction://hlinkfile"/>
              </a:rPr>
              <a:t>Андрияки</a:t>
            </a:r>
            <a:r>
              <a:rPr lang="ru-RU" sz="1800" b="1" dirty="0" smtClean="0">
                <a:solidFill>
                  <a:schemeClr val="tx2">
                    <a:satMod val="200000"/>
                  </a:schemeClr>
                </a:solidFill>
              </a:rPr>
              <a:t> </a:t>
            </a:r>
            <a:r>
              <a:rPr lang="ru-RU" sz="1800" dirty="0" smtClean="0">
                <a:solidFill>
                  <a:schemeClr val="tx2">
                    <a:satMod val="200000"/>
                  </a:schemeClr>
                </a:solidFill>
              </a:rPr>
              <a:t>Цветы и фрукты. 1995</a:t>
            </a:r>
            <a:endParaRPr lang="ru-RU" sz="1800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44034" name="Picture 2" descr="http://stilleben-art.ru/gal11/100-2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38" y="785813"/>
            <a:ext cx="7453312" cy="520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143625"/>
            <a:ext cx="7772400" cy="500063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chemeClr val="tx2">
                    <a:satMod val="200000"/>
                  </a:schemeClr>
                </a:solidFill>
                <a:hlinkClick r:id="rId2" action="ppaction://hlinkfile"/>
              </a:rPr>
              <a:t>С. </a:t>
            </a:r>
            <a:r>
              <a:rPr lang="ru-RU" sz="1800" b="1" dirty="0" err="1" smtClean="0">
                <a:solidFill>
                  <a:schemeClr val="tx2">
                    <a:satMod val="200000"/>
                  </a:schemeClr>
                </a:solidFill>
                <a:hlinkClick r:id="rId2" action="ppaction://hlinkfile"/>
              </a:rPr>
              <a:t>Андрияки</a:t>
            </a:r>
            <a:r>
              <a:rPr lang="ru-RU" sz="1800" b="1" dirty="0" smtClean="0">
                <a:solidFill>
                  <a:schemeClr val="tx2">
                    <a:satMod val="200000"/>
                  </a:schemeClr>
                </a:solidFill>
              </a:rPr>
              <a:t> </a:t>
            </a:r>
            <a:r>
              <a:rPr lang="ru-RU" sz="1800" dirty="0" smtClean="0">
                <a:solidFill>
                  <a:schemeClr val="tx2">
                    <a:satMod val="200000"/>
                  </a:schemeClr>
                </a:solidFill>
              </a:rPr>
              <a:t>Осенние ягоды. 2001</a:t>
            </a:r>
            <a:endParaRPr lang="ru-RU" sz="1800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45058" name="Picture 2" descr="http://stilleben-art.ru/gal11/100-1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22363" y="633413"/>
            <a:ext cx="7235825" cy="536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143625"/>
            <a:ext cx="7772400" cy="500063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chemeClr val="tx2">
                    <a:satMod val="200000"/>
                  </a:schemeClr>
                </a:solidFill>
                <a:hlinkClick r:id="rId2" action="ppaction://hlinkfile"/>
              </a:rPr>
              <a:t>С. </a:t>
            </a:r>
            <a:r>
              <a:rPr lang="ru-RU" sz="1800" b="1" dirty="0" err="1" smtClean="0">
                <a:solidFill>
                  <a:schemeClr val="tx2">
                    <a:satMod val="200000"/>
                  </a:schemeClr>
                </a:solidFill>
                <a:hlinkClick r:id="rId2" action="ppaction://hlinkfile"/>
              </a:rPr>
              <a:t>Андрияки</a:t>
            </a:r>
            <a:r>
              <a:rPr lang="ru-RU" sz="1800" b="1" dirty="0" smtClean="0">
                <a:solidFill>
                  <a:schemeClr val="tx2">
                    <a:satMod val="200000"/>
                  </a:schemeClr>
                </a:solidFill>
              </a:rPr>
              <a:t> </a:t>
            </a:r>
            <a:r>
              <a:rPr lang="ru-RU" sz="1800" dirty="0" smtClean="0">
                <a:solidFill>
                  <a:schemeClr val="tx2">
                    <a:satMod val="200000"/>
                  </a:schemeClr>
                </a:solidFill>
              </a:rPr>
              <a:t>Натюрморт со свечой и книгами. 2002</a:t>
            </a:r>
            <a:endParaRPr lang="ru-RU" sz="1800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46082" name="Picture 2" descr="http://stilleben-art.ru/gal11/100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785813"/>
            <a:ext cx="7278688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715000"/>
            <a:ext cx="3228975" cy="785813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chemeClr val="tx2">
                    <a:satMod val="200000"/>
                  </a:schemeClr>
                </a:solidFill>
                <a:hlinkClick r:id="rId2" action="ppaction://hlinkfile"/>
              </a:rPr>
              <a:t>С. </a:t>
            </a:r>
            <a:r>
              <a:rPr lang="ru-RU" sz="1800" b="1" dirty="0" err="1" smtClean="0">
                <a:solidFill>
                  <a:schemeClr val="tx2">
                    <a:satMod val="200000"/>
                  </a:schemeClr>
                </a:solidFill>
                <a:hlinkClick r:id="rId2" action="ppaction://hlinkfile"/>
              </a:rPr>
              <a:t>Андрияки</a:t>
            </a:r>
            <a:r>
              <a:rPr lang="ru-RU" sz="1800" b="1" dirty="0" smtClean="0">
                <a:solidFill>
                  <a:schemeClr val="tx2">
                    <a:satMod val="200000"/>
                  </a:schemeClr>
                </a:solidFill>
              </a:rPr>
              <a:t> </a:t>
            </a:r>
            <a:r>
              <a:rPr lang="ru-RU" sz="1800" dirty="0" smtClean="0">
                <a:solidFill>
                  <a:schemeClr val="tx2">
                    <a:satMod val="200000"/>
                  </a:schemeClr>
                </a:solidFill>
              </a:rPr>
              <a:t>Бокал вина. 2000 </a:t>
            </a:r>
            <a:r>
              <a:rPr lang="ru-RU" b="1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satMod val="200000"/>
                  </a:schemeClr>
                </a:solidFill>
              </a:rPr>
            </a:br>
            <a:endParaRPr lang="ru-RU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47106" name="Picture 2" descr="http://stilleben-art.ru/gal11/100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25" y="785813"/>
            <a:ext cx="3635375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7" name="Прямоугольник 3"/>
          <p:cNvSpPr>
            <a:spLocks noChangeArrowheads="1"/>
          </p:cNvSpPr>
          <p:nvPr/>
        </p:nvSpPr>
        <p:spPr bwMode="auto">
          <a:xfrm>
            <a:off x="6429375" y="5786438"/>
            <a:ext cx="2143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orbel" pitchFamily="34" charset="0"/>
              </a:rPr>
              <a:t/>
            </a:r>
            <a:br>
              <a:rPr lang="ru-RU" b="1">
                <a:latin typeface="Corbel" pitchFamily="34" charset="0"/>
              </a:rPr>
            </a:br>
            <a:endParaRPr lang="ru-RU">
              <a:latin typeface="Corbel" pitchFamily="34" charset="0"/>
            </a:endParaRPr>
          </a:p>
        </p:txBody>
      </p:sp>
      <p:pic>
        <p:nvPicPr>
          <p:cNvPr id="47108" name="Picture 4" descr="http://stilleben-art.ru/gal11/100-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3" y="785813"/>
            <a:ext cx="3357562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9" name="Прямоугольник 5"/>
          <p:cNvSpPr>
            <a:spLocks noChangeArrowheads="1"/>
          </p:cNvSpPr>
          <p:nvPr/>
        </p:nvSpPr>
        <p:spPr bwMode="auto">
          <a:xfrm>
            <a:off x="5214938" y="5715000"/>
            <a:ext cx="3071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orbel" pitchFamily="34" charset="0"/>
                <a:hlinkClick r:id="rId2" action="ppaction://hlinkfile"/>
              </a:rPr>
              <a:t>С.Андрияки</a:t>
            </a:r>
            <a:r>
              <a:rPr lang="ru-RU" b="1">
                <a:latin typeface="Corbel" pitchFamily="34" charset="0"/>
              </a:rPr>
              <a:t> Керосиновая лампа и старые книги. 1989 </a:t>
            </a:r>
            <a:endParaRPr lang="ru-RU"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857250"/>
            <a:ext cx="7772400" cy="569913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800" smtClean="0"/>
              <a:t>Авторы картин изображают самые скромные обычные вещи и силой своего искусства раскрывают всю красоту и поэтичность. Картина о мире вещей называется </a:t>
            </a:r>
            <a:r>
              <a:rPr lang="ru-RU" sz="2800" b="1" u="sng" smtClean="0">
                <a:solidFill>
                  <a:srgbClr val="F273AF"/>
                </a:solidFill>
              </a:rPr>
              <a:t>натюрморт</a:t>
            </a:r>
            <a:r>
              <a:rPr lang="ru-RU" sz="2800" smtClean="0"/>
              <a:t>.</a:t>
            </a:r>
            <a:br>
              <a:rPr lang="ru-RU" sz="2800" smtClean="0"/>
            </a:br>
            <a:r>
              <a:rPr lang="ru-RU" sz="2800" smtClean="0"/>
              <a:t></a:t>
            </a:r>
            <a:r>
              <a:rPr lang="en-US" sz="2800" smtClean="0"/>
              <a:t/>
            </a:r>
            <a:br>
              <a:rPr lang="en-US" sz="2800" smtClean="0"/>
            </a:br>
            <a:r>
              <a:rPr lang="ru-RU" sz="2800" b="1" u="sng" smtClean="0">
                <a:solidFill>
                  <a:srgbClr val="F273AF"/>
                </a:solidFill>
              </a:rPr>
              <a:t>Натюрморт</a:t>
            </a:r>
            <a:r>
              <a:rPr lang="ru-RU" sz="2800" b="1" u="sng" smtClean="0"/>
              <a:t></a:t>
            </a:r>
            <a:r>
              <a:rPr lang="ru-RU" sz="2800" smtClean="0"/>
              <a:t> (от фр. слова Natur  натура и Mert -мертвая)  это жанр изобразительного искусства, в котором героями являются неживые вещи (мертвая природа) или  это композиция из двух и более неодушевленных предметов</a:t>
            </a:r>
            <a:br>
              <a:rPr lang="ru-RU" sz="2800" smtClean="0"/>
            </a:br>
            <a:endParaRPr 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>Натюрморт маслом. </a:t>
            </a:r>
            <a:r>
              <a:rPr lang="ru-RU" sz="2000" dirty="0" err="1" smtClean="0">
                <a:solidFill>
                  <a:schemeClr val="tx2">
                    <a:satMod val="200000"/>
                  </a:schemeClr>
                </a:solidFill>
              </a:rPr>
              <a:t>Боева</a:t>
            </a: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> Е.В 5 курс ИЗО </a:t>
            </a:r>
            <a:r>
              <a:rPr lang="ru-RU" sz="2000" dirty="0" err="1" smtClean="0">
                <a:solidFill>
                  <a:schemeClr val="tx2">
                    <a:satMod val="200000"/>
                  </a:schemeClr>
                </a:solidFill>
              </a:rPr>
              <a:t>з</a:t>
            </a: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>/о</a:t>
            </a:r>
            <a:endParaRPr lang="ru-RU" sz="2000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17410" name="Содержимое 3" descr="Рисунок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82750" y="581025"/>
            <a:ext cx="6246813" cy="53482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>Натюрморт маслом. </a:t>
            </a:r>
            <a:r>
              <a:rPr lang="ru-RU" sz="2000" dirty="0" err="1" smtClean="0">
                <a:solidFill>
                  <a:schemeClr val="tx2">
                    <a:satMod val="200000"/>
                  </a:schemeClr>
                </a:solidFill>
              </a:rPr>
              <a:t>Боева</a:t>
            </a: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> Е.В 5 курс ИЗО </a:t>
            </a:r>
            <a:r>
              <a:rPr lang="ru-RU" sz="2000" dirty="0" err="1" smtClean="0">
                <a:solidFill>
                  <a:schemeClr val="tx2">
                    <a:satMod val="200000"/>
                  </a:schemeClr>
                </a:solidFill>
              </a:rPr>
              <a:t>з</a:t>
            </a: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>/о</a:t>
            </a:r>
            <a:endParaRPr lang="ru-RU" sz="2000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18434" name="Содержимое 3" descr="Рисун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28750" y="627063"/>
            <a:ext cx="6715125" cy="52339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929313"/>
            <a:ext cx="7772400" cy="5715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>Натюрморт маслом. </a:t>
            </a:r>
            <a:r>
              <a:rPr lang="ru-RU" sz="2000" dirty="0" err="1" smtClean="0">
                <a:solidFill>
                  <a:schemeClr val="tx2">
                    <a:satMod val="200000"/>
                  </a:schemeClr>
                </a:solidFill>
              </a:rPr>
              <a:t>Боева</a:t>
            </a: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> Е.В 5 курс ИЗО </a:t>
            </a:r>
            <a:r>
              <a:rPr lang="ru-RU" sz="2000" dirty="0" err="1" smtClean="0">
                <a:solidFill>
                  <a:schemeClr val="tx2">
                    <a:satMod val="200000"/>
                  </a:schemeClr>
                </a:solidFill>
              </a:rPr>
              <a:t>з</a:t>
            </a: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>/о</a:t>
            </a:r>
            <a:endParaRPr lang="ru-RU" sz="2000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19458" name="Содержимое 3" descr="Рисунок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00188" y="714375"/>
            <a:ext cx="6500812" cy="5075238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929313"/>
            <a:ext cx="7772400" cy="642937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>Натюрморты акварелью. </a:t>
            </a:r>
            <a:r>
              <a:rPr lang="ru-RU" sz="2000" dirty="0" err="1" smtClean="0">
                <a:solidFill>
                  <a:schemeClr val="tx2">
                    <a:satMod val="200000"/>
                  </a:schemeClr>
                </a:solidFill>
              </a:rPr>
              <a:t>Боева</a:t>
            </a: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> Е.В 5 курс ИЗО </a:t>
            </a:r>
            <a:r>
              <a:rPr lang="ru-RU" sz="2000" dirty="0" err="1" smtClean="0">
                <a:solidFill>
                  <a:schemeClr val="tx2">
                    <a:satMod val="200000"/>
                  </a:schemeClr>
                </a:solidFill>
              </a:rPr>
              <a:t>з</a:t>
            </a: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>/о</a:t>
            </a:r>
            <a:endParaRPr lang="ru-RU" sz="2000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20482" name="Содержимое 3" descr="Рисунbnvnк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00125" y="714375"/>
            <a:ext cx="3571875" cy="5087938"/>
          </a:xfrm>
        </p:spPr>
      </p:pic>
      <p:pic>
        <p:nvPicPr>
          <p:cNvPr id="20483" name="Picture 2" descr="C:\Users\Администратор\Desktop\Новая папка\Рисhgg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88" y="714375"/>
            <a:ext cx="3646487" cy="506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>                                       </a:t>
            </a:r>
            <a:b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1800" dirty="0" smtClean="0">
                <a:solidFill>
                  <a:schemeClr val="tx2">
                    <a:satMod val="200000"/>
                  </a:schemeClr>
                </a:solidFill>
              </a:rPr>
              <a:t>Натюрморт гуашью. </a:t>
            </a:r>
            <a:r>
              <a:rPr lang="ru-RU" sz="1800" dirty="0" err="1" smtClean="0">
                <a:solidFill>
                  <a:schemeClr val="tx2">
                    <a:satMod val="200000"/>
                  </a:schemeClr>
                </a:solidFill>
              </a:rPr>
              <a:t>Боева</a:t>
            </a:r>
            <a:r>
              <a:rPr lang="ru-RU" sz="1800" dirty="0" smtClean="0">
                <a:solidFill>
                  <a:schemeClr val="tx2">
                    <a:satMod val="200000"/>
                  </a:schemeClr>
                </a:solidFill>
              </a:rPr>
              <a:t> Е.В 5 курс ИЗО </a:t>
            </a:r>
            <a:r>
              <a:rPr lang="ru-RU" sz="1800" dirty="0" err="1" smtClean="0">
                <a:solidFill>
                  <a:schemeClr val="tx2">
                    <a:satMod val="200000"/>
                  </a:schemeClr>
                </a:solidFill>
              </a:rPr>
              <a:t>з</a:t>
            </a:r>
            <a:r>
              <a:rPr lang="ru-RU" sz="1800" dirty="0" smtClean="0">
                <a:solidFill>
                  <a:schemeClr val="tx2">
                    <a:satMod val="200000"/>
                  </a:schemeClr>
                </a:solidFill>
              </a:rPr>
              <a:t>/о</a:t>
            </a:r>
            <a:endParaRPr lang="ru-RU" sz="1800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21506" name="Содержимое 3" descr="8J833D_BSe8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643188" y="354013"/>
            <a:ext cx="4071937" cy="5867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471</TotalTime>
  <Words>438</Words>
  <Application>Microsoft Office PowerPoint</Application>
  <PresentationFormat>Экран (4:3)</PresentationFormat>
  <Paragraphs>70</Paragraphs>
  <Slides>34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34</vt:i4>
      </vt:variant>
    </vt:vector>
  </HeadingPairs>
  <TitlesOfParts>
    <vt:vector size="48" baseType="lpstr">
      <vt:lpstr>Arial</vt:lpstr>
      <vt:lpstr>Consolas</vt:lpstr>
      <vt:lpstr>Corbel</vt:lpstr>
      <vt:lpstr>Wingdings</vt:lpstr>
      <vt:lpstr>Wingdings 2</vt:lpstr>
      <vt:lpstr>Wingdings 3</vt:lpstr>
      <vt:lpstr>Calibri</vt:lpstr>
      <vt:lpstr>Метро</vt:lpstr>
      <vt:lpstr>Метро</vt:lpstr>
      <vt:lpstr>Метро</vt:lpstr>
      <vt:lpstr>Метро</vt:lpstr>
      <vt:lpstr>Метро</vt:lpstr>
      <vt:lpstr>Метро</vt:lpstr>
      <vt:lpstr>Метро</vt:lpstr>
      <vt:lpstr>Тема урока "Натюрморт в цвете"</vt:lpstr>
      <vt:lpstr>Классический натюрморт</vt:lpstr>
      <vt:lpstr>Классический натюрморт</vt:lpstr>
      <vt:lpstr>Авторы картин изображают самые скромные обычные вещи и силой своего искусства раскрывают всю красоту и поэтичность. Картина о мире вещей называется натюрморт.  Натюрморт (от фр. слова Natur  натура и Mert -мертвая)  это жанр изобразительного искусства, в котором героями являются неживые вещи (мертвая природа) или  это композиция из двух и более неодушевленных предметов </vt:lpstr>
      <vt:lpstr>               Натюрморт маслом. Боева Е.В 5 курс ИЗО з/о</vt:lpstr>
      <vt:lpstr>                  Натюрморт маслом. Боева Е.В 5 курс ИЗО з/о</vt:lpstr>
      <vt:lpstr>Натюрморт маслом. Боева Е.В 5 курс ИЗО з/о</vt:lpstr>
      <vt:lpstr>Натюрморты акварелью. Боева Е.В 5 курс ИЗО з/о</vt:lpstr>
      <vt:lpstr>                                                          Натюрморт гуашью. Боева Е.В 5 курс ИЗО з/о</vt:lpstr>
      <vt:lpstr> Составление натюрморта акт творческий, в нем проявляются вкусы и склонности художника, его композиционная культура.  Натюрморт не может быть составлен из случайно выбранных предметов.    К изображению натюрморта применяются определенные требования. И мы с вами сегодня лишь поверхностно познакомимся с ними. </vt:lpstr>
      <vt:lpstr>ТРЕБОВАНИЯ, ПРИМЕНЯЕМЫЕ К НАТЮРМОРТУ:  </vt:lpstr>
      <vt:lpstr>В СОСТАВ НАТЮРМОРТА ДОЛЖНЫ ВХОДИТЬ ПРЕДМЕТЫ, РАЗНООБРАЗНЫЕ ПО ФОРМЕ, ВЕЛИЧИНЕ, ФАКТУРЕ И ЦВЕТУ(два или несколько предметов одинакового размера и формы не могут произвести впечатления единого целого. Но и нужно избегать слишком большой разницы в размерах: спичечный коробок рядом с большим сосудом); </vt:lpstr>
      <vt:lpstr>В КОМПОЗИЦИИ ДОЛЖЕН БЫТЬ КОМПОЗИЦИОННЫЙ ЦЕНТР. ЕГО ЛУЧШЕ РАСПРЕДЕЛЯТЬ НА ВТОРОМ ПЛАНЕ И ОБЯЗАТЕЛЬНО ВЫДЕЛИТЬ РАСПОЛОЖЕНИЕМ, ЦВЕТОМ, КОНТРАСТОМ (во всей группе должен быть основной предмет, который по по своему смысловому значению, вершине, форме, цвету был бы главным, центральным.) </vt:lpstr>
      <vt:lpstr>ПРЕДМЕТЫ ДОЛЖНЫ ГАРМОНИЧНО СОЧЕТАТЬСЯ ДРУГ С ДРУГОМ, СОСТАВЛЯЯ ЕДИННОЕ ЦЕЛОЕ, НО НЕ ЗАГОРАЖИВАЯ ДРУГ ДРУГА (разумный контраст большого и малого, белого и темного, широкого и узкого, блестящего и матового, предметы сферической и плоскостной формы усиливают выразительность, устраняет однообразие, оживляет обстановку) ; </vt:lpstr>
      <vt:lpstr>Натюрморты широко распространены в живописи, графике и скульптуре. </vt:lpstr>
      <vt:lpstr>Натюрморт в теплом и холодном колорите.</vt:lpstr>
      <vt:lpstr>Натюрморт в холодных тонах</vt:lpstr>
      <vt:lpstr>Натюрморт в теплых тонах</vt:lpstr>
      <vt:lpstr>Использование разного фона в натюрморте</vt:lpstr>
      <vt:lpstr>Этапы выполнения натюрморта</vt:lpstr>
      <vt:lpstr>Декоративный натюрморт    </vt:lpstr>
      <vt:lpstr>Натюрморты известных художников</vt:lpstr>
      <vt:lpstr>Дж. Пиле Натюрморт с ветчиной, редисом и бутылкой. 1767 </vt:lpstr>
      <vt:lpstr>К. Моне Подсолнухи. 1881 </vt:lpstr>
      <vt:lpstr>А. Матисс Золотые рыбки. 1912    К. Коровин Натюрморт. Розы. 1916</vt:lpstr>
      <vt:lpstr>И. Грабарь стол. 1907</vt:lpstr>
      <vt:lpstr>И.Грабарь Утренний чай. Подснежники. 1939</vt:lpstr>
      <vt:lpstr>В.Нестеренко Воспоминания о Голландии. 1997</vt:lpstr>
      <vt:lpstr>В. Нестеренко Натюрморт с глобусом. 1992</vt:lpstr>
      <vt:lpstr>А. Герасимов. Розы</vt:lpstr>
      <vt:lpstr>С. Андрияки Цветы и фрукты. 1995</vt:lpstr>
      <vt:lpstr>С. Андрияки Осенние ягоды. 2001</vt:lpstr>
      <vt:lpstr>С. Андрияки Натюрморт со свечой и книгами. 2002</vt:lpstr>
      <vt:lpstr>С. Андрияки Бокал вина. 2000 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 "Натюрморт в цвете"</dc:title>
  <dc:creator>XTreme.ws</dc:creator>
  <cp:lastModifiedBy>Андрей</cp:lastModifiedBy>
  <cp:revision>56</cp:revision>
  <dcterms:created xsi:type="dcterms:W3CDTF">2016-10-26T10:23:02Z</dcterms:created>
  <dcterms:modified xsi:type="dcterms:W3CDTF">2021-11-03T12:55:46Z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2638277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