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</p:sldMasterIdLst>
  <p:notesMasterIdLst>
    <p:notesMasterId r:id="rId46"/>
  </p:notesMasterIdLst>
  <p:sldIdLst>
    <p:sldId id="268" r:id="rId2"/>
    <p:sldId id="373" r:id="rId3"/>
    <p:sldId id="326" r:id="rId4"/>
    <p:sldId id="370" r:id="rId5"/>
    <p:sldId id="371" r:id="rId6"/>
    <p:sldId id="325" r:id="rId7"/>
    <p:sldId id="334" r:id="rId8"/>
    <p:sldId id="257" r:id="rId9"/>
    <p:sldId id="264" r:id="rId10"/>
    <p:sldId id="265" r:id="rId11"/>
    <p:sldId id="328" r:id="rId12"/>
    <p:sldId id="338" r:id="rId13"/>
    <p:sldId id="267" r:id="rId14"/>
    <p:sldId id="270" r:id="rId15"/>
    <p:sldId id="339" r:id="rId16"/>
    <p:sldId id="313" r:id="rId17"/>
    <p:sldId id="314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64" r:id="rId26"/>
    <p:sldId id="347" r:id="rId27"/>
    <p:sldId id="348" r:id="rId28"/>
    <p:sldId id="350" r:id="rId29"/>
    <p:sldId id="375" r:id="rId30"/>
    <p:sldId id="353" r:id="rId31"/>
    <p:sldId id="351" r:id="rId32"/>
    <p:sldId id="357" r:id="rId33"/>
    <p:sldId id="356" r:id="rId34"/>
    <p:sldId id="355" r:id="rId35"/>
    <p:sldId id="358" r:id="rId36"/>
    <p:sldId id="359" r:id="rId37"/>
    <p:sldId id="360" r:id="rId38"/>
    <p:sldId id="361" r:id="rId39"/>
    <p:sldId id="315" r:id="rId40"/>
    <p:sldId id="316" r:id="rId41"/>
    <p:sldId id="369" r:id="rId42"/>
    <p:sldId id="362" r:id="rId43"/>
    <p:sldId id="363" r:id="rId44"/>
    <p:sldId id="372" r:id="rId45"/>
  </p:sldIdLst>
  <p:sldSz cx="9144000" cy="6858000" type="screen4x3"/>
  <p:notesSz cx="6854825" cy="96647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DEDB"/>
    <a:srgbClr val="EAEAEA"/>
    <a:srgbClr val="D6FFAD"/>
    <a:srgbClr val="CCFFCC"/>
    <a:srgbClr val="A1F2FD"/>
    <a:srgbClr val="FFFF9F"/>
    <a:srgbClr val="249C99"/>
    <a:srgbClr val="005392"/>
    <a:srgbClr val="005A9E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9" autoAdjust="0"/>
    <p:restoredTop sz="94654" autoAdjust="0"/>
  </p:normalViewPr>
  <p:slideViewPr>
    <p:cSldViewPr>
      <p:cViewPr varScale="1">
        <p:scale>
          <a:sx n="67" d="100"/>
          <a:sy n="67" d="100"/>
        </p:scale>
        <p:origin x="5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2815" y="0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79E19-57CD-4E86-AC80-FC1C284F8232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1238" y="725488"/>
            <a:ext cx="483235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3" y="4590733"/>
            <a:ext cx="5483860" cy="4349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9788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2815" y="9179788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B4D03-B1DA-4707-8329-3258BA8072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3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B4D03-B1DA-4707-8329-3258BA80726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49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B4D03-B1DA-4707-8329-3258BA807264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472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220059-2AB3-461E-BC30-340A4BBE1F79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24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8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4438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438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4438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39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0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1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1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1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1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441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4441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1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1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1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1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2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443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4443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443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4443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3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4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4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44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444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5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445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445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445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445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445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3F5ED2-DF72-4976-81E8-56D91C522D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4D70A-0ACF-4C56-BB4A-49D1C5B6CA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E362E-7F6C-4B12-A30A-95217291B7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D9B40238-37D9-4970-A58A-BA39128E44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17C89BBF-A5D8-4727-9183-022D3E1C27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DF7D17D4-3E13-49B7-9834-F3842B2192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82264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C461DD26-DAC5-4BB4-9916-5EA14EBB01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A064215D-17B3-42BA-9936-A427D75098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82264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5E4D0BBE-A93C-4884-B118-D4642764A3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23D2ECB7-B3FE-4276-9A8D-F59A4172C0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58835-C07A-46D0-A787-EA04FCA0C8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69EA2-C407-4BEA-BD8C-372A37FACA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251FD-82F4-46A4-AB2A-9A44C40F00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9F9F3-7155-4668-AC9D-3BF941E220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A84F5-6166-42DF-BBB4-A76DC3DA0E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89F0C-AFE0-49B1-AB87-5594F463CD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3003A-93D2-44BC-8E44-F8015CE0E8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9B8B2-24BD-4F61-8A76-D2F1330064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94902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6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4336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36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4336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6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6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6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6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7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38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339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4339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39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340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4340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0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340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4341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41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341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42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34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2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2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3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894EB311-ED03-4EE7-989F-A52A91EDFD1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4343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slide" Target="slide2.xml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3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28.xml"/><Relationship Id="rId18" Type="http://schemas.openxmlformats.org/officeDocument/2006/relationships/slide" Target="slide43.xml"/><Relationship Id="rId3" Type="http://schemas.openxmlformats.org/officeDocument/2006/relationships/slide" Target="slide7.xml"/><Relationship Id="rId7" Type="http://schemas.openxmlformats.org/officeDocument/2006/relationships/slide" Target="slide20.xml"/><Relationship Id="rId12" Type="http://schemas.openxmlformats.org/officeDocument/2006/relationships/slide" Target="slide27.xml"/><Relationship Id="rId17" Type="http://schemas.openxmlformats.org/officeDocument/2006/relationships/slide" Target="slide42.xml"/><Relationship Id="rId2" Type="http://schemas.openxmlformats.org/officeDocument/2006/relationships/slide" Target="slide3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25.xml"/><Relationship Id="rId5" Type="http://schemas.openxmlformats.org/officeDocument/2006/relationships/slide" Target="slide18.xml"/><Relationship Id="rId15" Type="http://schemas.openxmlformats.org/officeDocument/2006/relationships/slide" Target="slide39.xml"/><Relationship Id="rId10" Type="http://schemas.openxmlformats.org/officeDocument/2006/relationships/slide" Target="slide26.xml"/><Relationship Id="rId4" Type="http://schemas.openxmlformats.org/officeDocument/2006/relationships/slide" Target="slide8.xml"/><Relationship Id="rId9" Type="http://schemas.openxmlformats.org/officeDocument/2006/relationships/slide" Target="slide23.xml"/><Relationship Id="rId1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ShemarabotyDVS.sw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slide" Target="slide2.xml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8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57;&#1083;&#1072;&#1081;&#1076;%20&#1089;&#1086;&#1089;&#1090;&#1072;&#1074;&#1085;&#1099;&#1077;%20&#1095;&#1072;&#1089;&#1090;&#1080;%20&#1044;&#1042;&#1057;.pptm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5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5.wmf"/><Relationship Id="rId11" Type="http://schemas.openxmlformats.org/officeDocument/2006/relationships/image" Target="../media/image51.gi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9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6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62.w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61.wmf"/><Relationship Id="rId19" Type="http://schemas.openxmlformats.org/officeDocument/2006/relationships/slide" Target="slide2.xml"/><Relationship Id="rId4" Type="http://schemas.openxmlformats.org/officeDocument/2006/relationships/image" Target="../media/image58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6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Application%20Data\Microsoft\Word\www.wikipedia.ru" TargetMode="External"/><Relationship Id="rId2" Type="http://schemas.openxmlformats.org/officeDocument/2006/relationships/hyperlink" Target="http://www.spiraxsarco.com/ru/steam-academy/academy-articles.asp?id=31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http://www.it-n.ru/reg.aspx" TargetMode="External"/><Relationship Id="rId4" Type="http://schemas.openxmlformats.org/officeDocument/2006/relationships/hyperlink" Target="http://festival.1september.ru/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0.xml"/><Relationship Id="rId4" Type="http://schemas.openxmlformats.org/officeDocument/2006/relationships/slide" Target="slide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slide" Target="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611560" y="980728"/>
            <a:ext cx="7889901" cy="35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 indent="47053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4800" b="1" kern="1600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Принцип действия </a:t>
            </a:r>
            <a:br>
              <a:rPr lang="ru-RU" sz="4800" b="1" kern="1600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800" b="1" kern="1600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тепловых двигателей</a:t>
            </a:r>
            <a:br>
              <a:rPr lang="ru-RU" sz="4800" b="1" kern="1600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4800" b="1" kern="1600" dirty="0" smtClean="0"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КПД</a:t>
            </a:r>
            <a:endParaRPr lang="ru-RU" sz="4800" kern="0" dirty="0"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1043608" y="5157192"/>
            <a:ext cx="7457853" cy="10874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Подготовила Биккинина Наиля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Рауиловна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физики, информатики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«Школа №11» города Прокопьевска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85720" y="1142984"/>
            <a:ext cx="8858280" cy="6042627"/>
            <a:chOff x="-142844" y="1000108"/>
            <a:chExt cx="8858280" cy="6042627"/>
          </a:xfrm>
        </p:grpSpPr>
        <p:graphicFrame>
          <p:nvGraphicFramePr>
            <p:cNvPr id="271363" name="Object 4"/>
            <p:cNvGraphicFramePr>
              <a:graphicFrameLocks noChangeAspect="1"/>
            </p:cNvGraphicFramePr>
            <p:nvPr/>
          </p:nvGraphicFramePr>
          <p:xfrm>
            <a:off x="-142844" y="2000240"/>
            <a:ext cx="3002788" cy="33575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1373" name="Формула" r:id="rId3" imgW="393480" imgH="406080" progId="Equation.3">
                    <p:embed/>
                  </p:oleObj>
                </mc:Choice>
                <mc:Fallback>
                  <p:oleObj name="Формула" r:id="rId3" imgW="393480" imgH="40608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42844" y="2000240"/>
                          <a:ext cx="3002788" cy="3357586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C9F3F2"/>
                            </a:gs>
                            <a:gs pos="100000">
                              <a:srgbClr val="FF3300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Группа 9"/>
            <p:cNvGrpSpPr/>
            <p:nvPr/>
          </p:nvGrpSpPr>
          <p:grpSpPr>
            <a:xfrm>
              <a:off x="2928990" y="1000108"/>
              <a:ext cx="5786446" cy="6042627"/>
              <a:chOff x="2928990" y="1000108"/>
              <a:chExt cx="5786446" cy="6042627"/>
            </a:xfrm>
          </p:grpSpPr>
          <p:pic>
            <p:nvPicPr>
              <p:cNvPr id="2" name="Picture 4" descr="D:\Мои документы\Физика\конкурс\Картинки\Безымянный5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28990" y="1000108"/>
                <a:ext cx="5786446" cy="6042627"/>
              </a:xfrm>
              <a:prstGeom prst="rect">
                <a:avLst/>
              </a:prstGeom>
              <a:noFill/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928990" y="3429000"/>
                <a:ext cx="44730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25% - полезная работа</a:t>
                </a:r>
                <a:endParaRPr lang="ru-RU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28990" y="2571744"/>
                <a:ext cx="4473096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40% - потери с охлаждающей 	водой</a:t>
                </a:r>
                <a:endParaRPr lang="ru-RU" sz="23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8990" y="3929066"/>
                <a:ext cx="4473096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10% - потери на трение</a:t>
                </a:r>
                <a:endParaRPr lang="ru-RU" sz="23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8990" y="4429132"/>
                <a:ext cx="4473096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25% - уносится</a:t>
                </a:r>
              </a:p>
              <a:p>
                <a:r>
                  <a:rPr lang="ru-RU" sz="2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   с отработанными газами</a:t>
                </a:r>
                <a:endParaRPr lang="ru-RU" sz="23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214414" y="214290"/>
            <a:ext cx="6715172" cy="1357298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 lIns="36000" rIns="36000"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Энергетический баланс теплового двигателя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9BBF-A5D8-4727-9183-022D3E1C27F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928802"/>
            <a:ext cx="8715436" cy="4572032"/>
          </a:xfrm>
          <a:noFill/>
        </p:spPr>
        <p:txBody>
          <a:bodyPr lIns="36000" rIns="36000"/>
          <a:lstStyle/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называется коэффициентом полезного действия? 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558800" algn="just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физическая величина, равная отношению полезной работы к затраченной</a:t>
            </a:r>
          </a:p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известно об этой величине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indent="558800" algn="just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значение ни при каких условиях не может быть больше 100% 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86808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Коэффициент полезного действия тепловой машины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86808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Коэффициент полезного действия тепловой машины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14282" y="1928802"/>
            <a:ext cx="8715435" cy="472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Что в тепловых машинах совершает полезную работу? </a:t>
            </a:r>
          </a:p>
          <a:p>
            <a:pPr marL="342900" marR="0" lvl="0" indent="46513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Полезную работу совершает рабочее тело – газ или пар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Какая энергия тратится в тепловых двигателях?</a:t>
            </a:r>
          </a:p>
          <a:p>
            <a:pPr marL="342900" marR="0" lvl="0" indent="46513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Энергия, которую газ получает от нагревателя (сгорающего топлива) </a:t>
            </a:r>
            <a:endParaRPr kumimoji="0" lang="ru-RU" sz="32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2" name="Picture 4" descr="КПД теплового двигат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4993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5857892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всех машин   </a:t>
            </a:r>
            <a:r>
              <a:rPr lang="ru-RU" sz="4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100%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8" name="Picture 4" descr="КПД различных тепловых двигател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2976" y="285728"/>
            <a:ext cx="6858048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Компоненты  теплового  двигателя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857364"/>
            <a:ext cx="3643338" cy="661720"/>
          </a:xfrm>
          <a:prstGeom prst="rect">
            <a:avLst/>
          </a:prstGeom>
          <a:solidFill>
            <a:srgbClr val="EAEAE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>
            <a:spAutoFit/>
          </a:bodyPr>
          <a:lstStyle/>
          <a:p>
            <a:pPr algn="ctr"/>
            <a:r>
              <a:rPr lang="ru-RU" sz="4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Нагреватель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3571876"/>
            <a:ext cx="3643338" cy="661720"/>
          </a:xfrm>
          <a:prstGeom prst="rect">
            <a:avLst/>
          </a:prstGeom>
          <a:solidFill>
            <a:srgbClr val="EAEAE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0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336600"/>
              </a:buClr>
              <a:buSzPct val="115000"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Рабочее тело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5143512"/>
            <a:ext cx="3643338" cy="661720"/>
          </a:xfrm>
          <a:prstGeom prst="rect">
            <a:avLst/>
          </a:prstGeom>
          <a:solidFill>
            <a:srgbClr val="EAEAE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0">
            <a:spAutoFit/>
          </a:bodyPr>
          <a:lstStyle/>
          <a:p>
            <a:pPr algn="ctr"/>
            <a:r>
              <a:rPr lang="ru-RU" sz="4000" b="1" kern="0" dirty="0" smtClean="0">
                <a:solidFill>
                  <a:srgbClr val="0053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Холодильник</a:t>
            </a:r>
            <a:r>
              <a:rPr lang="ru-RU" sz="3200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-214346" y="1785926"/>
            <a:ext cx="5214974" cy="5072074"/>
            <a:chOff x="-214346" y="1785926"/>
            <a:chExt cx="5214974" cy="5072074"/>
          </a:xfrm>
        </p:grpSpPr>
        <p:pic>
          <p:nvPicPr>
            <p:cNvPr id="10" name="Picture 1" descr="D:\Мои документы\Физика\конкурс\Диск Физика\Молекулярная\Принципиальная схема тепловой машины.bmp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818181"/>
                </a:clrFrom>
                <a:clrTo>
                  <a:srgbClr val="818181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-214346" y="1785926"/>
              <a:ext cx="5204546" cy="507207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3000364" y="2928934"/>
              <a:ext cx="2000264" cy="1061829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lIns="0" tIns="0" rIns="0" rtlCol="0">
              <a:spAutoFit/>
            </a:bodyPr>
            <a:lstStyle/>
            <a:p>
              <a:r>
                <a:rPr lang="en-US" sz="6600" b="1" i="1" dirty="0" smtClean="0">
                  <a:latin typeface="Century" pitchFamily="18" charset="0"/>
                  <a:cs typeface="Times New Roman" pitchFamily="18" charset="0"/>
                </a:rPr>
                <a:t>Q</a:t>
              </a:r>
              <a:r>
                <a:rPr lang="ru-RU" sz="6600" b="1" i="1" baseline="-25000" dirty="0" err="1" smtClean="0">
                  <a:latin typeface="Century" pitchFamily="18" charset="0"/>
                  <a:cs typeface="Times New Roman" pitchFamily="18" charset="0"/>
                </a:rPr>
                <a:t>нагр</a:t>
              </a:r>
              <a:endParaRPr lang="ru-RU" sz="6600" b="1" i="1" dirty="0">
                <a:latin typeface="Century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86116" y="4857760"/>
              <a:ext cx="1714512" cy="1061829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lIns="0" tIns="0" rIns="0" rtlCol="0">
              <a:spAutoFit/>
            </a:bodyPr>
            <a:lstStyle/>
            <a:p>
              <a:r>
                <a:rPr lang="en-US" sz="6600" b="1" i="1" dirty="0" smtClean="0">
                  <a:latin typeface="Century" pitchFamily="18" charset="0"/>
                  <a:cs typeface="Times New Roman" pitchFamily="18" charset="0"/>
                </a:rPr>
                <a:t>Q</a:t>
              </a:r>
              <a:r>
                <a:rPr lang="ru-RU" sz="6600" b="1" i="1" baseline="-25000" dirty="0" err="1" smtClean="0">
                  <a:latin typeface="Century" pitchFamily="18" charset="0"/>
                  <a:cs typeface="Times New Roman" pitchFamily="18" charset="0"/>
                </a:rPr>
                <a:t>хол</a:t>
              </a:r>
              <a:endParaRPr lang="ru-RU" sz="6600" b="1" i="1" baseline="-25000" dirty="0">
                <a:latin typeface="Century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0" y="3214686"/>
              <a:ext cx="714380" cy="1061829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lIns="0" tIns="0" rIns="0" rtlCol="0">
              <a:spAutoFit/>
            </a:bodyPr>
            <a:lstStyle/>
            <a:p>
              <a:r>
                <a:rPr lang="en-US" sz="6600" b="1" i="1" dirty="0" smtClean="0">
                  <a:latin typeface="Century" pitchFamily="18" charset="0"/>
                  <a:cs typeface="Times New Roman" pitchFamily="18" charset="0"/>
                </a:rPr>
                <a:t>A</a:t>
              </a:r>
              <a:endParaRPr lang="ru-RU" sz="6600" b="1" i="1" dirty="0">
                <a:latin typeface="Century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286380" y="2571744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(сгорающее топливо)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428625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(газ или пар)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86380" y="5857892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(атмосфера  или конденсатор)</a:t>
            </a:r>
            <a:endParaRPr lang="ru-RU" sz="2400" b="1" dirty="0"/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4198" name="Object 2"/>
          <p:cNvGraphicFramePr>
            <a:graphicFrameLocks noChangeAspect="1"/>
          </p:cNvGraphicFramePr>
          <p:nvPr/>
        </p:nvGraphicFramePr>
        <p:xfrm>
          <a:off x="214282" y="1571612"/>
          <a:ext cx="8732583" cy="4214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08" name="Формула" r:id="rId3" imgW="1320480" imgH="469800" progId="Equation.3">
                  <p:embed/>
                </p:oleObj>
              </mc:Choice>
              <mc:Fallback>
                <p:oleObj name="Формула" r:id="rId3" imgW="1320480" imgH="469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571612"/>
                        <a:ext cx="8732583" cy="421484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FDEDB">
                              <a:gamma/>
                              <a:tint val="35686"/>
                              <a:invGamma/>
                            </a:srgbClr>
                          </a:gs>
                          <a:gs pos="100000">
                            <a:srgbClr val="6FDEDB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428604"/>
            <a:ext cx="8001056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КПД  тепловых двигателей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7715272" y="6143644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28662" y="2285992"/>
            <a:ext cx="7286676" cy="2286016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Виды  тепловых  двигателей</a:t>
            </a:r>
            <a:endParaRPr kumimoji="0" lang="ru-RU" sz="7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паровая маш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428736"/>
            <a:ext cx="9144000" cy="4714908"/>
          </a:xfrm>
          <a:prstGeom prst="rect">
            <a:avLst/>
          </a:prstGeom>
          <a:noFill/>
          <a:ln/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928794" y="428604"/>
            <a:ext cx="5286412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Паровая  машина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7715272" y="6143644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5286380" y="1643050"/>
            <a:ext cx="3714776" cy="2857520"/>
          </a:xfrm>
          <a:prstGeom prst="round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6" descr="Паровая турбина (разрез)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74"/>
          <a:stretch>
            <a:fillRect/>
          </a:stretch>
        </p:blipFill>
        <p:spPr>
          <a:xfrm>
            <a:off x="0" y="1357298"/>
            <a:ext cx="9144000" cy="5286412"/>
          </a:xfrm>
          <a:prstGeom prst="rect">
            <a:avLst/>
          </a:prstGeom>
          <a:noFill/>
          <a:ln/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928794" y="428604"/>
            <a:ext cx="5286412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Паровая  турбина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715272" y="6143644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ext Box 2"/>
          <p:cNvSpPr txBox="1">
            <a:spLocks noChangeArrowheads="1"/>
          </p:cNvSpPr>
          <p:nvPr/>
        </p:nvSpPr>
        <p:spPr bwMode="auto">
          <a:xfrm>
            <a:off x="0" y="1071546"/>
            <a:ext cx="9144000" cy="594008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2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1) Организационный момент.	</a:t>
            </a:r>
          </a:p>
          <a:p>
            <a:pPr marL="0" marR="0" lvl="2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2) Постановка проблемы: проведение опыта, обсуждение.</a:t>
            </a:r>
          </a:p>
          <a:p>
            <a:pPr marL="0" marR="0" lvl="2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3) Объяснение нового материала: а)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историческая справка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(слайд 3); </a:t>
            </a:r>
          </a:p>
          <a:p>
            <a:pPr marL="0" marR="0" lvl="2" indent="363538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основные виды тепловых двигателей (схема)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слайд 7);</a:t>
            </a:r>
          </a:p>
          <a:p>
            <a:pPr marR="0" lvl="0" indent="363538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КПД тепловой машины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(слайды 8-16).</a:t>
            </a:r>
          </a:p>
          <a:p>
            <a:pPr marL="0" marR="0" lvl="2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4) Виды тепловых двигателей. Сообщения учащихся и их обсуждение:</a:t>
            </a:r>
          </a:p>
          <a:p>
            <a:pPr marL="363538" marR="0" lvl="3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«Паровая машина»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(слайд18); б)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«Паровая турбина»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19);             в)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«Газовая турбина»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20); г)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«Двигатель внутреннего сгорания (бензиновый)»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(слайды 21, 22);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«Дизельный двигатель»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(слайды 23,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26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Физкультминутка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(слайд 25).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Влияние работы тепловых машин на окружающую среду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27).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Пути решения проблем, связанных с использованием тепловых двигателей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28).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Закрепление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(слайды 29-37).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Решение задачи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(слайды  38, 39).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Итоги урока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40).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11.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Объяснение домашнего задания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(слайд 41).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Список и</a:t>
            </a:r>
            <a:r>
              <a:rPr lang="ru-RU" sz="2000" b="1" spc="-70" dirty="0" smtClean="0"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нформационных ресурсов</a:t>
            </a:r>
            <a:r>
              <a:rPr lang="ru-RU" sz="2000" b="1" spc="-70" dirty="0" smtClean="0">
                <a:latin typeface="Times New Roman" pitchFamily="18" charset="0"/>
                <a:cs typeface="Times New Roman" pitchFamily="18" charset="0"/>
              </a:rPr>
              <a:t>, использованных для подготовки к уроку (слайд 42).</a:t>
            </a:r>
            <a:endParaRPr kumimoji="0" lang="ru-RU" sz="2000" b="1" i="0" u="none" strike="noStrike" cap="none" spc="-70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500298" y="285728"/>
            <a:ext cx="4143404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План  урока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турбина"/>
          <p:cNvPicPr>
            <a:picLocks noChangeAspect="1" noChangeArrowheads="1"/>
          </p:cNvPicPr>
          <p:nvPr/>
        </p:nvPicPr>
        <p:blipFill>
          <a:blip r:embed="rId2" cstate="print"/>
          <a:srcRect b="5617"/>
          <a:stretch>
            <a:fillRect/>
          </a:stretch>
        </p:blipFill>
        <p:spPr>
          <a:xfrm>
            <a:off x="142844" y="1714488"/>
            <a:ext cx="8858312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7715272" y="6143644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1928794" y="428604"/>
            <a:ext cx="5286412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Газовая  турбина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00760" y="2143116"/>
            <a:ext cx="2714644" cy="4143404"/>
          </a:xfrm>
          <a:prstGeom prst="round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86808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Двигатель внутреннего сгорания  (ДВС)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7" descr="Карбюраторный двигатель (разрез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944"/>
          <a:stretch>
            <a:fillRect/>
          </a:stretch>
        </p:blipFill>
        <p:spPr>
          <a:xfrm>
            <a:off x="500034" y="1571612"/>
            <a:ext cx="8207375" cy="5286388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928794" y="428604"/>
            <a:ext cx="5286412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  ДВС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D:\Мои документы\Физика\конкурс\Областной этап\Рисунок2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8429684" cy="488801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1285860"/>
            <a:ext cx="1357322" cy="52322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 такт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1285860"/>
            <a:ext cx="1357322" cy="52322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2 такт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1285860"/>
            <a:ext cx="1357322" cy="52322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3 такт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15206" y="1285860"/>
            <a:ext cx="1357322" cy="52322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 такт</a:t>
            </a:r>
            <a:endParaRPr lang="ru-RU" sz="2800" b="1" dirty="0"/>
          </a:p>
        </p:txBody>
      </p:sp>
      <p:sp>
        <p:nvSpPr>
          <p:cNvPr id="14" name="Управляющая кнопка: далее 13">
            <a:hlinkClick r:id="rId3" action="ppaction://hlinksldjump" highlightClick="1"/>
          </p:cNvPr>
          <p:cNvSpPr/>
          <p:nvPr/>
        </p:nvSpPr>
        <p:spPr>
          <a:xfrm>
            <a:off x="8358214" y="5857892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214414" y="428604"/>
            <a:ext cx="6715172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Дизельный  двигатель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" descr="D:\Мои документы\Физика\конкурс\Областной этап\Рисунок27.jpg"/>
          <p:cNvPicPr>
            <a:picLocks noChangeAspect="1" noChangeArrowheads="1"/>
          </p:cNvPicPr>
          <p:nvPr/>
        </p:nvPicPr>
        <p:blipFill>
          <a:blip r:embed="rId2" cstate="print"/>
          <a:srcRect t="1854" r="1911" b="4907"/>
          <a:stretch>
            <a:fillRect/>
          </a:stretch>
        </p:blipFill>
        <p:spPr bwMode="auto">
          <a:xfrm>
            <a:off x="714348" y="1357298"/>
            <a:ext cx="7429552" cy="5357850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7715272" y="6143644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643042" y="428604"/>
            <a:ext cx="5857916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Проверка  таблицы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397000"/>
          <a:ext cx="8643998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380"/>
                <a:gridCol w="1462132"/>
                <a:gridCol w="714380"/>
                <a:gridCol w="1428760"/>
                <a:gridCol w="1285884"/>
                <a:gridCol w="913574"/>
                <a:gridCol w="2586888"/>
              </a:tblGrid>
              <a:tr h="817554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№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ru-RU" sz="1700" dirty="0" smtClean="0"/>
                        <a:t>Название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r>
                        <a:rPr lang="ru-RU" sz="1700" dirty="0" smtClean="0"/>
                        <a:t>Год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Ученые-создатели ТД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Рабочее тело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КПД, %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Область применения</a:t>
                      </a:r>
                      <a:endParaRPr lang="ru-RU" sz="1700" dirty="0"/>
                    </a:p>
                  </a:txBody>
                  <a:tcPr>
                    <a:solidFill>
                      <a:srgbClr val="6FDEDB"/>
                    </a:solidFill>
                  </a:tcPr>
                </a:tc>
              </a:tr>
              <a:tr h="604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Паровая машина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1784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Д.Уатт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Пар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Промышленность, транспорт </a:t>
                      </a:r>
                      <a:r>
                        <a:rPr lang="en-US" sz="1700" dirty="0" smtClean="0"/>
                        <a:t>XVIII-XIX </a:t>
                      </a:r>
                      <a:r>
                        <a:rPr lang="ru-RU" sz="1700" dirty="0" smtClean="0"/>
                        <a:t>вв.</a:t>
                      </a:r>
                      <a:endParaRPr lang="ru-RU" sz="1700" dirty="0"/>
                    </a:p>
                  </a:txBody>
                  <a:tcPr/>
                </a:tc>
              </a:tr>
              <a:tr h="604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Паровая турбина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1889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err="1" smtClean="0"/>
                        <a:t>Г.Лаваль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Пар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Выше 30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Электростанции, корабли</a:t>
                      </a:r>
                      <a:endParaRPr lang="ru-RU" sz="1700" dirty="0"/>
                    </a:p>
                  </a:txBody>
                  <a:tcPr/>
                </a:tc>
              </a:tr>
              <a:tr h="604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Газовая турбина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1791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err="1" smtClean="0"/>
                        <a:t>Д.Барбер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Газ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30-40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Авиация, транспорт, электростанции</a:t>
                      </a:r>
                      <a:endParaRPr lang="ru-RU" sz="1700" dirty="0"/>
                    </a:p>
                  </a:txBody>
                  <a:tcPr/>
                </a:tc>
              </a:tr>
              <a:tr h="604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Бензиновый ДВС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1860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err="1" smtClean="0"/>
                        <a:t>Э.Ленуар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Смесь газа и воздуха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20-30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Транспорт</a:t>
                      </a:r>
                      <a:endParaRPr lang="ru-RU" sz="1700" dirty="0"/>
                    </a:p>
                  </a:txBody>
                  <a:tcPr/>
                </a:tc>
              </a:tr>
              <a:tr h="7474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Дизельный ДВС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1897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Р.Дизель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Смесь газа и воздуха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30-40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Большегрузный транспорт, передвижные электростанции</a:t>
                      </a:r>
                      <a:endParaRPr lang="ru-RU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643042" y="428604"/>
            <a:ext cx="5857916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Физкультминутка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6962" name="Picture 2" descr="D:\Мои документы\Физика\конкурс\Nature Mountains photo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9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7286676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  действия четырехтактного  дизеля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5" descr="D:\Мои документы\Физика\конкурс\Областной этап\Рисунок200000011111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143116"/>
            <a:ext cx="4655321" cy="3688799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572428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Влияние тепловых машин на окружающую среду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58" y="1857364"/>
            <a:ext cx="392909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Загрязняют биосферу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Повышают температуру          окружающей среды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Истощают    природные                    ресурсы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Влияют на состояние                    здоровья людей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0818" name="Picture 2" descr="D:\Мои документы\Физика\конкурс\ecologiy_zagryzneni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857364"/>
            <a:ext cx="4487513" cy="4608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1357290" y="285728"/>
            <a:ext cx="6429420" cy="1285884"/>
          </a:xfrm>
          <a:solidFill>
            <a:schemeClr val="tx2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Меры  по  защите окружающей  среды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58" y="1857364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Защита  биосферы          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от вредных выбросов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Альтернативные источники энергии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Использование экологичных видов топлива</a:t>
            </a:r>
          </a:p>
          <a:p>
            <a:pPr marL="342900" marR="0" lvl="0" indent="-342900" algn="l" defTabSz="914400" rtl="0" eaLnBrk="1" fontAlgn="base" latinLnBrk="0" hangingPunct="1">
              <a:lnSpc>
                <a:spcPts val="32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Экономия топлива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3" descr="D:\Мои документы\Физика\конкурс\img751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143116"/>
            <a:ext cx="4999926" cy="369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>
            <a:hlinkClick r:id="" action="ppaction://macro?name=DragandDrop"/>
          </p:cNvPr>
          <p:cNvSpPr/>
          <p:nvPr/>
        </p:nvSpPr>
        <p:spPr>
          <a:xfrm>
            <a:off x="7685538" y="3857628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Выходной клапан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>
            <a:hlinkClick r:id="" action="ppaction://macro?name=DragandDrop"/>
          </p:cNvPr>
          <p:cNvSpPr/>
          <p:nvPr/>
        </p:nvSpPr>
        <p:spPr>
          <a:xfrm>
            <a:off x="7643834" y="4900634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Цилиндр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macro?name=DragandDrop"/>
          </p:cNvPr>
          <p:cNvSpPr/>
          <p:nvPr/>
        </p:nvSpPr>
        <p:spPr>
          <a:xfrm>
            <a:off x="7642643" y="2643182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Маховик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>
            <a:hlinkClick r:id="" action="ppaction://macro?name=DragandDrop"/>
          </p:cNvPr>
          <p:cNvSpPr/>
          <p:nvPr/>
        </p:nvSpPr>
        <p:spPr>
          <a:xfrm>
            <a:off x="214282" y="5429264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Свеча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>
            <a:hlinkClick r:id="" action="ppaction://macro?name=DragandDrop"/>
          </p:cNvPr>
          <p:cNvSpPr/>
          <p:nvPr/>
        </p:nvSpPr>
        <p:spPr>
          <a:xfrm>
            <a:off x="214282" y="4500570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Входной клапан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>
            <a:hlinkClick r:id="" action="ppaction://macro?name=DragandDrop"/>
          </p:cNvPr>
          <p:cNvSpPr/>
          <p:nvPr/>
        </p:nvSpPr>
        <p:spPr>
          <a:xfrm>
            <a:off x="214282" y="3500438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Поршень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>
            <a:hlinkClick r:id="" action="ppaction://macro?name=DragandDrop"/>
          </p:cNvPr>
          <p:cNvSpPr/>
          <p:nvPr/>
        </p:nvSpPr>
        <p:spPr>
          <a:xfrm>
            <a:off x="214282" y="2571744"/>
            <a:ext cx="1285852" cy="714380"/>
          </a:xfrm>
          <a:prstGeom prst="roundRect">
            <a:avLst/>
          </a:prstGeom>
          <a:gradFill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Шатун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D:\Мои документы\Физика\конкурс\cmoiz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BEBEE"/>
              </a:clrFrom>
              <a:clrTo>
                <a:srgbClr val="EBEBEE">
                  <a:alpha val="0"/>
                </a:srgbClr>
              </a:clrTo>
            </a:clrChange>
          </a:blip>
          <a:srcRect l="11250" t="1406" r="11874" b="9999"/>
          <a:stretch>
            <a:fillRect/>
          </a:stretch>
        </p:blipFill>
        <p:spPr bwMode="auto">
          <a:xfrm>
            <a:off x="3143240" y="1785926"/>
            <a:ext cx="2928958" cy="4500594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 rot="10800000">
            <a:off x="2928926" y="5572140"/>
            <a:ext cx="1357322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2928926" y="4357694"/>
            <a:ext cx="857256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2928926" y="2214554"/>
            <a:ext cx="928694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4857752" y="5000636"/>
            <a:ext cx="1357322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4929190" y="4000504"/>
            <a:ext cx="1285884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5214942" y="2500306"/>
            <a:ext cx="1000132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5072066" y="1643050"/>
            <a:ext cx="1143008" cy="142876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 flipH="1" flipV="1">
            <a:off x="4536281" y="1893083"/>
            <a:ext cx="642942" cy="428628"/>
          </a:xfrm>
          <a:prstGeom prst="line">
            <a:avLst/>
          </a:prstGeom>
          <a:ln w="50800">
            <a:solidFill>
              <a:srgbClr val="6FDE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28596" y="500042"/>
            <a:ext cx="8215370" cy="830997"/>
          </a:xfrm>
          <a:prstGeom prst="rect">
            <a:avLst/>
          </a:prstGeom>
          <a:solidFill>
            <a:srgbClr val="FFFFB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indent="536575" algn="just"/>
            <a:r>
              <a:rPr lang="ru-RU" sz="2400" b="1" dirty="0" smtClean="0"/>
              <a:t>Определите названия составных частей двигателя внутреннего сгорания</a:t>
            </a:r>
            <a:endParaRPr lang="ru-RU" sz="2400" b="1" baseline="30000" dirty="0">
              <a:latin typeface="+mn-lt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5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1" name="Picture 1" descr="D:\Мои документы\Физика\конкурс\aeolipile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785926"/>
            <a:ext cx="2730500" cy="3403600"/>
          </a:xfrm>
          <a:prstGeom prst="rect">
            <a:avLst/>
          </a:prstGeom>
          <a:noFill/>
        </p:spPr>
      </p:pic>
      <p:pic>
        <p:nvPicPr>
          <p:cNvPr id="148483" name="Picture 3" descr="D:\Мои документы\Физика\конкурс\image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785926"/>
            <a:ext cx="3878469" cy="3329018"/>
          </a:xfrm>
          <a:prstGeom prst="rect">
            <a:avLst/>
          </a:prstGeom>
          <a:noFill/>
        </p:spPr>
      </p:pic>
      <p:pic>
        <p:nvPicPr>
          <p:cNvPr id="3" name="Picture 2" descr="D:\Мои документы\Физика\конкурс\aeolipile-1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42852"/>
            <a:ext cx="1142989" cy="1428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484" name="Picture 4" descr="D:\Мои документы\Физика\конкурс\image04711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285728"/>
            <a:ext cx="1428760" cy="123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490" name="Picture 10" descr="D:\Мои документы\Физика\конкурс\огненная машина Сейвери1279471112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428736"/>
            <a:ext cx="2857500" cy="4000500"/>
          </a:xfrm>
          <a:prstGeom prst="rect">
            <a:avLst/>
          </a:prstGeom>
          <a:noFill/>
        </p:spPr>
      </p:pic>
      <p:pic>
        <p:nvPicPr>
          <p:cNvPr id="148491" name="Picture 11" descr="D:\Мои документы\Физика\конкурс\огненная машина Сейвери127947111223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42852"/>
            <a:ext cx="1071570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493" name="Picture 13" descr="D:\Мои документы\Физика\конкурс\10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28926" y="1643050"/>
            <a:ext cx="3430040" cy="3858795"/>
          </a:xfrm>
          <a:prstGeom prst="rect">
            <a:avLst/>
          </a:prstGeom>
          <a:noFill/>
        </p:spPr>
      </p:pic>
      <p:pic>
        <p:nvPicPr>
          <p:cNvPr id="23" name="Picture 13" descr="D:\Мои документы\Физика\конкурс\10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40506" y="137708"/>
            <a:ext cx="1258579" cy="1415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496" name="Picture 16" descr="D:\Мои документы\Физика\конкурс\model-parovoj-mashiny-watt1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1761694"/>
            <a:ext cx="1500198" cy="991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01" name="Picture 21" descr="D:\Мои документы\Физика\конкурс\FardierdeCugnot200501441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1785926"/>
            <a:ext cx="1571636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04" name="Picture 24" descr="D:\Мои документы\Физика\конкурс\27415022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29520" y="2928934"/>
            <a:ext cx="1476380" cy="978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06" name="Picture 26" descr="D:\Мои документы\Физика\конкурс\parovaya-mashina-polzunova-2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86116" y="1643050"/>
            <a:ext cx="2616427" cy="3732992"/>
          </a:xfrm>
          <a:prstGeom prst="rect">
            <a:avLst/>
          </a:prstGeom>
          <a:noFill/>
        </p:spPr>
      </p:pic>
      <p:pic>
        <p:nvPicPr>
          <p:cNvPr id="148507" name="Picture 27" descr="D:\Мои документы\Физика\конкурс\parovaya-mashina-polzunova-233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86710" y="285728"/>
            <a:ext cx="1000132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495" name="Picture 15" descr="D:\Мои документы\Физика\конкурс\model-parovoj-mashiny-watt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14546" y="1928802"/>
            <a:ext cx="4857784" cy="3416464"/>
          </a:xfrm>
          <a:prstGeom prst="rect">
            <a:avLst/>
          </a:prstGeom>
          <a:noFill/>
        </p:spPr>
      </p:pic>
      <p:pic>
        <p:nvPicPr>
          <p:cNvPr id="148500" name="Picture 20" descr="D:\Мои документы\Физика\конкурс\FardierdeCugnot2005013311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143116"/>
            <a:ext cx="5327234" cy="2943998"/>
          </a:xfrm>
          <a:prstGeom prst="rect">
            <a:avLst/>
          </a:prstGeom>
          <a:noFill/>
        </p:spPr>
      </p:pic>
      <p:pic>
        <p:nvPicPr>
          <p:cNvPr id="148503" name="Picture 23" descr="D:\Мои документы\Физика\конкурс\2741502011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71670" y="1857364"/>
            <a:ext cx="5077851" cy="3377678"/>
          </a:xfrm>
          <a:prstGeom prst="rect">
            <a:avLst/>
          </a:prstGeom>
          <a:noFill/>
        </p:spPr>
      </p:pic>
      <p:pic>
        <p:nvPicPr>
          <p:cNvPr id="148508" name="Picture 28" descr="D:\Мои документы\Физика\конкурс\trevidik2.jpg"/>
          <p:cNvPicPr>
            <a:picLocks noChangeAspect="1" noChangeArrowheads="1"/>
          </p:cNvPicPr>
          <p:nvPr/>
        </p:nvPicPr>
        <p:blipFill>
          <a:blip r:embed="rId18" cstate="print"/>
          <a:srcRect b="898"/>
          <a:stretch>
            <a:fillRect/>
          </a:stretch>
        </p:blipFill>
        <p:spPr bwMode="auto">
          <a:xfrm>
            <a:off x="2357422" y="1714488"/>
            <a:ext cx="4540507" cy="3719761"/>
          </a:xfrm>
          <a:prstGeom prst="rect">
            <a:avLst/>
          </a:prstGeom>
          <a:noFill/>
        </p:spPr>
      </p:pic>
      <p:pic>
        <p:nvPicPr>
          <p:cNvPr id="148509" name="Picture 29" descr="D:\Мои документы\Физика\конкурс\trevidik112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5720" y="2928934"/>
            <a:ext cx="1500198" cy="1143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15" name="Picture 35" descr="D:\Мои документы\Физика\конкурс\10969_1234964079_full11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5720" y="4214818"/>
            <a:ext cx="1500198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14" name="Picture 34" descr="D:\Мои документы\Физика\конкурс\10969_1234964079_full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71670" y="1714488"/>
            <a:ext cx="5090276" cy="3624276"/>
          </a:xfrm>
          <a:prstGeom prst="rect">
            <a:avLst/>
          </a:prstGeom>
          <a:noFill/>
        </p:spPr>
      </p:pic>
      <p:pic>
        <p:nvPicPr>
          <p:cNvPr id="148521" name="Picture 41" descr="D:\Мои документы\Физика\конкурс\celebrity_solstic3e2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85720" y="5500702"/>
            <a:ext cx="152400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22" name="Picture 42" descr="D:\Мои документы\Физика\конкурс\Рисунок222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29058" y="5572140"/>
            <a:ext cx="1428760" cy="1030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25" name="Picture 45" descr="D:\Мои документы\Физика\конкурс\Рисунок122.jpg"/>
          <p:cNvPicPr>
            <a:picLocks noChangeAspect="1" noChangeArrowheads="1"/>
          </p:cNvPicPr>
          <p:nvPr/>
        </p:nvPicPr>
        <p:blipFill>
          <a:blip r:embed="rId24" cstate="print"/>
          <a:srcRect l="5000" t="6602" r="6785" b="7570"/>
          <a:stretch>
            <a:fillRect/>
          </a:stretch>
        </p:blipFill>
        <p:spPr bwMode="auto">
          <a:xfrm>
            <a:off x="2143108" y="5572140"/>
            <a:ext cx="1357322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8526" name="Picture 46" descr="D:\Мои документы\Физика\конкурс\Рисунок422.jpg"/>
          <p:cNvPicPr>
            <a:picLocks noChangeAspect="1" noChangeArrowheads="1"/>
          </p:cNvPicPr>
          <p:nvPr/>
        </p:nvPicPr>
        <p:blipFill>
          <a:blip r:embed="rId25" cstate="print"/>
          <a:srcRect r="1218" b="2057"/>
          <a:stretch>
            <a:fillRect/>
          </a:stretch>
        </p:blipFill>
        <p:spPr bwMode="auto">
          <a:xfrm>
            <a:off x="5786446" y="5572140"/>
            <a:ext cx="1428760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0529" name="Picture 1" descr="D:\Мои документы\Физика\01771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429520" y="4185846"/>
            <a:ext cx="1500198" cy="1005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0530" name="Picture 2" descr="D:\Мои документы\Физика\01741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143108" y="1857364"/>
            <a:ext cx="5040819" cy="3354502"/>
          </a:xfrm>
          <a:prstGeom prst="rect">
            <a:avLst/>
          </a:prstGeom>
          <a:noFill/>
        </p:spPr>
      </p:pic>
      <p:pic>
        <p:nvPicPr>
          <p:cNvPr id="148520" name="Picture 40" descr="D:\Мои документы\Физика\конкурс\celebrity_solstic2e2.jpg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285984" y="1928802"/>
            <a:ext cx="4905578" cy="3429024"/>
          </a:xfrm>
          <a:prstGeom prst="rect">
            <a:avLst/>
          </a:prstGeom>
          <a:noFill/>
        </p:spPr>
      </p:pic>
      <p:pic>
        <p:nvPicPr>
          <p:cNvPr id="150532" name="Picture 4" descr="D:\Мои документы\Физика\space_shuttle_launch4.jpg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7572396" y="5572140"/>
            <a:ext cx="1285884" cy="101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0533" name="Picture 5" descr="D:\Мои документы\Физика\space_shuttle_launch1.jp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214546" y="1643051"/>
            <a:ext cx="4702308" cy="3786214"/>
          </a:xfrm>
          <a:prstGeom prst="rect">
            <a:avLst/>
          </a:prstGeom>
          <a:noFill/>
        </p:spPr>
      </p:pic>
      <p:pic>
        <p:nvPicPr>
          <p:cNvPr id="148524" name="Picture 44" descr="D:\Мои документы\Физика\конкурс\Рисунок1.jpg"/>
          <p:cNvPicPr>
            <a:picLocks noChangeAspect="1" noChangeArrowheads="1"/>
          </p:cNvPicPr>
          <p:nvPr/>
        </p:nvPicPr>
        <p:blipFill>
          <a:blip r:embed="rId31" cstate="print"/>
          <a:srcRect l="7845" t="10403" r="5863" b="11571"/>
          <a:stretch>
            <a:fillRect/>
          </a:stretch>
        </p:blipFill>
        <p:spPr bwMode="auto">
          <a:xfrm>
            <a:off x="2143108" y="1928802"/>
            <a:ext cx="5029234" cy="3429023"/>
          </a:xfrm>
          <a:prstGeom prst="rect">
            <a:avLst/>
          </a:prstGeom>
          <a:noFill/>
        </p:spPr>
      </p:pic>
      <p:pic>
        <p:nvPicPr>
          <p:cNvPr id="216069" name="Picture 5" descr="Тепловая электростанция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214546" y="1643050"/>
            <a:ext cx="4786346" cy="37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0" name="Picture 6" descr="0017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2357422" y="1714488"/>
            <a:ext cx="4786346" cy="3610041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1928794" y="1643050"/>
            <a:ext cx="5357850" cy="3785652"/>
          </a:xfrm>
          <a:prstGeom prst="rect">
            <a:avLst/>
          </a:prstGeom>
          <a:gradFill>
            <a:gsLst>
              <a:gs pos="0">
                <a:srgbClr val="FFFF9F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45720" rIns="0" bIns="4572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ru-RU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Тепловыми двигателями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называют машины,            в которых внутренняя энергия топлива превращается  в механическую энергию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Управляющая кнопка: домой 35">
            <a:hlinkClick r:id="rId34" action="ppaction://hlinksldjump" highlightClick="1"/>
          </p:cNvPr>
          <p:cNvSpPr/>
          <p:nvPr/>
        </p:nvSpPr>
        <p:spPr>
          <a:xfrm>
            <a:off x="0" y="5857892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8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48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48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4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48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4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48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4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48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4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4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48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4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148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14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15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4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148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14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9" dur="5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4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148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4" dur="500"/>
                                        <p:tgtEl>
                                          <p:spTgt spid="14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216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9" dur="500"/>
                                        <p:tgtEl>
                                          <p:spTgt spid="148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216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216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4" dur="500"/>
                                        <p:tgtEl>
                                          <p:spTgt spid="14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>
          <a:xfrm>
            <a:off x="1643042" y="2071678"/>
            <a:ext cx="5929354" cy="2286016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Ответьте  на вопросы</a:t>
            </a:r>
            <a:endParaRPr kumimoji="0" lang="ru-RU" sz="7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Тепловыми  двигателями  называют  машины, в  которых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785918" y="4643446"/>
            <a:ext cx="5357850" cy="72943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внутренняя  </a:t>
            </a:r>
            <a:r>
              <a:rPr lang="ru-RU" sz="2300" b="1" dirty="0">
                <a:latin typeface="Arial" charset="0"/>
              </a:rPr>
              <a:t>энергия  превращается  в  механическую  энергию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714480" y="1857364"/>
            <a:ext cx="5429288" cy="11541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кинетическая  </a:t>
            </a:r>
            <a:r>
              <a:rPr lang="ru-RU" sz="2300" b="1" dirty="0">
                <a:latin typeface="Arial" charset="0"/>
              </a:rPr>
              <a:t>энергия  превращается </a:t>
            </a:r>
            <a:r>
              <a:rPr lang="ru-RU" sz="2300" b="1" dirty="0" smtClean="0">
                <a:latin typeface="Arial" charset="0"/>
              </a:rPr>
              <a:t> в  </a:t>
            </a:r>
            <a:r>
              <a:rPr lang="ru-RU" sz="2300" b="1" dirty="0" smtClean="0"/>
              <a:t>потенциальную энергию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714480" y="3214686"/>
            <a:ext cx="5429288" cy="11541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r>
              <a:rPr lang="ru-RU" sz="2300" b="1" dirty="0" smtClean="0">
                <a:latin typeface="Arial" charset="0"/>
              </a:rPr>
              <a:t>механическая  </a:t>
            </a:r>
            <a:r>
              <a:rPr lang="ru-RU" sz="2300" b="1" dirty="0">
                <a:latin typeface="Arial" charset="0"/>
              </a:rPr>
              <a:t>энергия  превращается  </a:t>
            </a:r>
            <a:r>
              <a:rPr lang="ru-RU" sz="2300" b="1" dirty="0" smtClean="0">
                <a:latin typeface="Arial" charset="0"/>
              </a:rPr>
              <a:t> во  внутреннюю </a:t>
            </a:r>
            <a:r>
              <a:rPr lang="ru-RU" sz="2300" b="1" dirty="0" smtClean="0"/>
              <a:t>энергию</a:t>
            </a:r>
            <a:r>
              <a:rPr lang="ru-RU" sz="2300" b="1" dirty="0" smtClean="0">
                <a:latin typeface="Arial" charset="0"/>
              </a:rPr>
              <a:t> 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2" name="Скругленный прямоугольник 11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928934"/>
            <a:ext cx="1524000" cy="1524000"/>
          </a:xfrm>
          <a:prstGeom prst="rect">
            <a:avLst/>
          </a:prstGeom>
          <a:noFill/>
        </p:spPr>
      </p:pic>
      <p:pic>
        <p:nvPicPr>
          <p:cNvPr id="14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857496"/>
            <a:ext cx="1643074" cy="1714512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642910" y="221455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2910" y="3500438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2910" y="471488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В двигателе внутреннего сгорания (ДВС):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785918" y="4286256"/>
            <a:ext cx="4606519" cy="11541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/>
              <a:t>и</a:t>
            </a:r>
            <a:r>
              <a:rPr lang="ru-RU" sz="2300" b="1" dirty="0" smtClean="0">
                <a:latin typeface="Arial" charset="0"/>
              </a:rPr>
              <a:t>спользуется жидкое топливо, вводимое непосредственно в двигатель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785918" y="2143116"/>
            <a:ext cx="4643469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имеется внутренняя камера сгорания </a:t>
            </a:r>
            <a:r>
              <a:rPr lang="ru-RU" sz="2300" b="1" dirty="0" smtClean="0"/>
              <a:t>топлива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785918" y="3286124"/>
            <a:ext cx="471490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топливо сгорает внутри рабочего цилиндра двигателя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0" name="Скругленный прямоугольник 9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000372"/>
            <a:ext cx="1524000" cy="1524000"/>
          </a:xfrm>
          <a:prstGeom prst="rect">
            <a:avLst/>
          </a:prstGeom>
          <a:noFill/>
        </p:spPr>
      </p:pic>
      <p:pic>
        <p:nvPicPr>
          <p:cNvPr id="15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928934"/>
            <a:ext cx="1666876" cy="1666876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642910" y="2285992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3429000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2910" y="4572008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Каждый цикл работы ДВС состоит из следующих 4-х тактов: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928794" y="4572008"/>
            <a:ext cx="4357717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Впуск, сжатие,              рабочий ход, выпуск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28794" y="2643182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Впуск, сжатие, воспламенение, выпуск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928794" y="3571876"/>
            <a:ext cx="4429156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Впуск, воспламенение, рабочий ход, выпуск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947082" y="1805928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Впуск, расширение, воспламенение, рабочий ход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20" name="Скругленный прямоугольник 19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928934"/>
            <a:ext cx="1524000" cy="1524000"/>
          </a:xfrm>
          <a:prstGeom prst="rect">
            <a:avLst/>
          </a:prstGeom>
          <a:noFill/>
        </p:spPr>
      </p:pic>
      <p:pic>
        <p:nvPicPr>
          <p:cNvPr id="18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857496"/>
            <a:ext cx="1645307" cy="1643074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642910" y="185736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2910" y="2786058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2910" y="3714752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42910" y="471488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Какой такт работы двигателя изображен на рисунке?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4857752" y="3929066"/>
            <a:ext cx="2000264" cy="41088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Рабочий ход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4857752" y="2143116"/>
            <a:ext cx="1034619" cy="446276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Впуск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857752" y="3000372"/>
            <a:ext cx="1241543" cy="446276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Сжатие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4857752" y="4786322"/>
            <a:ext cx="1285884" cy="41088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Выпуск</a:t>
            </a:r>
            <a:endParaRPr lang="ru-RU" sz="2300" b="1" dirty="0">
              <a:latin typeface="Arial" charset="0"/>
            </a:endParaRPr>
          </a:p>
        </p:txBody>
      </p:sp>
      <p:pic>
        <p:nvPicPr>
          <p:cNvPr id="279553" name="Picture 1" descr="D:\Мои документы\Физика\конкурс\cmoiz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786082" cy="4193787"/>
          </a:xfrm>
          <a:prstGeom prst="rect">
            <a:avLst/>
          </a:prstGeom>
          <a:noFill/>
        </p:spPr>
      </p:pic>
      <p:sp>
        <p:nvSpPr>
          <p:cNvPr id="20" name="Скругленный прямоугольник 19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857496"/>
            <a:ext cx="1524000" cy="1524000"/>
          </a:xfrm>
          <a:prstGeom prst="rect">
            <a:avLst/>
          </a:prstGeom>
          <a:noFill/>
        </p:spPr>
      </p:pic>
      <p:pic>
        <p:nvPicPr>
          <p:cNvPr id="18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786058"/>
            <a:ext cx="1666876" cy="1666876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3929058" y="214311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29058" y="3000372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29058" y="3857628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29058" y="471488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Паровая турбина – вид теплового двигателя …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928794" y="4786322"/>
            <a:ext cx="5000660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0"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 … для которого характерны все вышеперечисленные пункты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28794" y="2714620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 … может работать на любом топливе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928794" y="3714752"/>
            <a:ext cx="4429156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 … без поршня и системы зажигания топлива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928794" y="1714488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 … приводимого в движение струями пара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21" name="Скругленный прямоугольник 20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786058"/>
            <a:ext cx="1524000" cy="1524000"/>
          </a:xfrm>
          <a:prstGeom prst="rect">
            <a:avLst/>
          </a:prstGeom>
          <a:noFill/>
        </p:spPr>
      </p:pic>
      <p:pic>
        <p:nvPicPr>
          <p:cNvPr id="18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738422"/>
            <a:ext cx="1643074" cy="1643074"/>
          </a:xfrm>
          <a:prstGeom prst="rect">
            <a:avLst/>
          </a:prstGeom>
          <a:noFill/>
        </p:spPr>
      </p:pic>
      <p:sp>
        <p:nvSpPr>
          <p:cNvPr id="28" name="Скругленный прямоугольник 27"/>
          <p:cNvSpPr/>
          <p:nvPr/>
        </p:nvSpPr>
        <p:spPr>
          <a:xfrm>
            <a:off x="642910" y="185736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2910" y="292893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42910" y="392906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42910" y="500063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Для работы теплового двигателя обязательно наличие: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857357" y="4786322"/>
            <a:ext cx="4500593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0"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нагревателя, рабочего тела, холодильника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28794" y="2571744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камеры сгорания топлива или парового котла с топкой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857356" y="3714752"/>
            <a:ext cx="4429156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отвода отработанного пара или газа 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928794" y="1714488"/>
            <a:ext cx="4357718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рабочего тела – пара или газа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786058"/>
            <a:ext cx="1524000" cy="1524000"/>
          </a:xfrm>
          <a:prstGeom prst="rect">
            <a:avLst/>
          </a:prstGeom>
          <a:noFill/>
        </p:spPr>
      </p:pic>
      <p:pic>
        <p:nvPicPr>
          <p:cNvPr id="19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714620"/>
            <a:ext cx="1666876" cy="1666876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642910" y="185736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2910" y="292893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392906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500063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7. Экономичность двигателя характеризует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928794" y="4643446"/>
            <a:ext cx="4143404" cy="11541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72000">
            <a:spAutoFit/>
          </a:bodyPr>
          <a:lstStyle/>
          <a:p>
            <a:pPr algn="l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300" b="1" dirty="0" smtClean="0">
                <a:latin typeface="Arial" charset="0"/>
              </a:rPr>
              <a:t>количество теплоты, полученное при сгорании топлива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928794" y="2928934"/>
            <a:ext cx="2286016" cy="446276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его мощность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928794" y="3714752"/>
            <a:ext cx="4143404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300" b="1" dirty="0" smtClean="0">
                <a:latin typeface="Arial" charset="0"/>
              </a:rPr>
              <a:t>коэффициент полезного действия двигателя 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928794" y="1714488"/>
            <a:ext cx="4214842" cy="80021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SzPct val="70000"/>
            </a:pPr>
            <a:r>
              <a:rPr lang="ru-RU" sz="2300" b="1" dirty="0" smtClean="0">
                <a:latin typeface="Arial" charset="0"/>
              </a:rPr>
              <a:t>произведенная двигателем работа</a:t>
            </a:r>
            <a:endParaRPr lang="ru-RU" sz="2300" b="1" dirty="0">
              <a:latin typeface="Arial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/>
          </p:cNvPr>
          <p:cNvSpPr/>
          <p:nvPr/>
        </p:nvSpPr>
        <p:spPr>
          <a:xfrm>
            <a:off x="3000364" y="6000768"/>
            <a:ext cx="3214710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 вопрос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496"/>
            <a:ext cx="1524000" cy="1524000"/>
          </a:xfrm>
          <a:prstGeom prst="rect">
            <a:avLst/>
          </a:prstGeom>
          <a:noFill/>
        </p:spPr>
      </p:pic>
      <p:pic>
        <p:nvPicPr>
          <p:cNvPr id="19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786058"/>
            <a:ext cx="1643074" cy="1666876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642910" y="185736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2910" y="292893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10" y="392906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500063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71472" y="285728"/>
            <a:ext cx="7786742" cy="114300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/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8. По каким формулам находят КПД теплового двигателя?</a:t>
            </a: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1643042" y="1643050"/>
          <a:ext cx="3294551" cy="100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44" name="Формула" r:id="rId3" imgW="1422360" imgH="431640" progId="Equation.3">
                  <p:embed/>
                </p:oleObj>
              </mc:Choice>
              <mc:Fallback>
                <p:oleObj name="Формула" r:id="rId3" imgW="14223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1643050"/>
                        <a:ext cx="3294551" cy="100013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1643042" y="2571744"/>
          <a:ext cx="2803941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45" name="Формула" r:id="rId5" imgW="1130040" imgH="431640" progId="Equation.3">
                  <p:embed/>
                </p:oleObj>
              </mc:Choice>
              <mc:Fallback>
                <p:oleObj name="Формула" r:id="rId5" imgW="113004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2571744"/>
                        <a:ext cx="2803941" cy="107157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1714480" y="3643315"/>
          <a:ext cx="3429024" cy="106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46" name="Формула" r:id="rId7" imgW="1422360" imgH="444240" progId="Equation.3">
                  <p:embed/>
                </p:oleObj>
              </mc:Choice>
              <mc:Fallback>
                <p:oleObj name="Формула" r:id="rId7" imgW="1422360" imgH="444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3643315"/>
                        <a:ext cx="3429024" cy="10697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714480" y="4786322"/>
          <a:ext cx="4378325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47" name="Формула" r:id="rId9" imgW="1815840" imgH="469800" progId="Equation.3">
                  <p:embed/>
                </p:oleObj>
              </mc:Choice>
              <mc:Fallback>
                <p:oleObj name="Формула" r:id="rId9" imgW="181584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4786322"/>
                        <a:ext cx="4378325" cy="113188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3" descr="D:\Мои документы\Мои рисунки\анимашки\IP3_Smiley_Sad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16" y="2857496"/>
            <a:ext cx="1524000" cy="1524000"/>
          </a:xfrm>
          <a:prstGeom prst="rect">
            <a:avLst/>
          </a:prstGeom>
          <a:noFill/>
        </p:spPr>
      </p:pic>
      <p:pic>
        <p:nvPicPr>
          <p:cNvPr id="18" name="Picture 4" descr="D:\Мои документы\Мои рисунки\анимашки\IP3_Smiley_Happy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2786058"/>
            <a:ext cx="1666876" cy="1666876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642910" y="185736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2910" y="2928934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2910" y="392906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2910" y="5000636"/>
            <a:ext cx="571504" cy="500066"/>
          </a:xfrm>
          <a:prstGeom prst="roundRect">
            <a:avLst/>
          </a:prstGeom>
          <a:solidFill>
            <a:srgbClr val="6FDEDB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" action="ppaction://hlinkshowjump?jump=nextslide"/>
          </p:cNvPr>
          <p:cNvSpPr/>
          <p:nvPr/>
        </p:nvSpPr>
        <p:spPr>
          <a:xfrm>
            <a:off x="2928926" y="6000768"/>
            <a:ext cx="3357586" cy="357190"/>
          </a:xfrm>
          <a:prstGeom prst="roundRect">
            <a:avLst/>
          </a:prstGeom>
          <a:solidFill>
            <a:srgbClr val="249C99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Следующее  задание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285984" y="2643182"/>
            <a:ext cx="4286280" cy="1357322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Задача</a:t>
            </a:r>
            <a:endParaRPr kumimoji="0" lang="ru-RU" sz="7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132856"/>
            <a:ext cx="8286808" cy="3323987"/>
          </a:xfrm>
          <a:prstGeom prst="rect">
            <a:avLst/>
          </a:prstGeom>
          <a:solidFill>
            <a:srgbClr val="D6FFAD"/>
          </a:solidFill>
        </p:spPr>
        <p:txBody>
          <a:bodyPr wrap="square" rtlCol="0">
            <a:spAutoFit/>
          </a:bodyPr>
          <a:lstStyle/>
          <a:p>
            <a:pPr indent="450850" algn="just">
              <a:lnSpc>
                <a:spcPts val="4240"/>
              </a:lnSpc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Каков КПД двигателя автомобиля мощностью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=20 кВт, если  при скорости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=20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м/с двигатель потребляет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=10 л бензина на путь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=100 км. Удельная теплота сгорания бензина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q=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44 МДж/кг, а его плотность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=0,7•10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кг/м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право 29"/>
          <p:cNvSpPr/>
          <p:nvPr/>
        </p:nvSpPr>
        <p:spPr>
          <a:xfrm>
            <a:off x="2714612" y="2786058"/>
            <a:ext cx="642942" cy="428628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5643570" y="2786058"/>
            <a:ext cx="714380" cy="428628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857364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FF9F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7158" y="1857364"/>
            <a:ext cx="2428892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энергия топлива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357950" y="1857364"/>
            <a:ext cx="2571768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1857364"/>
            <a:ext cx="2428892" cy="2357454"/>
          </a:xfrm>
          <a:prstGeom prst="roundRect">
            <a:avLst/>
          </a:prstGeom>
          <a:solidFill>
            <a:srgbClr val="FF9933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энергия топлива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1857364"/>
            <a:ext cx="2428892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энергия топлива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57950" y="1857364"/>
            <a:ext cx="2571768" cy="2357454"/>
          </a:xfrm>
          <a:prstGeom prst="roundRect">
            <a:avLst/>
          </a:prstGeom>
          <a:solidFill>
            <a:srgbClr val="FF9933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50" y="1857364"/>
            <a:ext cx="2571768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3357554" y="1857364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9933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3357554" y="1857364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FF9F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858016" y="142852"/>
            <a:ext cx="2130425" cy="474663"/>
          </a:xfrm>
        </p:spPr>
        <p:txBody>
          <a:bodyPr/>
          <a:lstStyle/>
          <a:p>
            <a:fld id="{B6858835-C07A-46D0-A787-EA04FCA0C82E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7" grpId="0" animBg="1"/>
      <p:bldP spid="27" grpId="0" animBg="1"/>
      <p:bldP spid="28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142844" y="285728"/>
            <a:ext cx="8858312" cy="6286544"/>
          </a:xfrm>
          <a:prstGeom prst="round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0" y="142852"/>
            <a:ext cx="2643174" cy="4000529"/>
            <a:chOff x="-214282" y="1285860"/>
            <a:chExt cx="2643174" cy="4000529"/>
          </a:xfrm>
        </p:grpSpPr>
        <p:grpSp>
          <p:nvGrpSpPr>
            <p:cNvPr id="4" name="Группа 7"/>
            <p:cNvGrpSpPr/>
            <p:nvPr/>
          </p:nvGrpSpPr>
          <p:grpSpPr>
            <a:xfrm>
              <a:off x="-214282" y="1285860"/>
              <a:ext cx="2643174" cy="4000529"/>
              <a:chOff x="-41882" y="603576"/>
              <a:chExt cx="2278599" cy="3275791"/>
            </a:xfrm>
          </p:grpSpPr>
          <p:sp>
            <p:nvSpPr>
              <p:cNvPr id="7" name="TextBox 2"/>
              <p:cNvSpPr txBox="1"/>
              <p:nvPr/>
            </p:nvSpPr>
            <p:spPr>
              <a:xfrm>
                <a:off x="-41882" y="603576"/>
                <a:ext cx="2278599" cy="2797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800" b="1" i="1" dirty="0" smtClean="0">
                    <a:latin typeface="Century Schoolbook" pitchFamily="18" charset="0"/>
                  </a:rPr>
                  <a:t>Дано:</a:t>
                </a:r>
              </a:p>
              <a:p>
                <a:r>
                  <a:rPr lang="en-US" sz="2400" b="1" i="1" dirty="0" smtClean="0">
                    <a:latin typeface="Century Schoolbook" pitchFamily="18" charset="0"/>
                  </a:rPr>
                  <a:t>N</a:t>
                </a:r>
                <a:r>
                  <a:rPr lang="ru-RU" sz="2400" b="1" i="1" dirty="0" smtClean="0">
                    <a:latin typeface="Century Schoolbook" pitchFamily="18" charset="0"/>
                  </a:rPr>
                  <a:t>=20кВт</a:t>
                </a:r>
              </a:p>
              <a:p>
                <a:r>
                  <a:rPr lang="en-US" sz="2400" b="1" i="1" dirty="0" smtClean="0">
                    <a:latin typeface="Century Schoolbook" pitchFamily="18" charset="0"/>
                  </a:rPr>
                  <a:t>v=20 </a:t>
                </a:r>
                <a:r>
                  <a:rPr lang="ru-RU" sz="2400" b="1" i="1" dirty="0" smtClean="0">
                    <a:latin typeface="Century Schoolbook" pitchFamily="18" charset="0"/>
                  </a:rPr>
                  <a:t>м/с </a:t>
                </a:r>
              </a:p>
              <a:p>
                <a:r>
                  <a:rPr lang="en-US" sz="2400" b="1" i="1" dirty="0" smtClean="0">
                    <a:latin typeface="Century Schoolbook" pitchFamily="18" charset="0"/>
                  </a:rPr>
                  <a:t>V</a:t>
                </a:r>
                <a:r>
                  <a:rPr lang="ru-RU" sz="2400" b="1" i="1" dirty="0" smtClean="0">
                    <a:latin typeface="Century Schoolbook" pitchFamily="18" charset="0"/>
                  </a:rPr>
                  <a:t>=10 л </a:t>
                </a:r>
              </a:p>
              <a:p>
                <a:r>
                  <a:rPr lang="en-US" sz="2400" b="1" i="1" dirty="0" smtClean="0">
                    <a:latin typeface="Century Schoolbook" pitchFamily="18" charset="0"/>
                  </a:rPr>
                  <a:t>S</a:t>
                </a:r>
                <a:r>
                  <a:rPr lang="ru-RU" sz="2400" b="1" i="1" dirty="0" smtClean="0">
                    <a:latin typeface="Century Schoolbook" pitchFamily="18" charset="0"/>
                  </a:rPr>
                  <a:t>=100 км</a:t>
                </a:r>
              </a:p>
              <a:p>
                <a:r>
                  <a:rPr lang="en-US" sz="2400" b="1" i="1" dirty="0" smtClean="0">
                    <a:latin typeface="Century Schoolbook" pitchFamily="18" charset="0"/>
                  </a:rPr>
                  <a:t>q=</a:t>
                </a:r>
                <a:r>
                  <a:rPr lang="ru-RU" sz="2400" b="1" i="1" dirty="0" smtClean="0">
                    <a:latin typeface="Century Schoolbook" pitchFamily="18" charset="0"/>
                  </a:rPr>
                  <a:t>44 МДж/кг</a:t>
                </a:r>
              </a:p>
              <a:p>
                <a:r>
                  <a:rPr lang="el-GR" sz="2400" b="1" i="1" dirty="0" smtClean="0">
                    <a:latin typeface="Century Schoolbook" pitchFamily="18" charset="0"/>
                  </a:rPr>
                  <a:t>ρ</a:t>
                </a:r>
                <a:r>
                  <a:rPr lang="ru-RU" sz="2400" b="1" i="1" dirty="0" smtClean="0">
                    <a:latin typeface="Century Schoolbook" pitchFamily="18" charset="0"/>
                  </a:rPr>
                  <a:t>=0,7•10</a:t>
                </a:r>
                <a:r>
                  <a:rPr lang="ru-RU" sz="2400" b="1" i="1" baseline="30000" dirty="0" smtClean="0">
                    <a:latin typeface="Century Schoolbook" pitchFamily="18" charset="0"/>
                  </a:rPr>
                  <a:t>3 </a:t>
                </a:r>
                <a:r>
                  <a:rPr lang="ru-RU" sz="2400" b="1" i="1" dirty="0" smtClean="0">
                    <a:latin typeface="Century Schoolbook" pitchFamily="18" charset="0"/>
                  </a:rPr>
                  <a:t> кг/м</a:t>
                </a:r>
                <a:r>
                  <a:rPr lang="ru-RU" sz="2400" b="1" i="1" baseline="30000" dirty="0" smtClean="0">
                    <a:latin typeface="Century Schoolbook" pitchFamily="18" charset="0"/>
                  </a:rPr>
                  <a:t>3</a:t>
                </a:r>
                <a:endParaRPr lang="ru-RU" sz="2400" b="1" i="1" dirty="0" smtClean="0">
                  <a:latin typeface="Century Schoolbook" pitchFamily="18" charset="0"/>
                </a:endParaRPr>
              </a:p>
              <a:p>
                <a:endParaRPr lang="ru-RU" sz="2400" dirty="0">
                  <a:latin typeface="+mn-lt"/>
                </a:endParaRPr>
              </a:p>
            </p:txBody>
          </p:sp>
          <p:graphicFrame>
            <p:nvGraphicFramePr>
              <p:cNvPr id="8" name="Object 3"/>
              <p:cNvGraphicFramePr>
                <a:graphicFrameLocks noChangeAspect="1"/>
              </p:cNvGraphicFramePr>
              <p:nvPr/>
            </p:nvGraphicFramePr>
            <p:xfrm>
              <a:off x="373289" y="3357562"/>
              <a:ext cx="754907" cy="52180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0420" name="Формула" r:id="rId3" imgW="330120" imgH="203040" progId="Equation.3">
                      <p:embed/>
                    </p:oleObj>
                  </mc:Choice>
                  <mc:Fallback>
                    <p:oleObj name="Формула" r:id="rId3" imgW="330120" imgH="20304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3289" y="3357562"/>
                            <a:ext cx="754907" cy="52180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8" name="Группа 17"/>
            <p:cNvGrpSpPr/>
            <p:nvPr/>
          </p:nvGrpSpPr>
          <p:grpSpPr>
            <a:xfrm>
              <a:off x="-214282" y="1857364"/>
              <a:ext cx="2500298" cy="3143272"/>
              <a:chOff x="-214282" y="1857364"/>
              <a:chExt cx="2500298" cy="3143272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rot="5400000">
                <a:off x="714380" y="3429000"/>
                <a:ext cx="314327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-214282" y="4643446"/>
                <a:ext cx="250029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Box 19"/>
          <p:cNvSpPr txBox="1"/>
          <p:nvPr/>
        </p:nvSpPr>
        <p:spPr>
          <a:xfrm>
            <a:off x="2571736" y="142852"/>
            <a:ext cx="65722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Century Schoolbook" pitchFamily="18" charset="0"/>
              </a:rPr>
              <a:t>Решение:</a:t>
            </a:r>
          </a:p>
          <a:p>
            <a:r>
              <a:rPr lang="ru-RU" sz="2000" b="1" i="1" dirty="0" smtClean="0">
                <a:latin typeface="Century Schoolbook" pitchFamily="18" charset="0"/>
              </a:rPr>
              <a:t>1. Количество  теплоты, выделяемое при сгорании</a:t>
            </a:r>
            <a:r>
              <a:rPr lang="en-US" sz="2000" b="1" i="1" dirty="0" smtClean="0">
                <a:latin typeface="Century Schoolbook" pitchFamily="18" charset="0"/>
              </a:rPr>
              <a:t> </a:t>
            </a:r>
            <a:r>
              <a:rPr lang="ru-RU" sz="2000" b="1" i="1" dirty="0" smtClean="0">
                <a:latin typeface="Century Schoolbook" pitchFamily="18" charset="0"/>
              </a:rPr>
              <a:t>всего бензина </a:t>
            </a:r>
            <a:r>
              <a:rPr lang="en-US" sz="2400" b="1" i="1" dirty="0" smtClean="0">
                <a:latin typeface="Century Schoolbook" pitchFamily="18" charset="0"/>
              </a:rPr>
              <a:t>Q=mq</a:t>
            </a:r>
            <a:r>
              <a:rPr lang="ru-RU" sz="2000" b="1" i="1" dirty="0" smtClean="0">
                <a:latin typeface="Century Schoolbook" pitchFamily="18" charset="0"/>
              </a:rPr>
              <a:t>,  где  масса бензина  </a:t>
            </a:r>
            <a:r>
              <a:rPr lang="en-US" sz="2400" b="1" i="1" dirty="0" smtClean="0">
                <a:latin typeface="Century Schoolbook" pitchFamily="18" charset="0"/>
              </a:rPr>
              <a:t>m=</a:t>
            </a:r>
            <a:r>
              <a:rPr lang="el-GR" sz="2400" b="1" i="1" dirty="0" smtClean="0">
                <a:latin typeface="Century Schoolbook" pitchFamily="18" charset="0"/>
              </a:rPr>
              <a:t>ρ</a:t>
            </a:r>
            <a:r>
              <a:rPr lang="en-US" sz="2400" b="1" i="1" dirty="0" smtClean="0">
                <a:latin typeface="Century Schoolbook" pitchFamily="18" charset="0"/>
              </a:rPr>
              <a:t>V</a:t>
            </a:r>
            <a:r>
              <a:rPr lang="ru-RU" sz="2000" b="1" i="1" dirty="0" smtClean="0">
                <a:latin typeface="Century Schoolbook" pitchFamily="18" charset="0"/>
              </a:rPr>
              <a:t>.</a:t>
            </a:r>
            <a:endParaRPr lang="ru-RU" sz="2000" b="1" i="1" dirty="0">
              <a:latin typeface="Century Schoolbook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2571735" y="1857364"/>
            <a:ext cx="6572265" cy="3416320"/>
            <a:chOff x="2428859" y="2143116"/>
            <a:chExt cx="6801530" cy="3416320"/>
          </a:xfrm>
        </p:grpSpPr>
        <p:sp>
          <p:nvSpPr>
            <p:cNvPr id="21" name="TextBox 20"/>
            <p:cNvSpPr txBox="1"/>
            <p:nvPr/>
          </p:nvSpPr>
          <p:spPr>
            <a:xfrm>
              <a:off x="2428860" y="2143116"/>
              <a:ext cx="6801529" cy="341632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342900" indent="-342900">
                <a:buAutoNum type="arabicPeriod" startAt="2"/>
              </a:pPr>
              <a:r>
                <a:rPr lang="ru-RU" sz="2000" b="1" i="1" dirty="0" smtClean="0">
                  <a:latin typeface="Century Schoolbook" pitchFamily="18" charset="0"/>
                </a:rPr>
                <a:t>Количество  теплоты, выделяемое при сгорании бензина в единицу времени</a:t>
              </a:r>
            </a:p>
            <a:p>
              <a:pPr marL="800100" lvl="1" indent="-342900"/>
              <a:r>
                <a:rPr lang="ru-RU" sz="2000" b="1" i="1" dirty="0" smtClean="0">
                  <a:latin typeface="Century Schoolbook" pitchFamily="18" charset="0"/>
                </a:rPr>
                <a:t>		     </a:t>
              </a:r>
            </a:p>
            <a:p>
              <a:pPr marL="800100" lvl="1" indent="-342900"/>
              <a:r>
                <a:rPr lang="ru-RU" sz="2000" b="1" i="1" dirty="0" smtClean="0">
                  <a:latin typeface="Century Schoolbook" pitchFamily="18" charset="0"/>
                </a:rPr>
                <a:t>		    Подставим            и значение </a:t>
              </a:r>
              <a:r>
                <a:rPr lang="en-US" sz="2000" b="1" i="1" dirty="0" smtClean="0">
                  <a:latin typeface="Century Schoolbook" pitchFamily="18" charset="0"/>
                </a:rPr>
                <a:t>Q</a:t>
              </a:r>
              <a:r>
                <a:rPr lang="ru-RU" sz="2000" b="1" i="1" dirty="0" smtClean="0">
                  <a:latin typeface="Century Schoolbook" pitchFamily="18" charset="0"/>
                </a:rPr>
                <a:t>,</a:t>
              </a:r>
            </a:p>
            <a:p>
              <a:pPr marL="800100" lvl="1" indent="-342900"/>
              <a:r>
                <a:rPr lang="ru-RU" sz="2000" b="1" i="1" dirty="0" smtClean="0">
                  <a:latin typeface="Century Schoolbook" pitchFamily="18" charset="0"/>
                </a:rPr>
                <a:t>		</a:t>
              </a:r>
            </a:p>
            <a:p>
              <a:pPr marL="800100" lvl="1" indent="-800100"/>
              <a:r>
                <a:rPr lang="ru-RU" sz="2000" b="1" i="1" dirty="0" smtClean="0">
                  <a:latin typeface="Century Schoolbook" pitchFamily="18" charset="0"/>
                </a:rPr>
                <a:t>получим:</a:t>
              </a:r>
            </a:p>
            <a:p>
              <a:pPr marL="342900" indent="-342900"/>
              <a:r>
                <a:rPr lang="ru-RU" sz="2400" b="1" i="1" dirty="0" smtClean="0">
                  <a:latin typeface="Century Schoolbook" pitchFamily="18" charset="0"/>
                </a:rPr>
                <a:t>			</a:t>
              </a:r>
            </a:p>
            <a:p>
              <a:pPr marL="342900" indent="-342900"/>
              <a:endParaRPr lang="ru-RU" sz="2400" b="1" i="1" dirty="0" smtClean="0">
                <a:latin typeface="Century Schoolbook" pitchFamily="18" charset="0"/>
              </a:endParaRPr>
            </a:p>
            <a:p>
              <a:pPr marL="342900" indent="-342900"/>
              <a:endParaRPr lang="ru-RU" sz="2400" b="1" i="1" dirty="0" smtClean="0">
                <a:latin typeface="Century Schoolbook" pitchFamily="18" charset="0"/>
              </a:endParaRPr>
            </a:p>
            <a:p>
              <a:pPr marL="342900" indent="-342900"/>
              <a:endParaRPr lang="ru-RU" sz="2400" b="1" i="1" dirty="0">
                <a:latin typeface="Century Schoolbook" pitchFamily="18" charset="0"/>
              </a:endParaRPr>
            </a:p>
          </p:txBody>
        </p:sp>
        <p:graphicFrame>
          <p:nvGraphicFramePr>
            <p:cNvPr id="22" name="Объект 21"/>
            <p:cNvGraphicFramePr>
              <a:graphicFrameLocks noChangeAspect="1"/>
            </p:cNvGraphicFramePr>
            <p:nvPr/>
          </p:nvGraphicFramePr>
          <p:xfrm>
            <a:off x="2428859" y="2714620"/>
            <a:ext cx="1258231" cy="928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1" name="Формула" r:id="rId5" imgW="533160" imgH="393480" progId="Equation.3">
                    <p:embed/>
                  </p:oleObj>
                </mc:Choice>
                <mc:Fallback>
                  <p:oleObj name="Формула" r:id="rId5" imgW="533160" imgH="393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8859" y="2714620"/>
                          <a:ext cx="1258231" cy="9286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Объект 22"/>
            <p:cNvGraphicFramePr>
              <a:graphicFrameLocks noChangeAspect="1"/>
            </p:cNvGraphicFramePr>
            <p:nvPr/>
          </p:nvGraphicFramePr>
          <p:xfrm>
            <a:off x="5318620" y="2850656"/>
            <a:ext cx="894239" cy="8609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2" name="Формула" r:id="rId7" imgW="368280" imgH="393480" progId="Equation.3">
                    <p:embed/>
                  </p:oleObj>
                </mc:Choice>
                <mc:Fallback>
                  <p:oleObj name="Формула" r:id="rId7" imgW="368280" imgH="393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8620" y="2850656"/>
                          <a:ext cx="894239" cy="8609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Объект 24"/>
            <p:cNvGraphicFramePr>
              <a:graphicFrameLocks noChangeAspect="1"/>
            </p:cNvGraphicFramePr>
            <p:nvPr/>
          </p:nvGraphicFramePr>
          <p:xfrm>
            <a:off x="3981391" y="3571876"/>
            <a:ext cx="3908757" cy="9465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3" name="Формула" r:id="rId9" imgW="1625400" imgH="393480" progId="Equation.3">
                    <p:embed/>
                  </p:oleObj>
                </mc:Choice>
                <mc:Fallback>
                  <p:oleObj name="Формула" r:id="rId9" imgW="1625400" imgH="393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1391" y="3571876"/>
                          <a:ext cx="3908757" cy="9465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0" name="Группа 29"/>
          <p:cNvGrpSpPr/>
          <p:nvPr/>
        </p:nvGrpSpPr>
        <p:grpSpPr>
          <a:xfrm>
            <a:off x="357158" y="4071942"/>
            <a:ext cx="6870656" cy="1000132"/>
            <a:chOff x="2571736" y="4572008"/>
            <a:chExt cx="6870656" cy="1000132"/>
          </a:xfrm>
        </p:grpSpPr>
        <p:sp>
          <p:nvSpPr>
            <p:cNvPr id="27" name="TextBox 26"/>
            <p:cNvSpPr txBox="1"/>
            <p:nvPr/>
          </p:nvSpPr>
          <p:spPr>
            <a:xfrm>
              <a:off x="2571736" y="4857760"/>
              <a:ext cx="6572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Century Schoolbook" pitchFamily="18" charset="0"/>
                </a:rPr>
                <a:t>3. Поскольку</a:t>
              </a:r>
              <a:r>
                <a:rPr lang="ru-RU" dirty="0" smtClean="0"/>
                <a:t>			</a:t>
              </a:r>
              <a:r>
                <a:rPr lang="ru-RU" sz="2000" b="1" i="1" dirty="0" smtClean="0">
                  <a:latin typeface="Century Schoolbook" pitchFamily="18" charset="0"/>
                </a:rPr>
                <a:t>то  </a:t>
              </a:r>
              <a:endParaRPr lang="ru-RU" sz="2000" b="1" i="1" dirty="0">
                <a:latin typeface="Century Schoolbook" pitchFamily="18" charset="0"/>
              </a:endParaRPr>
            </a:p>
          </p:txBody>
        </p:sp>
        <p:graphicFrame>
          <p:nvGraphicFramePr>
            <p:cNvPr id="28" name="Объект 27"/>
            <p:cNvGraphicFramePr>
              <a:graphicFrameLocks noChangeAspect="1"/>
            </p:cNvGraphicFramePr>
            <p:nvPr/>
          </p:nvGraphicFramePr>
          <p:xfrm>
            <a:off x="4429124" y="4714884"/>
            <a:ext cx="1714512" cy="571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4" name="Формула" r:id="rId11" imgW="685800" imgH="228600" progId="Equation.3">
                    <p:embed/>
                  </p:oleObj>
                </mc:Choice>
                <mc:Fallback>
                  <p:oleObj name="Формула" r:id="rId11" imgW="68580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9124" y="4714884"/>
                          <a:ext cx="1714512" cy="5715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Объект 28"/>
            <p:cNvGraphicFramePr>
              <a:graphicFrameLocks noChangeAspect="1"/>
            </p:cNvGraphicFramePr>
            <p:nvPr/>
          </p:nvGraphicFramePr>
          <p:xfrm>
            <a:off x="7000892" y="4572008"/>
            <a:ext cx="2441500" cy="10001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5" name="Формула" r:id="rId13" imgW="1054080" imgH="431640" progId="Equation.3">
                    <p:embed/>
                  </p:oleObj>
                </mc:Choice>
                <mc:Fallback>
                  <p:oleObj name="Формула" r:id="rId13" imgW="1054080" imgH="4316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0892" y="4572008"/>
                          <a:ext cx="2441500" cy="10001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" name="Группа 33"/>
          <p:cNvGrpSpPr/>
          <p:nvPr/>
        </p:nvGrpSpPr>
        <p:grpSpPr>
          <a:xfrm>
            <a:off x="285720" y="4786322"/>
            <a:ext cx="8205168" cy="1285884"/>
            <a:chOff x="357158" y="5000636"/>
            <a:chExt cx="8205168" cy="1285884"/>
          </a:xfrm>
        </p:grpSpPr>
        <p:sp>
          <p:nvSpPr>
            <p:cNvPr id="31" name="TextBox 30"/>
            <p:cNvSpPr txBox="1"/>
            <p:nvPr/>
          </p:nvSpPr>
          <p:spPr>
            <a:xfrm>
              <a:off x="357158" y="5000636"/>
              <a:ext cx="750099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Century Schoolbook" pitchFamily="18" charset="0"/>
                </a:rPr>
                <a:t>4. Подставим значения:</a:t>
              </a:r>
            </a:p>
            <a:p>
              <a:endParaRPr lang="ru-RU" dirty="0"/>
            </a:p>
          </p:txBody>
        </p:sp>
        <p:graphicFrame>
          <p:nvGraphicFramePr>
            <p:cNvPr id="33" name="Объект 32"/>
            <p:cNvGraphicFramePr>
              <a:graphicFrameLocks noChangeAspect="1"/>
            </p:cNvGraphicFramePr>
            <p:nvPr/>
          </p:nvGraphicFramePr>
          <p:xfrm>
            <a:off x="714348" y="5322734"/>
            <a:ext cx="7847978" cy="963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6" name="Формула" r:id="rId15" imgW="3619440" imgH="444240" progId="Equation.3">
                    <p:embed/>
                  </p:oleObj>
                </mc:Choice>
                <mc:Fallback>
                  <p:oleObj name="Формула" r:id="rId15" imgW="3619440" imgH="44424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4348" y="5322734"/>
                          <a:ext cx="7847978" cy="9637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" name="Группа 37"/>
          <p:cNvGrpSpPr/>
          <p:nvPr/>
        </p:nvGrpSpPr>
        <p:grpSpPr>
          <a:xfrm>
            <a:off x="3857620" y="6072182"/>
            <a:ext cx="4881599" cy="785818"/>
            <a:chOff x="5410383" y="6215082"/>
            <a:chExt cx="2763168" cy="785818"/>
          </a:xfrm>
        </p:grpSpPr>
        <p:sp>
          <p:nvSpPr>
            <p:cNvPr id="35" name="TextBox 34"/>
            <p:cNvSpPr txBox="1"/>
            <p:nvPr/>
          </p:nvSpPr>
          <p:spPr>
            <a:xfrm>
              <a:off x="5410383" y="6215082"/>
              <a:ext cx="214313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i="1" dirty="0" smtClean="0">
                  <a:solidFill>
                    <a:srgbClr val="FF0000"/>
                  </a:solidFill>
                  <a:latin typeface="Century Schoolbook" pitchFamily="18" charset="0"/>
                </a:rPr>
                <a:t>Ответ:</a:t>
              </a:r>
              <a:r>
                <a:rPr lang="ru-RU" dirty="0" smtClean="0">
                  <a:solidFill>
                    <a:srgbClr val="FF0000"/>
                  </a:solidFill>
                </a:rPr>
                <a:t> 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36" name="Объект 35"/>
            <p:cNvGraphicFramePr>
              <a:graphicFrameLocks noChangeAspect="1"/>
            </p:cNvGraphicFramePr>
            <p:nvPr/>
          </p:nvGraphicFramePr>
          <p:xfrm>
            <a:off x="6825664" y="6286520"/>
            <a:ext cx="1347887" cy="714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0427" name="Формула" r:id="rId17" imgW="571320" imgH="203040" progId="Equation.3">
                    <p:embed/>
                  </p:oleObj>
                </mc:Choice>
                <mc:Fallback>
                  <p:oleObj name="Формула" r:id="rId17" imgW="571320" imgH="2030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5664" y="6286520"/>
                          <a:ext cx="1347887" cy="714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9" name="Управляющая кнопка: домой 38">
            <a:hlinkClick r:id="rId19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3" y="1357298"/>
            <a:ext cx="2714644" cy="3714776"/>
          </a:xfrm>
          <a:noFill/>
        </p:spPr>
        <p:txBody>
          <a:bodyPr lIns="0" rIns="0"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Узнали: </a:t>
            </a:r>
          </a:p>
          <a:p>
            <a:r>
              <a:rPr lang="ru-RU" sz="2400" b="1" dirty="0" smtClean="0"/>
              <a:t>о различных видах  тепловых двигателей</a:t>
            </a:r>
          </a:p>
          <a:p>
            <a:r>
              <a:rPr lang="ru-RU" sz="2400" b="1" dirty="0" smtClean="0"/>
              <a:t>об  их коэффициенте полезного действия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43636" y="1357298"/>
            <a:ext cx="3000364" cy="3714776"/>
          </a:xfrm>
          <a:noFill/>
        </p:spPr>
        <p:txBody>
          <a:bodyPr lIns="0" rIns="0"/>
          <a:lstStyle/>
          <a:p>
            <a:pPr algn="ctr">
              <a:buNone/>
            </a:pPr>
            <a:r>
              <a:rPr lang="ru-RU" sz="4400" b="1" spc="-100" dirty="0" smtClean="0">
                <a:solidFill>
                  <a:schemeClr val="accent1">
                    <a:lumMod val="75000"/>
                  </a:schemeClr>
                </a:solidFill>
              </a:rPr>
              <a:t>Обсудили:</a:t>
            </a:r>
          </a:p>
          <a:p>
            <a:r>
              <a:rPr lang="ru-RU" sz="2400" b="1" dirty="0" smtClean="0"/>
              <a:t>экологические проблемы, связанные с применением тепловых двигателей</a:t>
            </a:r>
          </a:p>
          <a:p>
            <a:r>
              <a:rPr lang="ru-RU" sz="2400" b="1" dirty="0" smtClean="0"/>
              <a:t>пути их решения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57158" y="5214950"/>
            <a:ext cx="8429684" cy="1500198"/>
          </a:xfrm>
          <a:solidFill>
            <a:srgbClr val="EAEAE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Сделали вывод: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каждый из нас будет беречь Землю!</a:t>
            </a:r>
            <a:endParaRPr lang="ru-RU" b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2571736" y="428604"/>
            <a:ext cx="4071966" cy="785818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Итоги  урока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8" descr="http://www.c-studies.ru/i/earth.gif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643050"/>
            <a:ext cx="3000396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40238-37D9-4970-A58A-BA39128E4447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85720" y="1714488"/>
            <a:ext cx="8643998" cy="4214842"/>
          </a:xfrm>
          <a:prstGeom prst="rect">
            <a:avLst/>
          </a:prstGeom>
          <a:solidFill>
            <a:srgbClr val="EAEAEA"/>
          </a:solidFill>
        </p:spPr>
        <p:txBody>
          <a:bodyPr rIns="0"/>
          <a:lstStyle/>
          <a:p>
            <a:pPr marL="342900" lvl="0" indent="-342900"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en-US" sz="23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§ </a:t>
            </a:r>
            <a:r>
              <a:rPr kumimoji="0" lang="ru-RU" sz="23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21-24 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(учебник), вопросы и задания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Задачи № 601, 603</a:t>
            </a:r>
            <a:r>
              <a:rPr kumimoji="0" lang="ru-RU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(сборник задач)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Подготовить доклады по темам: </a:t>
            </a:r>
          </a:p>
          <a:p>
            <a:pPr marL="342900" marR="0" lvl="0" indent="20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«Изобретение автомобиля и паровоза»</a:t>
            </a:r>
          </a:p>
          <a:p>
            <a:pPr marL="342900" marR="0" lvl="0" indent="20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«Первые паровозы» </a:t>
            </a:r>
          </a:p>
          <a:p>
            <a:pPr marL="342900" marR="0" lvl="0" indent="20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«Развитие железнодорожного транспорта в России»</a:t>
            </a:r>
          </a:p>
          <a:p>
            <a:pPr marL="342900" marR="0" lvl="0" indent="206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«Применение тепловых машин в промышленности» </a:t>
            </a:r>
          </a:p>
          <a:p>
            <a:pPr marL="539750" marR="0" lvl="0" indent="-1762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«Сравнительная характеристика тепловозов и     электровозов»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>
          <a:xfrm>
            <a:off x="1785918" y="500042"/>
            <a:ext cx="5572164" cy="857256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14282" y="1643050"/>
            <a:ext cx="8786874" cy="4929222"/>
          </a:xfrm>
          <a:prstGeom prst="rect">
            <a:avLst/>
          </a:prstGeom>
          <a:solidFill>
            <a:srgbClr val="EAEAEA"/>
          </a:solidFill>
        </p:spPr>
        <p:txBody>
          <a:bodyPr rIns="0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1400" b="1" dirty="0" smtClean="0"/>
              <a:t>Литература: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Громов С.В. Физика: Учебник для 8 класса. – М.: Просвещение, 2003.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err="1" smtClean="0"/>
              <a:t>Перышкин</a:t>
            </a:r>
            <a:r>
              <a:rPr lang="ru-RU" sz="1400" dirty="0" smtClean="0"/>
              <a:t> А.В. Физика: Учебник для 8 класса. – М.: Дрофа, 2009.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lang="ru-RU" sz="1400" dirty="0" err="1" smtClean="0"/>
              <a:t>Перышкин</a:t>
            </a:r>
            <a:r>
              <a:rPr lang="ru-RU" sz="1400" dirty="0" smtClean="0"/>
              <a:t> А.В. Сборник задач по физике. 7-9 классы. – М.: «Экзамен», 2010.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Волков В.А. Поурочные разработки по физике: 8 класс. – М.: ВАКО, 2006 г.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Энциклопедический словарь юного техника /Сост. Б.В.Зубков, С.В.Чумаков - М.: Педагогика, 1980 г.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Чеботарева А.В. Тесты по физике. 8 класс: к учебнику </a:t>
            </a:r>
            <a:r>
              <a:rPr lang="ru-RU" sz="1400" dirty="0" err="1" smtClean="0"/>
              <a:t>А.В,Перышкина</a:t>
            </a:r>
            <a:r>
              <a:rPr lang="ru-RU" sz="1400" dirty="0" smtClean="0"/>
              <a:t> «Физика. 8» / М.: «Экзамен», 2008.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defRPr/>
            </a:pPr>
            <a:r>
              <a:rPr lang="ru-RU" sz="1400" b="1" dirty="0" smtClean="0"/>
              <a:t>Цифровые образовательные ресурсы: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en-US" sz="1400" dirty="0" smtClean="0"/>
              <a:t>CD</a:t>
            </a:r>
            <a:r>
              <a:rPr lang="ru-RU" sz="1400" dirty="0" smtClean="0"/>
              <a:t> «Физика 7-11». Библиотека электронных наглядных пособий. «КМ»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en-US" sz="1400" dirty="0" smtClean="0"/>
              <a:t>CD</a:t>
            </a:r>
            <a:r>
              <a:rPr lang="ru-RU" sz="1400" dirty="0" smtClean="0"/>
              <a:t> «1С:Школа. Физика 7-11». Библиотека электронных наглядных пособий. «Дрофа»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b="1" dirty="0" smtClean="0"/>
              <a:t>Ресурсы в Интернете: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Пар и история изобретений: </a:t>
            </a:r>
            <a:r>
              <a:rPr lang="ru-RU" sz="1400" u="sng" dirty="0" smtClean="0">
                <a:hlinkClick r:id="rId2"/>
              </a:rPr>
              <a:t>http://www.spiraxsarco.com/ru/steam-academy/academy-articles.asp?id=31#%D0%AD%D0%BE%D0%BB%D0%B8%D0%BF%D0%B8%D0%BB</a:t>
            </a:r>
            <a:endParaRPr lang="ru-RU" sz="1400" u="sng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err="1" smtClean="0"/>
              <a:t>Википедия</a:t>
            </a:r>
            <a:r>
              <a:rPr lang="ru-RU" sz="1400" dirty="0" smtClean="0"/>
              <a:t>: </a:t>
            </a:r>
            <a:r>
              <a:rPr lang="en-US" sz="1400" u="sng" dirty="0" smtClean="0">
                <a:hlinkClick r:id="rId3"/>
              </a:rPr>
              <a:t>www</a:t>
            </a:r>
            <a:r>
              <a:rPr lang="ru-RU" sz="1400" u="sng" dirty="0" smtClean="0">
                <a:hlinkClick r:id="rId3"/>
              </a:rPr>
              <a:t>.</a:t>
            </a:r>
            <a:r>
              <a:rPr lang="en-US" sz="1400" u="sng" dirty="0" err="1" smtClean="0">
                <a:hlinkClick r:id="rId3"/>
              </a:rPr>
              <a:t>wikipedia</a:t>
            </a:r>
            <a:r>
              <a:rPr lang="ru-RU" sz="1400" u="sng" dirty="0" smtClean="0">
                <a:hlinkClick r:id="rId3"/>
              </a:rPr>
              <a:t>.</a:t>
            </a:r>
            <a:r>
              <a:rPr lang="en-US" sz="1400" u="sng" dirty="0" err="1" smtClean="0">
                <a:hlinkClick r:id="rId3"/>
              </a:rPr>
              <a:t>ru</a:t>
            </a:r>
            <a:endParaRPr lang="ru-RU" sz="1400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uk-UA" sz="1400" dirty="0" err="1" smtClean="0"/>
              <a:t>Материалы</a:t>
            </a:r>
            <a:r>
              <a:rPr lang="uk-UA" sz="1400" dirty="0" smtClean="0"/>
              <a:t> </a:t>
            </a:r>
            <a:r>
              <a:rPr lang="uk-UA" sz="1400" dirty="0" err="1" smtClean="0"/>
              <a:t>сайта</a:t>
            </a:r>
            <a:r>
              <a:rPr lang="uk-UA" sz="1400" dirty="0" smtClean="0"/>
              <a:t> «Фестиваль </a:t>
            </a:r>
            <a:r>
              <a:rPr lang="uk-UA" sz="1400" dirty="0" err="1" smtClean="0"/>
              <a:t>педагогических</a:t>
            </a:r>
            <a:r>
              <a:rPr lang="uk-UA" sz="1400" dirty="0" smtClean="0"/>
              <a:t> </a:t>
            </a:r>
            <a:r>
              <a:rPr lang="uk-UA" sz="1400" dirty="0" err="1" smtClean="0"/>
              <a:t>идей</a:t>
            </a:r>
            <a:r>
              <a:rPr lang="uk-UA" sz="1400" dirty="0" smtClean="0"/>
              <a:t> «</a:t>
            </a:r>
            <a:r>
              <a:rPr lang="uk-UA" sz="1400" dirty="0" err="1" smtClean="0"/>
              <a:t>Открытый</a:t>
            </a:r>
            <a:r>
              <a:rPr lang="uk-UA" sz="1400" dirty="0" smtClean="0"/>
              <a:t> урок»» </a:t>
            </a:r>
            <a:r>
              <a:rPr lang="uk-UA" sz="1400" u="sng" dirty="0" smtClean="0">
                <a:hlinkClick r:id="rId4"/>
              </a:rPr>
              <a:t>http://festival.1september.ru</a:t>
            </a:r>
            <a:endParaRPr lang="uk-UA" sz="1400" u="sng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Материалы сайта «Сеть творческих учителей» </a:t>
            </a:r>
            <a:r>
              <a:rPr lang="ru-RU" sz="1400" u="sng" dirty="0" smtClean="0">
                <a:hlinkClick r:id="rId5"/>
              </a:rPr>
              <a:t>http://www.it-n.ru/reg.aspx</a:t>
            </a:r>
            <a:r>
              <a:rPr lang="ru-RU" sz="1400" dirty="0" smtClean="0"/>
              <a:t> по теме «Современный </a:t>
            </a:r>
            <a:r>
              <a:rPr lang="ru-RU" sz="1400" dirty="0" err="1" smtClean="0"/>
              <a:t>мультимедийный</a:t>
            </a:r>
            <a:r>
              <a:rPr lang="ru-RU" sz="1400" dirty="0" smtClean="0"/>
              <a:t> урок»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r>
              <a:rPr lang="ru-RU" sz="1400" dirty="0" smtClean="0"/>
              <a:t>Ресурсы Интернета, доступные с помощью поисковых систем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  <a:defRPr/>
            </a:pPr>
            <a:endParaRPr lang="ru-RU" sz="1400" dirty="0" smtClean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tabLst/>
              <a:defRPr/>
            </a:pP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>
          <a:xfrm>
            <a:off x="500034" y="357166"/>
            <a:ext cx="7715304" cy="1000132"/>
          </a:xfrm>
          <a:prstGeom prst="rect">
            <a:avLst/>
          </a:prstGeom>
          <a:solidFill>
            <a:srgbClr val="D6FFAD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 подготовке данного урока были использованы следующие источники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6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642910" y="2357430"/>
            <a:ext cx="7889901" cy="250033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СПАСИБО  ЗА </a:t>
            </a: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ВНИМАНИЕ!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9F0C-AFE0-49B1-AB87-5594F463CDB0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право 29"/>
          <p:cNvSpPr/>
          <p:nvPr/>
        </p:nvSpPr>
        <p:spPr>
          <a:xfrm>
            <a:off x="2714612" y="2786058"/>
            <a:ext cx="642942" cy="428628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5643570" y="2786058"/>
            <a:ext cx="714380" cy="428628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857364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FF9F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7158" y="1857364"/>
            <a:ext cx="2428892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энергия топлива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357950" y="1857364"/>
            <a:ext cx="2571768" cy="2357454"/>
          </a:xfrm>
          <a:prstGeom prst="roundRect">
            <a:avLst/>
          </a:prstGeom>
          <a:solidFill>
            <a:srgbClr val="0070C0"/>
          </a:solidFill>
          <a:ln>
            <a:solidFill>
              <a:srgbClr val="A1F2FD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энергия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-0.2520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7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трелка влево 13"/>
          <p:cNvSpPr/>
          <p:nvPr/>
        </p:nvSpPr>
        <p:spPr>
          <a:xfrm rot="12095050">
            <a:off x="5322729" y="1886625"/>
            <a:ext cx="1816319" cy="54384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Стрелка влево 9"/>
          <p:cNvSpPr/>
          <p:nvPr/>
        </p:nvSpPr>
        <p:spPr>
          <a:xfrm rot="20386081">
            <a:off x="2034784" y="1827971"/>
            <a:ext cx="1994906" cy="55575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Стрелка влево 7"/>
          <p:cNvSpPr/>
          <p:nvPr/>
        </p:nvSpPr>
        <p:spPr>
          <a:xfrm rot="7574132" flipH="1">
            <a:off x="3486154" y="2263414"/>
            <a:ext cx="749160" cy="52151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Стрелка влево 11"/>
          <p:cNvSpPr/>
          <p:nvPr/>
        </p:nvSpPr>
        <p:spPr>
          <a:xfrm rot="13721176">
            <a:off x="4923579" y="2243739"/>
            <a:ext cx="730376" cy="529774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Стрелка влево 25"/>
          <p:cNvSpPr/>
          <p:nvPr/>
        </p:nvSpPr>
        <p:spPr>
          <a:xfrm rot="13649686">
            <a:off x="6193474" y="4087465"/>
            <a:ext cx="1837097" cy="55583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Стрелка влево 24"/>
          <p:cNvSpPr/>
          <p:nvPr/>
        </p:nvSpPr>
        <p:spPr>
          <a:xfrm rot="5400000" flipH="1">
            <a:off x="5426242" y="4360709"/>
            <a:ext cx="714380" cy="56547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Стрелка влево 20"/>
          <p:cNvSpPr/>
          <p:nvPr/>
        </p:nvSpPr>
        <p:spPr>
          <a:xfrm rot="5400000" flipH="1">
            <a:off x="3033069" y="4396427"/>
            <a:ext cx="642942" cy="56547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Стрелка влево 21"/>
          <p:cNvSpPr/>
          <p:nvPr/>
        </p:nvSpPr>
        <p:spPr>
          <a:xfrm rot="18616165">
            <a:off x="1116149" y="4037347"/>
            <a:ext cx="1768699" cy="56212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олилиния 6"/>
          <p:cNvSpPr/>
          <p:nvPr/>
        </p:nvSpPr>
        <p:spPr>
          <a:xfrm>
            <a:off x="3357554" y="142852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FF9F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2428860" y="2786058"/>
            <a:ext cx="1884922" cy="1643073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Турбины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214282" y="2143116"/>
            <a:ext cx="1884922" cy="1643074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Паровая машина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4857752" y="2786058"/>
            <a:ext cx="1884922" cy="1643073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 внутреннего сгорания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7072330" y="2143116"/>
            <a:ext cx="1884922" cy="1571636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Реактивный двигатель</a:t>
            </a:r>
          </a:p>
        </p:txBody>
      </p:sp>
      <p:sp>
        <p:nvSpPr>
          <p:cNvPr id="17" name="Полилиния 16"/>
          <p:cNvSpPr/>
          <p:nvPr/>
        </p:nvSpPr>
        <p:spPr>
          <a:xfrm>
            <a:off x="2428860" y="5000635"/>
            <a:ext cx="2000264" cy="1571637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Газовая турбина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214282" y="5000635"/>
            <a:ext cx="1956360" cy="1571611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Паровая турбина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7000892" y="5000637"/>
            <a:ext cx="2000264" cy="1571637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Дизельный двигатель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4786314" y="5000636"/>
            <a:ext cx="1956360" cy="1571611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Бензиновый двигатель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Управляющая кнопка: далее 33">
            <a:hlinkClick r:id="rId2" action="ppaction://hlinksldjump" highlightClick="1"/>
          </p:cNvPr>
          <p:cNvSpPr/>
          <p:nvPr/>
        </p:nvSpPr>
        <p:spPr>
          <a:xfrm>
            <a:off x="8286776" y="4143380"/>
            <a:ext cx="571504" cy="500066"/>
          </a:xfrm>
          <a:prstGeom prst="actionButtonForwardNext">
            <a:avLst/>
          </a:prstGeom>
          <a:solidFill>
            <a:srgbClr val="6FDEDB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омой 23">
            <a:hlinkClick r:id="rId3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0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1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34" grpId="0" animBg="1"/>
      <p:bldP spid="3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трелка влево 13"/>
          <p:cNvSpPr/>
          <p:nvPr/>
        </p:nvSpPr>
        <p:spPr>
          <a:xfrm rot="12095050">
            <a:off x="5322729" y="1886625"/>
            <a:ext cx="1816319" cy="54384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Стрелка влево 9"/>
          <p:cNvSpPr/>
          <p:nvPr/>
        </p:nvSpPr>
        <p:spPr>
          <a:xfrm rot="20386081">
            <a:off x="2034784" y="1827971"/>
            <a:ext cx="1994906" cy="55575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Стрелка влево 7"/>
          <p:cNvSpPr/>
          <p:nvPr/>
        </p:nvSpPr>
        <p:spPr>
          <a:xfrm rot="7574132" flipH="1">
            <a:off x="3486154" y="2263414"/>
            <a:ext cx="749160" cy="52151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Стрелка влево 11"/>
          <p:cNvSpPr/>
          <p:nvPr/>
        </p:nvSpPr>
        <p:spPr>
          <a:xfrm rot="13721176">
            <a:off x="4923579" y="2243739"/>
            <a:ext cx="730376" cy="529774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Стрелка влево 25"/>
          <p:cNvSpPr/>
          <p:nvPr/>
        </p:nvSpPr>
        <p:spPr>
          <a:xfrm rot="13649686">
            <a:off x="6193474" y="4087465"/>
            <a:ext cx="1837097" cy="55583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Стрелка влево 24"/>
          <p:cNvSpPr/>
          <p:nvPr/>
        </p:nvSpPr>
        <p:spPr>
          <a:xfrm rot="5400000" flipH="1">
            <a:off x="5426242" y="4360709"/>
            <a:ext cx="714380" cy="56547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Стрелка влево 20"/>
          <p:cNvSpPr/>
          <p:nvPr/>
        </p:nvSpPr>
        <p:spPr>
          <a:xfrm rot="5400000" flipH="1">
            <a:off x="3033069" y="4396427"/>
            <a:ext cx="642942" cy="56547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Стрелка влево 21"/>
          <p:cNvSpPr/>
          <p:nvPr/>
        </p:nvSpPr>
        <p:spPr>
          <a:xfrm rot="18616165">
            <a:off x="1116149" y="4037347"/>
            <a:ext cx="1768699" cy="56212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олилиния 6"/>
          <p:cNvSpPr/>
          <p:nvPr/>
        </p:nvSpPr>
        <p:spPr>
          <a:xfrm>
            <a:off x="3357554" y="142852"/>
            <a:ext cx="2500330" cy="2286016"/>
          </a:xfrm>
          <a:custGeom>
            <a:avLst/>
            <a:gdLst>
              <a:gd name="connsiteX0" fmla="*/ 0 w 1984129"/>
              <a:gd name="connsiteY0" fmla="*/ 992065 h 1984129"/>
              <a:gd name="connsiteX1" fmla="*/ 290570 w 1984129"/>
              <a:gd name="connsiteY1" fmla="*/ 290569 h 1984129"/>
              <a:gd name="connsiteX2" fmla="*/ 992067 w 1984129"/>
              <a:gd name="connsiteY2" fmla="*/ 1 h 1984129"/>
              <a:gd name="connsiteX3" fmla="*/ 1693563 w 1984129"/>
              <a:gd name="connsiteY3" fmla="*/ 290571 h 1984129"/>
              <a:gd name="connsiteX4" fmla="*/ 1984131 w 1984129"/>
              <a:gd name="connsiteY4" fmla="*/ 992068 h 1984129"/>
              <a:gd name="connsiteX5" fmla="*/ 1693562 w 1984129"/>
              <a:gd name="connsiteY5" fmla="*/ 1693564 h 1984129"/>
              <a:gd name="connsiteX6" fmla="*/ 992066 w 1984129"/>
              <a:gd name="connsiteY6" fmla="*/ 1984133 h 1984129"/>
              <a:gd name="connsiteX7" fmla="*/ 290570 w 1984129"/>
              <a:gd name="connsiteY7" fmla="*/ 1693563 h 1984129"/>
              <a:gd name="connsiteX8" fmla="*/ 2 w 1984129"/>
              <a:gd name="connsiteY8" fmla="*/ 992067 h 1984129"/>
              <a:gd name="connsiteX9" fmla="*/ 0 w 1984129"/>
              <a:gd name="connsiteY9" fmla="*/ 992065 h 198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84129" h="1984129">
                <a:moveTo>
                  <a:pt x="0" y="992065"/>
                </a:moveTo>
                <a:cubicBezTo>
                  <a:pt x="0" y="728953"/>
                  <a:pt x="104522" y="476617"/>
                  <a:pt x="290570" y="290569"/>
                </a:cubicBezTo>
                <a:cubicBezTo>
                  <a:pt x="476619" y="104521"/>
                  <a:pt x="728955" y="0"/>
                  <a:pt x="992067" y="1"/>
                </a:cubicBezTo>
                <a:cubicBezTo>
                  <a:pt x="1255179" y="1"/>
                  <a:pt x="1507515" y="104523"/>
                  <a:pt x="1693563" y="290571"/>
                </a:cubicBezTo>
                <a:cubicBezTo>
                  <a:pt x="1879611" y="476620"/>
                  <a:pt x="1984132" y="728956"/>
                  <a:pt x="1984131" y="992068"/>
                </a:cubicBezTo>
                <a:cubicBezTo>
                  <a:pt x="1984131" y="1255180"/>
                  <a:pt x="1879610" y="1507516"/>
                  <a:pt x="1693562" y="1693564"/>
                </a:cubicBezTo>
                <a:cubicBezTo>
                  <a:pt x="1507514" y="1879612"/>
                  <a:pt x="1255178" y="1984133"/>
                  <a:pt x="992066" y="1984133"/>
                </a:cubicBezTo>
                <a:cubicBezTo>
                  <a:pt x="728954" y="1984133"/>
                  <a:pt x="476618" y="1879612"/>
                  <a:pt x="290570" y="1693563"/>
                </a:cubicBezTo>
                <a:cubicBezTo>
                  <a:pt x="104522" y="1507514"/>
                  <a:pt x="1" y="1255179"/>
                  <a:pt x="2" y="992067"/>
                </a:cubicBezTo>
                <a:lnTo>
                  <a:pt x="0" y="992065"/>
                </a:lnTo>
                <a:close/>
              </a:path>
            </a:pathLst>
          </a:custGeom>
          <a:gradFill rotWithShape="0">
            <a:gsLst>
              <a:gs pos="0">
                <a:srgbClr val="A1F2FD"/>
              </a:gs>
              <a:gs pos="50000">
                <a:srgbClr val="FFFF9F"/>
              </a:gs>
              <a:gs pos="100000">
                <a:srgbClr val="FFFF65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174" tIns="305174" rIns="305174" bIns="30517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baseline="0" dirty="0" smtClean="0">
                <a:solidFill>
                  <a:srgbClr val="121C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Тепловые двигатели</a:t>
            </a:r>
            <a:endParaRPr lang="ru-RU" sz="2800" b="1" kern="1200" baseline="0" dirty="0">
              <a:solidFill>
                <a:srgbClr val="121C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олилиния 8">
            <a:hlinkClick r:id="rId2" action="ppaction://hlinksldjump"/>
          </p:cNvPr>
          <p:cNvSpPr/>
          <p:nvPr/>
        </p:nvSpPr>
        <p:spPr>
          <a:xfrm>
            <a:off x="2428860" y="2786058"/>
            <a:ext cx="1884922" cy="1643073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Турбины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олилиния 10">
            <a:hlinkClick r:id="rId3" action="ppaction://hlinksldjump"/>
          </p:cNvPr>
          <p:cNvSpPr/>
          <p:nvPr/>
        </p:nvSpPr>
        <p:spPr>
          <a:xfrm>
            <a:off x="214282" y="2143116"/>
            <a:ext cx="1884922" cy="1643074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Паровая машина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лилиния 12">
            <a:hlinkClick r:id="rId4" action="ppaction://hlinksldjump"/>
          </p:cNvPr>
          <p:cNvSpPr/>
          <p:nvPr/>
        </p:nvSpPr>
        <p:spPr>
          <a:xfrm>
            <a:off x="4857752" y="2786058"/>
            <a:ext cx="1884922" cy="1643073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 внутреннего сгорания</a:t>
            </a:r>
            <a:endParaRPr lang="ru-RU" sz="23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7072330" y="2143116"/>
            <a:ext cx="1884922" cy="1571636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FFFF9F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Реактивный двигатель</a:t>
            </a:r>
          </a:p>
        </p:txBody>
      </p:sp>
      <p:sp>
        <p:nvSpPr>
          <p:cNvPr id="17" name="Полилиния 16">
            <a:hlinkClick r:id="rId5" action="ppaction://hlinksldjump"/>
          </p:cNvPr>
          <p:cNvSpPr/>
          <p:nvPr/>
        </p:nvSpPr>
        <p:spPr>
          <a:xfrm>
            <a:off x="2428860" y="5000635"/>
            <a:ext cx="2000264" cy="1571637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Газовая турбина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олилиния 17">
            <a:hlinkClick r:id="rId2" action="ppaction://hlinksldjump"/>
          </p:cNvPr>
          <p:cNvSpPr/>
          <p:nvPr/>
        </p:nvSpPr>
        <p:spPr>
          <a:xfrm>
            <a:off x="214282" y="5000635"/>
            <a:ext cx="1956360" cy="1571611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Aft>
                <a:spcPct val="35000"/>
              </a:spcAft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Паровая турбина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олилиния 18">
            <a:hlinkClick r:id="rId6" action="ppaction://hlinksldjump"/>
          </p:cNvPr>
          <p:cNvSpPr/>
          <p:nvPr/>
        </p:nvSpPr>
        <p:spPr>
          <a:xfrm>
            <a:off x="7000892" y="5000637"/>
            <a:ext cx="2000264" cy="1571637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981" tIns="87981" rIns="87981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Дизельный двигатель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олилиния 19">
            <a:hlinkClick r:id="rId4" action="ppaction://hlinksldjump"/>
          </p:cNvPr>
          <p:cNvSpPr/>
          <p:nvPr/>
        </p:nvSpPr>
        <p:spPr>
          <a:xfrm>
            <a:off x="4786314" y="5000636"/>
            <a:ext cx="1956360" cy="1571611"/>
          </a:xfrm>
          <a:custGeom>
            <a:avLst/>
            <a:gdLst>
              <a:gd name="connsiteX0" fmla="*/ 0 w 1884922"/>
              <a:gd name="connsiteY0" fmla="*/ 150794 h 1507938"/>
              <a:gd name="connsiteX1" fmla="*/ 44167 w 1884922"/>
              <a:gd name="connsiteY1" fmla="*/ 44167 h 1507938"/>
              <a:gd name="connsiteX2" fmla="*/ 150795 w 1884922"/>
              <a:gd name="connsiteY2" fmla="*/ 1 h 1507938"/>
              <a:gd name="connsiteX3" fmla="*/ 1734128 w 1884922"/>
              <a:gd name="connsiteY3" fmla="*/ 0 h 1507938"/>
              <a:gd name="connsiteX4" fmla="*/ 1840755 w 1884922"/>
              <a:gd name="connsiteY4" fmla="*/ 44167 h 1507938"/>
              <a:gd name="connsiteX5" fmla="*/ 1884921 w 1884922"/>
              <a:gd name="connsiteY5" fmla="*/ 150795 h 1507938"/>
              <a:gd name="connsiteX6" fmla="*/ 1884922 w 1884922"/>
              <a:gd name="connsiteY6" fmla="*/ 1357144 h 1507938"/>
              <a:gd name="connsiteX7" fmla="*/ 1840755 w 1884922"/>
              <a:gd name="connsiteY7" fmla="*/ 1463771 h 1507938"/>
              <a:gd name="connsiteX8" fmla="*/ 1734127 w 1884922"/>
              <a:gd name="connsiteY8" fmla="*/ 1507938 h 1507938"/>
              <a:gd name="connsiteX9" fmla="*/ 150794 w 1884922"/>
              <a:gd name="connsiteY9" fmla="*/ 1507938 h 1507938"/>
              <a:gd name="connsiteX10" fmla="*/ 44167 w 1884922"/>
              <a:gd name="connsiteY10" fmla="*/ 1463771 h 1507938"/>
              <a:gd name="connsiteX11" fmla="*/ 1 w 1884922"/>
              <a:gd name="connsiteY11" fmla="*/ 1357143 h 1507938"/>
              <a:gd name="connsiteX12" fmla="*/ 0 w 1884922"/>
              <a:gd name="connsiteY12" fmla="*/ 150794 h 150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84922" h="1507938">
                <a:moveTo>
                  <a:pt x="0" y="150794"/>
                </a:moveTo>
                <a:cubicBezTo>
                  <a:pt x="0" y="110801"/>
                  <a:pt x="15887" y="72446"/>
                  <a:pt x="44167" y="44167"/>
                </a:cubicBezTo>
                <a:cubicBezTo>
                  <a:pt x="72446" y="15888"/>
                  <a:pt x="110801" y="1"/>
                  <a:pt x="150795" y="1"/>
                </a:cubicBezTo>
                <a:lnTo>
                  <a:pt x="1734128" y="0"/>
                </a:lnTo>
                <a:cubicBezTo>
                  <a:pt x="1774121" y="0"/>
                  <a:pt x="1812476" y="15887"/>
                  <a:pt x="1840755" y="44167"/>
                </a:cubicBezTo>
                <a:cubicBezTo>
                  <a:pt x="1869034" y="72446"/>
                  <a:pt x="1884921" y="110801"/>
                  <a:pt x="1884921" y="150795"/>
                </a:cubicBezTo>
                <a:cubicBezTo>
                  <a:pt x="1884921" y="552911"/>
                  <a:pt x="1884922" y="955028"/>
                  <a:pt x="1884922" y="1357144"/>
                </a:cubicBezTo>
                <a:cubicBezTo>
                  <a:pt x="1884922" y="1397137"/>
                  <a:pt x="1869035" y="1435492"/>
                  <a:pt x="1840755" y="1463771"/>
                </a:cubicBezTo>
                <a:cubicBezTo>
                  <a:pt x="1812476" y="1492050"/>
                  <a:pt x="1774121" y="1507938"/>
                  <a:pt x="1734127" y="1507938"/>
                </a:cubicBezTo>
                <a:lnTo>
                  <a:pt x="150794" y="1507938"/>
                </a:lnTo>
                <a:cubicBezTo>
                  <a:pt x="110801" y="1507938"/>
                  <a:pt x="72446" y="1492051"/>
                  <a:pt x="44167" y="1463771"/>
                </a:cubicBezTo>
                <a:cubicBezTo>
                  <a:pt x="15888" y="1435492"/>
                  <a:pt x="1" y="1397137"/>
                  <a:pt x="1" y="1357143"/>
                </a:cubicBezTo>
                <a:cubicBezTo>
                  <a:pt x="1" y="955027"/>
                  <a:pt x="0" y="552910"/>
                  <a:pt x="0" y="150794"/>
                </a:cubicBezTo>
                <a:close/>
              </a:path>
            </a:pathLst>
          </a:custGeom>
          <a:gradFill rotWithShape="0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7981" rIns="0" bIns="879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Бензиновый двигатель</a:t>
            </a:r>
            <a:endPara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7143768" y="1142984"/>
            <a:ext cx="1714512" cy="857256"/>
          </a:xfrm>
          <a:prstGeom prst="wedgeRectCallout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/>
              <a:t>Изучим в 9 классе</a:t>
            </a:r>
            <a:endParaRPr lang="ru-RU" sz="2300" b="1" dirty="0"/>
          </a:p>
        </p:txBody>
      </p:sp>
      <p:sp>
        <p:nvSpPr>
          <p:cNvPr id="24" name="Управляющая кнопка: домой 23">
            <a:hlinkClick r:id="rId7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214282" y="1857364"/>
            <a:ext cx="8715436" cy="2708434"/>
          </a:xfrm>
          <a:prstGeom prst="rect">
            <a:avLst/>
          </a:prstGeom>
          <a:gradFill flip="none" rotWithShape="1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36000" rIns="36000">
            <a:spAutoFit/>
          </a:bodyPr>
          <a:lstStyle/>
          <a:p>
            <a:r>
              <a:rPr lang="el-GR" sz="17000" i="1" spc="-15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7000" i="1" spc="-15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U=Q+A</a:t>
            </a:r>
            <a:endParaRPr lang="en-US" sz="17000" i="1" spc="-15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8835-C07A-46D0-A787-EA04FCA0C82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21" name="Rectangle 5"/>
          <p:cNvGraphicFramePr>
            <a:graphicFrameLocks noGrp="1"/>
          </p:cNvGraphicFramePr>
          <p:nvPr>
            <p:ph sz="quarter" idx="1"/>
          </p:nvPr>
        </p:nvGraphicFramePr>
        <p:xfrm>
          <a:off x="844550" y="1598613"/>
          <a:ext cx="3257550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4" name="Формула" r:id="rId3" imgW="0" imgH="0" progId="Equation.3">
                  <p:embed/>
                </p:oleObj>
              </mc:Choice>
              <mc:Fallback>
                <p:oleObj name="Формула" r:id="rId3" imgW="0" imgH="0" progId="Equation.3">
                  <p:embed/>
                  <p:pic>
                    <p:nvPicPr>
                      <p:cNvPr id="0" name="Rectangle 5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1598613"/>
                        <a:ext cx="3257550" cy="217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825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05588" y="257651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5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5588" y="2576513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3154363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71472" y="928670"/>
            <a:ext cx="8072494" cy="2708434"/>
          </a:xfrm>
          <a:prstGeom prst="rect">
            <a:avLst/>
          </a:prstGeom>
          <a:gradFill flip="none" rotWithShape="1">
            <a:gsLst>
              <a:gs pos="0">
                <a:srgbClr val="C6F7FE"/>
              </a:gs>
              <a:gs pos="50000">
                <a:srgbClr val="6FDEDB"/>
              </a:gs>
              <a:gs pos="100000">
                <a:srgbClr val="6FDEDB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17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l-GR" sz="17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17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U=A´</a:t>
            </a:r>
          </a:p>
        </p:txBody>
      </p:sp>
      <p:sp>
        <p:nvSpPr>
          <p:cNvPr id="162834" name="Rectangle 18"/>
          <p:cNvSpPr>
            <a:spLocks noChangeArrowheads="1"/>
          </p:cNvSpPr>
          <p:nvPr/>
        </p:nvSpPr>
        <p:spPr bwMode="auto">
          <a:xfrm>
            <a:off x="285720" y="3929066"/>
            <a:ext cx="885828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A</a:t>
            </a:r>
            <a:r>
              <a:rPr 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´</a:t>
            </a:r>
            <a: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– работа </a:t>
            </a:r>
            <a:r>
              <a:rPr 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газа</a:t>
            </a:r>
          </a:p>
          <a:p>
            <a:endParaRPr lang="ru-RU" sz="1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r>
              <a:rPr lang="en-U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-</a:t>
            </a:r>
            <a:r>
              <a:rPr lang="el-GR" sz="48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Δ</a:t>
            </a:r>
            <a:r>
              <a:rPr lang="en-US" sz="48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U</a:t>
            </a:r>
            <a:r>
              <a:rPr lang="ru-RU" sz="48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– </a:t>
            </a:r>
            <a:r>
              <a:rPr 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уменьшение 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внутренней</a:t>
            </a:r>
          </a:p>
          <a:p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    энергии 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газа</a:t>
            </a:r>
            <a:endParaRPr lang="en-US" sz="4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56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Управляющая кнопка: домой 10">
            <a:hlinkClick r:id="rId7" action="ppaction://hlinksldjump" highlightClick="1"/>
          </p:cNvPr>
          <p:cNvSpPr/>
          <p:nvPr/>
        </p:nvSpPr>
        <p:spPr>
          <a:xfrm>
            <a:off x="0" y="6143644"/>
            <a:ext cx="285752" cy="285752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40238-37D9-4970-A58A-BA39128E444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9">
      <a:dk1>
        <a:srgbClr val="000000"/>
      </a:dk1>
      <a:lt1>
        <a:srgbClr val="F8F8F8"/>
      </a:lt1>
      <a:dk2>
        <a:srgbClr val="336600"/>
      </a:dk2>
      <a:lt2>
        <a:srgbClr val="FBFBFB"/>
      </a:lt2>
      <a:accent1>
        <a:srgbClr val="009900"/>
      </a:accent1>
      <a:accent2>
        <a:srgbClr val="C6C6C6"/>
      </a:accent2>
      <a:accent3>
        <a:srgbClr val="FBFBFB"/>
      </a:accent3>
      <a:accent4>
        <a:srgbClr val="000000"/>
      </a:accent4>
      <a:accent5>
        <a:srgbClr val="AACAAA"/>
      </a:accent5>
      <a:accent6>
        <a:srgbClr val="B3B3B3"/>
      </a:accent6>
      <a:hlink>
        <a:srgbClr val="006600"/>
      </a:hlink>
      <a:folHlink>
        <a:srgbClr val="808000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rgbClr val="FFFFFF"/>
        </a:solidFill>
        <a:ln w="9525">
          <a:solidFill>
            <a:srgbClr val="000000"/>
          </a:solidFill>
          <a:miter lim="800000"/>
          <a:headEnd/>
          <a:tailEnd/>
        </a:ln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ts val="500"/>
          </a:spcBef>
          <a:spcAft>
            <a:spcPts val="500"/>
          </a:spcAft>
          <a:buClrTx/>
          <a:buSzTx/>
          <a:buFontTx/>
          <a:buNone/>
          <a:tabLst/>
          <a:defRPr kumimoji="0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txDef>
  </a:objectDefaults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7015</TotalTime>
  <Words>1137</Words>
  <Application>Microsoft Office PowerPoint</Application>
  <PresentationFormat>Экран (4:3)</PresentationFormat>
  <Paragraphs>312</Paragraphs>
  <Slides>44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3" baseType="lpstr">
      <vt:lpstr>Arial</vt:lpstr>
      <vt:lpstr>Arial Black</vt:lpstr>
      <vt:lpstr>Calibri</vt:lpstr>
      <vt:lpstr>Century</vt:lpstr>
      <vt:lpstr>Century Schoolbook</vt:lpstr>
      <vt:lpstr>Times New Roman</vt:lpstr>
      <vt:lpstr>Wingdings</vt:lpstr>
      <vt:lpstr>Сетка с тенью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Энергетический баланс теплового двигателя</vt:lpstr>
      <vt:lpstr>Коэффициент полезного действия тепловой машины</vt:lpstr>
      <vt:lpstr>Коэффициент полезного действия тепловой машины</vt:lpstr>
      <vt:lpstr>Презентация PowerPoint</vt:lpstr>
      <vt:lpstr>Презентация PowerPoint</vt:lpstr>
      <vt:lpstr>Компоненты  теплового  двигателя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Двигатель внутреннего сгорания  (ДВС)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  действия четырехтактного  дизеля</vt:lpstr>
      <vt:lpstr>Влияние тепловых машин на окружающую среду</vt:lpstr>
      <vt:lpstr>Меры  по  защите окружающей 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School_11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Нелли Биккинина</cp:lastModifiedBy>
  <cp:revision>488</cp:revision>
  <dcterms:created xsi:type="dcterms:W3CDTF">2006-05-15T03:26:50Z</dcterms:created>
  <dcterms:modified xsi:type="dcterms:W3CDTF">2021-11-03T09:30:43Z</dcterms:modified>
</cp:coreProperties>
</file>