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4" r:id="rId8"/>
    <p:sldId id="266" r:id="rId9"/>
    <p:sldId id="267" r:id="rId10"/>
    <p:sldId id="268" r:id="rId11"/>
    <p:sldId id="270" r:id="rId12"/>
    <p:sldId id="271" r:id="rId13"/>
    <p:sldId id="273" r:id="rId14"/>
    <p:sldId id="274" r:id="rId15"/>
    <p:sldId id="275" r:id="rId16"/>
    <p:sldId id="263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851FF3E-BB95-408E-8AE0-FF999C95B148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03E3A89-6BBA-4CEF-A732-11C340E82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C0B36-07CA-42A3-8E8F-D1A546672E60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1943B-7BD0-4B98-903D-C8A55C3B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E018FD-58D0-45DC-B486-CC5713486CF6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18AEB05-88D0-4BEA-8628-7644B2733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C0C2A-DEBE-400F-AD5E-3C7973D5DE40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DC2C2-4FC1-4DA6-AE8A-B4D26D12F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B8B45AC-C736-40B5-BE19-7E87AAC15C20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F08710-EB01-4A8C-8C66-A444D757C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E94EE-6317-406C-B0DC-F777D169790D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01C0E-8974-408A-AB9B-1C9F6ED41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61696-E6CB-4AB5-A417-30326020B5EB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BF45F-20FA-4BDE-B89E-B1894CFC3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FF7FC-1C1F-4510-A5E6-4B1692E408D4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F54F1-BBF6-4C55-A0AE-FD1FAD246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A9E75-B940-4931-B89C-92A5BF765896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EE53A-C6DE-44A1-AA2D-780EA235E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99359-EC93-4197-96AD-56F9AA826275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E6BDE-05D4-42F2-9888-B0CC2A398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0D4637-CEDD-4B29-882D-D9EB1418E996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6421F0-0F4A-4C87-B21D-2EB62896A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 smtClean="0">
                <a:solidFill>
                  <a:schemeClr val="tx2"/>
                </a:solidFill>
                <a:cs typeface="+mn-cs"/>
              </a:defRPr>
            </a:lvl1pPr>
            <a:extLst/>
          </a:lstStyle>
          <a:p>
            <a:pPr>
              <a:defRPr/>
            </a:pPr>
            <a:fld id="{A60D10E9-6385-4740-AAAC-5FD1EDBE226F}" type="datetimeFigureOut">
              <a:rPr lang="ru-RU"/>
              <a:pPr>
                <a:defRPr/>
              </a:pPr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  <a:cs typeface="+mn-cs"/>
              </a:defRPr>
            </a:lvl1pPr>
            <a:extLst/>
          </a:lstStyle>
          <a:p>
            <a:pPr>
              <a:defRPr/>
            </a:pPr>
            <a:fld id="{82D0F256-9609-48E6-B2CE-027D9C144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5" r:id="rId2"/>
    <p:sldLayoutId id="2147483673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4" r:id="rId9"/>
    <p:sldLayoutId id="2147483671" r:id="rId10"/>
    <p:sldLayoutId id="21474836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404813"/>
            <a:ext cx="8143875" cy="59531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1500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500" b="1" smtClean="0">
                <a:latin typeface="Arial" charset="0"/>
              </a:rPr>
              <a:t>МБОО «Заводская СОШ»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5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smtClean="0"/>
              <a:t>РМО учителей математики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smtClean="0"/>
              <a:t>«Организация различных форм контроля знаний учащихся»</a:t>
            </a:r>
          </a:p>
          <a:p>
            <a:pPr>
              <a:lnSpc>
                <a:spcPct val="80000"/>
              </a:lnSpc>
            </a:pPr>
            <a:endParaRPr lang="ru-RU" sz="1500" b="1" i="1" smtClean="0"/>
          </a:p>
          <a:p>
            <a:pPr>
              <a:lnSpc>
                <a:spcPct val="80000"/>
              </a:lnSpc>
            </a:pPr>
            <a:endParaRPr lang="ru-RU" sz="1500" b="1" i="1" smtClean="0"/>
          </a:p>
          <a:p>
            <a:pPr>
              <a:lnSpc>
                <a:spcPct val="80000"/>
              </a:lnSpc>
            </a:pPr>
            <a:r>
              <a:rPr lang="ru-RU" sz="1500" b="1" i="1" smtClean="0"/>
              <a:t>Учиться анализировать!</a:t>
            </a:r>
            <a:endParaRPr lang="ru-RU" sz="1500" smtClean="0"/>
          </a:p>
          <a:p>
            <a:pPr>
              <a:lnSpc>
                <a:spcPct val="80000"/>
              </a:lnSpc>
            </a:pPr>
            <a:r>
              <a:rPr lang="ru-RU" sz="1500" b="1" i="1" smtClean="0"/>
              <a:t>Рассматривать все явления школьной жизни </a:t>
            </a:r>
          </a:p>
          <a:p>
            <a:pPr>
              <a:lnSpc>
                <a:spcPct val="80000"/>
              </a:lnSpc>
            </a:pPr>
            <a:r>
              <a:rPr lang="ru-RU" sz="1500" b="1" i="1" smtClean="0"/>
              <a:t>через призму педагогического анализа их причин! – </a:t>
            </a:r>
          </a:p>
          <a:p>
            <a:pPr>
              <a:lnSpc>
                <a:spcPct val="80000"/>
              </a:lnSpc>
            </a:pPr>
            <a:r>
              <a:rPr lang="ru-RU" sz="1500" b="1" i="1" smtClean="0"/>
              <a:t>вот важнейшая задача перестройки школы.</a:t>
            </a:r>
          </a:p>
          <a:p>
            <a:pPr>
              <a:lnSpc>
                <a:spcPct val="80000"/>
              </a:lnSpc>
            </a:pPr>
            <a:r>
              <a:rPr lang="ru-RU" sz="1500" b="1" i="1" smtClean="0"/>
              <a:t> Именно ее решение может избавить нас </a:t>
            </a:r>
          </a:p>
          <a:p>
            <a:pPr>
              <a:lnSpc>
                <a:spcPct val="80000"/>
              </a:lnSpc>
            </a:pPr>
            <a:r>
              <a:rPr lang="ru-RU" sz="1500" b="1" i="1" smtClean="0"/>
              <a:t>от глубочайшего формализма </a:t>
            </a:r>
          </a:p>
          <a:p>
            <a:pPr>
              <a:lnSpc>
                <a:spcPct val="80000"/>
              </a:lnSpc>
            </a:pPr>
            <a:r>
              <a:rPr lang="ru-RU" sz="1500" b="1" i="1" smtClean="0"/>
              <a:t>в обучении и воспитании.</a:t>
            </a:r>
            <a:endParaRPr lang="ru-RU" sz="1500" smtClean="0"/>
          </a:p>
          <a:p>
            <a:pPr>
              <a:lnSpc>
                <a:spcPct val="80000"/>
              </a:lnSpc>
            </a:pPr>
            <a:r>
              <a:rPr lang="ru-RU" sz="1500" b="1" i="1" smtClean="0"/>
              <a:t>Я. Корчак</a:t>
            </a:r>
            <a:endParaRPr lang="ru-RU" sz="15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5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5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5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smtClean="0"/>
              <a:t>Выполнила: Улаханова МР</a:t>
            </a:r>
            <a:r>
              <a:rPr lang="ru-RU" sz="1500" smtClean="0">
                <a:latin typeface="Arial" charset="0"/>
              </a:rPr>
              <a:t>, учитель математики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smtClean="0">
                <a:latin typeface="Arial" charset="0"/>
              </a:rPr>
              <a:t>высшей квалификационной категории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5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500" smtClean="0"/>
              <a:t>201</a:t>
            </a:r>
            <a:r>
              <a:rPr lang="ru-RU" sz="1500" smtClean="0">
                <a:latin typeface="Arial" charset="0"/>
              </a:rPr>
              <a:t>8</a:t>
            </a:r>
            <a:r>
              <a:rPr lang="ru-RU" sz="1500" smtClean="0"/>
              <a:t>г</a:t>
            </a:r>
          </a:p>
        </p:txBody>
      </p:sp>
      <p:pic>
        <p:nvPicPr>
          <p:cNvPr id="13315" name="Рисунок 4" descr="D:\Фотографии\СЕМЬЯ\Я\DSCF04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40719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14313" y="571500"/>
            <a:ext cx="7929562" cy="5929313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2.Охарактеризуйте ситуацию, изображенную на рисунке, и составьте по рисунку несколько задач.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Указанную ситуацию можно охарактеризовать так: на рисунке изображен угол </a:t>
            </a:r>
            <a:r>
              <a:rPr lang="en-US" sz="2800" dirty="0" smtClean="0"/>
              <a:t>AOF</a:t>
            </a:r>
            <a:r>
              <a:rPr lang="ru-RU" sz="2800" dirty="0" smtClean="0"/>
              <a:t>; </a:t>
            </a:r>
            <a:r>
              <a:rPr lang="en-US" sz="2800" dirty="0" smtClean="0"/>
              <a:t>OB</a:t>
            </a:r>
            <a:r>
              <a:rPr lang="ru-RU" sz="2800" dirty="0" smtClean="0"/>
              <a:t>, </a:t>
            </a:r>
            <a:r>
              <a:rPr lang="en-US" sz="2800" dirty="0" smtClean="0"/>
              <a:t>OC</a:t>
            </a:r>
            <a:r>
              <a:rPr lang="ru-RU" sz="2800" dirty="0" smtClean="0"/>
              <a:t>, </a:t>
            </a:r>
            <a:r>
              <a:rPr lang="en-US" sz="2800" dirty="0" smtClean="0"/>
              <a:t>OD</a:t>
            </a:r>
            <a:r>
              <a:rPr lang="ru-RU" sz="2800" dirty="0" smtClean="0"/>
              <a:t>, </a:t>
            </a:r>
            <a:r>
              <a:rPr lang="en-US" sz="2800" dirty="0" smtClean="0"/>
              <a:t>OE</a:t>
            </a:r>
            <a:r>
              <a:rPr lang="ru-RU" sz="2800" dirty="0" smtClean="0"/>
              <a:t>- биссектрисы углов </a:t>
            </a:r>
            <a:r>
              <a:rPr lang="en-US" sz="2800" dirty="0" smtClean="0"/>
              <a:t>AOC</a:t>
            </a:r>
            <a:r>
              <a:rPr lang="ru-RU" sz="2800" dirty="0" smtClean="0"/>
              <a:t>, </a:t>
            </a:r>
            <a:r>
              <a:rPr lang="en-US" sz="2800" dirty="0" smtClean="0"/>
              <a:t>BOD</a:t>
            </a:r>
            <a:r>
              <a:rPr lang="ru-RU" sz="2800" dirty="0" smtClean="0"/>
              <a:t>, </a:t>
            </a:r>
            <a:r>
              <a:rPr lang="en-US" sz="2800" dirty="0" smtClean="0"/>
              <a:t>COE</a:t>
            </a:r>
            <a:r>
              <a:rPr lang="ru-RU" sz="2800" dirty="0" smtClean="0"/>
              <a:t>, </a:t>
            </a:r>
            <a:r>
              <a:rPr lang="en-US" sz="2800" dirty="0" smtClean="0"/>
              <a:t>DOF</a:t>
            </a:r>
            <a:r>
              <a:rPr lang="ru-RU" sz="2800" dirty="0" smtClean="0"/>
              <a:t>; равные углы 1, 2, 3, 4, 5; чтобы найти угол </a:t>
            </a:r>
            <a:r>
              <a:rPr lang="en-US" sz="2800" dirty="0" smtClean="0"/>
              <a:t>AOC</a:t>
            </a:r>
            <a:r>
              <a:rPr lang="ru-RU" sz="2800" dirty="0" smtClean="0"/>
              <a:t>, нужно &lt;</a:t>
            </a:r>
            <a:r>
              <a:rPr lang="en-US" sz="2800" dirty="0" smtClean="0"/>
              <a:t>AOB</a:t>
            </a:r>
            <a:r>
              <a:rPr lang="ru-RU" sz="2800" dirty="0" smtClean="0"/>
              <a:t>+&lt;</a:t>
            </a:r>
            <a:r>
              <a:rPr lang="en-US" sz="2800" dirty="0" smtClean="0"/>
              <a:t>BOC</a:t>
            </a:r>
            <a:r>
              <a:rPr lang="ru-RU" sz="2800" dirty="0" smtClean="0"/>
              <a:t> и так далее.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pic>
        <p:nvPicPr>
          <p:cNvPr id="22531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857375"/>
            <a:ext cx="38576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9" descr="Рисунок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1285875"/>
            <a:ext cx="21447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Тема: Равнобедренный треугольник. Признаки равенства треугольников.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Опишите конфигурацию, заданную рисунком. Используя ее, составьте несколько задач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1075" cy="4525963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800" smtClean="0"/>
              <a:t>Конфигурацию фигуры можно описать следующим образом: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800" smtClean="0"/>
              <a:t>Треугольник АВС - равнобедренный, т.к. АВ=АС, значит &lt;АВС=&lt;АСВ; АК является биссектрисой равнобедренного треугольника ВАС, а значит и медианой, тогда ВК=КС, и высотой, тогда &lt;АКВ=&lt;АКС=90 градусам, АК перпендикуляр к ВС. Треугольники АВ</a:t>
            </a:r>
            <a:r>
              <a:rPr lang="en-US" sz="1800" smtClean="0"/>
              <a:t>D</a:t>
            </a:r>
            <a:r>
              <a:rPr lang="ru-RU" sz="1800" smtClean="0"/>
              <a:t> и А</a:t>
            </a:r>
            <a:r>
              <a:rPr lang="en-US" sz="1800" smtClean="0"/>
              <a:t>D</a:t>
            </a:r>
            <a:r>
              <a:rPr lang="ru-RU" sz="1800" smtClean="0"/>
              <a:t>С равны по первому признаку равенства треугольников, т.к. АВ=АС, &lt;1=&lt;2, А</a:t>
            </a:r>
            <a:r>
              <a:rPr lang="en-US" sz="1800" smtClean="0"/>
              <a:t>D</a:t>
            </a:r>
            <a:r>
              <a:rPr lang="ru-RU" sz="1800" smtClean="0"/>
              <a:t> - общая. </a:t>
            </a:r>
            <a:endParaRPr lang="ru-RU" smtClean="0"/>
          </a:p>
        </p:txBody>
      </p:sp>
      <p:sp>
        <p:nvSpPr>
          <p:cNvPr id="12292" name="Содержимое 3"/>
          <p:cNvSpPr>
            <a:spLocks noGrp="1"/>
          </p:cNvSpPr>
          <p:nvPr>
            <p:ph sz="half" idx="2"/>
          </p:nvPr>
        </p:nvSpPr>
        <p:spPr>
          <a:xfrm>
            <a:off x="4178300" y="1600200"/>
            <a:ext cx="3521075" cy="4525963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800" smtClean="0"/>
              <a:t>Треугольник В</a:t>
            </a:r>
            <a:r>
              <a:rPr lang="en-US" sz="1800" smtClean="0"/>
              <a:t>D</a:t>
            </a:r>
            <a:r>
              <a:rPr lang="ru-RU" sz="1800" smtClean="0"/>
              <a:t>С  - равнобедренный, т.к. В</a:t>
            </a:r>
            <a:r>
              <a:rPr lang="en-US" sz="1800" smtClean="0"/>
              <a:t>D</a:t>
            </a:r>
            <a:r>
              <a:rPr lang="ru-RU" sz="1800" smtClean="0"/>
              <a:t>=</a:t>
            </a:r>
            <a:r>
              <a:rPr lang="en-US" sz="1800" smtClean="0"/>
              <a:t>D</a:t>
            </a:r>
            <a:r>
              <a:rPr lang="ru-RU" sz="1800" smtClean="0"/>
              <a:t>С из равенства треугольников АВD и АС</a:t>
            </a:r>
            <a:r>
              <a:rPr lang="en-US" sz="1800" smtClean="0"/>
              <a:t>D</a:t>
            </a:r>
            <a:r>
              <a:rPr lang="ru-RU" sz="1800" smtClean="0"/>
              <a:t>, значит &lt;DВС=&lt;DСВ и т.д.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800" smtClean="0"/>
              <a:t>Ребята описывают все, что видят на чертеже, используя понятия, теоремы, свойства фигур, изученные ранее.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mtClean="0"/>
          </a:p>
        </p:txBody>
      </p:sp>
      <p:pic>
        <p:nvPicPr>
          <p:cNvPr id="23556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4357688"/>
            <a:ext cx="34290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285750"/>
            <a:ext cx="17859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Математические сочинения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6858000" cy="5197475"/>
          </a:xfrm>
        </p:spPr>
        <p:txBody>
          <a:bodyPr/>
          <a:lstStyle/>
          <a:p>
            <a:r>
              <a:rPr lang="ru-RU" sz="1800" smtClean="0"/>
              <a:t>Эта форма работы редко используется, ибо она трудна, нет разработанных методик для ее проведения, но применять ее необходимо. Для выполнения такого задания нужно, конечно, научить детей писать математические сочинения, а начинать надо с 5-го класса, и начинать с математических сказок и рассказов. </a:t>
            </a:r>
          </a:p>
          <a:p>
            <a:r>
              <a:rPr lang="ru-RU" sz="1800" smtClean="0"/>
              <a:t>Восьмиклассникам уже можно давать задание написать математическое сочинение. Причем на написание домашних сочинений должно быть предоставлено достаточно времени – это зависит от темы, объема работы. Целесообразно предлагать ученикам несколько тем сочинений, предоставив им право выбора одной из них. Каждую тему необходимо прокомментировать. Для первых сочинений можно предлагать примерные планы. С учениками полезно обсудить, что может быть в его содержании, порекомендовать литературу, которой они могут воспользоваться при выполнении самостоятельной работы. В процессе работы над сочинением лучше, если ученики будут подбирать литературу самостоятельно, их к этому желательно постепенно приучать.</a:t>
            </a:r>
          </a:p>
        </p:txBody>
      </p:sp>
      <p:pic>
        <p:nvPicPr>
          <p:cNvPr id="24579" name="Picture 27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0"/>
            <a:ext cx="235743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pic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0"/>
            <a:ext cx="20510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785813"/>
            <a:ext cx="4643437" cy="5786437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/>
              <a:t>   Устные упражнения на готовых чертежах.  </a:t>
            </a:r>
          </a:p>
          <a:p>
            <a:pPr marL="274320" indent="-27432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smtClean="0"/>
              <a:t>   Они эффективны кажущейся легкостью, эмоциональностью, действуют на учащихся </a:t>
            </a:r>
            <a:r>
              <a:rPr lang="ru-RU" sz="2200" dirty="0" err="1" smtClean="0"/>
              <a:t>мобилизующе</a:t>
            </a:r>
            <a:r>
              <a:rPr lang="ru-RU" sz="2200" dirty="0" smtClean="0"/>
              <a:t>, своей простотой увлекают и слабых учеников, создают в классе обстановку </a:t>
            </a:r>
            <a:r>
              <a:rPr lang="ru-RU" sz="2200" dirty="0" err="1" smtClean="0"/>
              <a:t>соревновательности</a:t>
            </a:r>
            <a:r>
              <a:rPr lang="ru-RU" sz="2200" dirty="0" smtClean="0"/>
              <a:t>. Устные упражнения на готовых чертежах способствуют развитию внимания и памяти учащихся, требуют умственного напряжения для воспроизведения в памяти изученных понятий, свойств фигур, теорем и вырабатывать навыки их применения при решении простейших задач.</a:t>
            </a:r>
          </a:p>
        </p:txBody>
      </p:sp>
      <p:sp>
        <p:nvSpPr>
          <p:cNvPr id="14340" name="Содержимое 3"/>
          <p:cNvSpPr>
            <a:spLocks noGrp="1"/>
          </p:cNvSpPr>
          <p:nvPr>
            <p:ph sz="half" idx="2"/>
          </p:nvPr>
        </p:nvSpPr>
        <p:spPr>
          <a:xfrm>
            <a:off x="4929188" y="928688"/>
            <a:ext cx="2714625" cy="5197475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Умения решать задачи можно формировать в процессе </a:t>
            </a:r>
            <a:r>
              <a:rPr lang="ru-RU" sz="2400" b="1" dirty="0" smtClean="0"/>
              <a:t>составления задач. </a:t>
            </a:r>
            <a:r>
              <a:rPr lang="ru-RU" sz="2400" dirty="0" smtClean="0"/>
              <a:t>В первую очередь – это </a:t>
            </a:r>
            <a:r>
              <a:rPr lang="ru-RU" sz="2400" b="1" dirty="0" smtClean="0"/>
              <a:t>составление задач на заданных чертежах, </a:t>
            </a:r>
            <a:r>
              <a:rPr lang="ru-RU" sz="2400" dirty="0" smtClean="0"/>
              <a:t>для составления которых необходимо проанализировать ситуацию, заданную рисунком.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14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001000" cy="635793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/>
              <a:t> Программированный контроль </a:t>
            </a:r>
            <a:r>
              <a:rPr lang="ru-RU" sz="2800" dirty="0" smtClean="0"/>
              <a:t>(тесты, разрезные теоремы, планы доказательства теорем, перфокарты).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Что  такое </a:t>
            </a:r>
            <a:r>
              <a:rPr lang="ru-RU" sz="2800" b="1" dirty="0" smtClean="0"/>
              <a:t>“разрезная“ теорема?</a:t>
            </a:r>
            <a:r>
              <a:rPr lang="ru-RU" sz="2800" dirty="0" smtClean="0"/>
              <a:t> Вся теорема записывается учителем на карточку, а потом  “разрезается“  на части и  смешивается с  “разрезанными” частями  другой (или нескольких) теоремы, все части пронумерованы. Ученику дается задание собрать ту или иную теорему из этих частей. Проверить правильность ответа можно легко и быстро: проверить номера карточек или, еще быстрее, дать задание ученику посчитать их сумму, а у  учителя она подсчитана заранее.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pic>
        <p:nvPicPr>
          <p:cNvPr id="26627" name="Picture 6" descr="BD0509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5000625"/>
            <a:ext cx="23574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Контроль силами самих учащихся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r>
              <a:rPr lang="ru-RU" smtClean="0"/>
              <a:t>взаимоконтроль,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r>
              <a:rPr lang="ru-RU" smtClean="0"/>
              <a:t>самоконтроль,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r>
              <a:rPr lang="ru-RU" smtClean="0"/>
              <a:t>парный контроль,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r>
              <a:rPr lang="ru-RU" smtClean="0"/>
              <a:t>контроль с помощью старшеклассников (десантный метод)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7651" name="Picture 2" descr="http://www.slavg.net/uploads/posts/2009-08/1251208228_1234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3143250"/>
            <a:ext cx="2300288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BD0494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4214813"/>
            <a:ext cx="292893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214313" y="500063"/>
            <a:ext cx="8715375" cy="6143625"/>
          </a:xfrm>
        </p:spPr>
        <p:txBody>
          <a:bodyPr/>
          <a:lstStyle/>
          <a:p>
            <a:r>
              <a:rPr lang="ru-RU" sz="2800" smtClean="0"/>
              <a:t>Систематический контроль знаний учащихся </a:t>
            </a:r>
          </a:p>
          <a:p>
            <a:pPr>
              <a:buFont typeface="Wingdings 2" pitchFamily="18" charset="2"/>
              <a:buNone/>
            </a:pPr>
            <a:r>
              <a:rPr lang="ru-RU" sz="2800" smtClean="0"/>
              <a:t>  по математике является одним из основных условий повышения качества обучения.</a:t>
            </a:r>
          </a:p>
          <a:p>
            <a:r>
              <a:rPr lang="ru-RU" sz="2800" smtClean="0"/>
              <a:t>Умелое владение учителем различными формами контроля знаний учащихся способствует повышению заинтересованности учащихся в изучении предмета, </a:t>
            </a:r>
          </a:p>
          <a:p>
            <a:pPr>
              <a:buFont typeface="Wingdings 2" pitchFamily="18" charset="2"/>
              <a:buNone/>
            </a:pPr>
            <a:r>
              <a:rPr lang="ru-RU" sz="2800" smtClean="0"/>
              <a:t>  предупреждает отставание, обеспечивает активную работу каждого </a:t>
            </a:r>
          </a:p>
          <a:p>
            <a:pPr>
              <a:buFont typeface="Wingdings 2" pitchFamily="18" charset="2"/>
              <a:buNone/>
            </a:pPr>
            <a:r>
              <a:rPr lang="ru-RU" sz="2800" smtClean="0"/>
              <a:t>   учащегося.</a:t>
            </a:r>
          </a:p>
          <a:p>
            <a:pPr>
              <a:buFont typeface="Wingdings 2" pitchFamily="18" charset="2"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www.allwomens.ru/uploads/posts/2011-12/uchebnaya-nagruzka-v-shko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28625"/>
            <a:ext cx="7072313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00101" y="3929066"/>
            <a:ext cx="6500858" cy="280076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Спасибо за </a:t>
            </a:r>
          </a:p>
          <a:p>
            <a:pPr algn="ctr">
              <a:defRPr/>
            </a:pPr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внимание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6072188"/>
          </a:xfrm>
        </p:spPr>
        <p:txBody>
          <a:bodyPr/>
          <a:lstStyle/>
          <a:p>
            <a:r>
              <a:rPr lang="ru-RU" sz="2800" b="1" smtClean="0"/>
              <a:t>Контроль </a:t>
            </a:r>
            <a:r>
              <a:rPr lang="ru-RU" sz="2800" smtClean="0"/>
              <a:t>- это часть процесса обучения,  </a:t>
            </a:r>
          </a:p>
          <a:p>
            <a:pPr>
              <a:buFont typeface="Wingdings 2" pitchFamily="18" charset="2"/>
              <a:buNone/>
            </a:pPr>
            <a:r>
              <a:rPr lang="ru-RU" sz="2800" smtClean="0"/>
              <a:t> это выявление и сравнение (на определенном этапе обучения) результата учебной деятельности с требованиями, которые задаются к этому результату программой</a:t>
            </a:r>
            <a:endParaRPr lang="ru-RU" sz="2800" b="1" smtClean="0"/>
          </a:p>
          <a:p>
            <a:r>
              <a:rPr lang="ru-RU" sz="2800" b="1" smtClean="0"/>
              <a:t>Цель контроля: </a:t>
            </a:r>
            <a:r>
              <a:rPr lang="ru-RU" sz="2800" smtClean="0"/>
              <a:t> определение качества усвоения учащимися программного материала, диагностирование и корректирование их знаний и умений, воспитание ответственности к учебной работе. 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14339" name="Рисунок 7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5214938"/>
            <a:ext cx="207168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Функции контроля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572125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1. </a:t>
            </a:r>
            <a:r>
              <a:rPr lang="ru-RU" sz="2400" b="1" dirty="0" smtClean="0"/>
              <a:t>Контролирующая и диагностическая функция:        - </a:t>
            </a:r>
            <a:r>
              <a:rPr lang="ru-RU" sz="2400" dirty="0" smtClean="0"/>
              <a:t>выявление и диагностика результатов обучения.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2. </a:t>
            </a:r>
            <a:r>
              <a:rPr lang="ru-RU" sz="2400" b="1" dirty="0" smtClean="0"/>
              <a:t>Образовательная (обучающая) функция: 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  повышение качества знаний, их систематизация, формирование приемов учебной работы.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3. </a:t>
            </a:r>
            <a:r>
              <a:rPr lang="ru-RU" sz="2400" b="1" dirty="0" smtClean="0"/>
              <a:t>Стимулирующая (развивающая) функция: </a:t>
            </a:r>
            <a:r>
              <a:rPr lang="ru-RU" sz="2400" dirty="0" smtClean="0"/>
              <a:t>создание необходимой основы для стимулирующих содержательных оценок деятельности учащихся,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  для развития познавательной активности школьников.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4. </a:t>
            </a:r>
            <a:r>
              <a:rPr lang="ru-RU" sz="2400" b="1" dirty="0" smtClean="0"/>
              <a:t>Воспитательная функция: в</a:t>
            </a:r>
            <a:r>
              <a:rPr lang="ru-RU" sz="2400" dirty="0" smtClean="0"/>
              <a:t>оспитание у каждого школьника чувства ответственности за результаты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учения,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/>
              <a:t>формирование познавательной мотивации учения.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5. </a:t>
            </a:r>
            <a:r>
              <a:rPr lang="ru-RU" sz="2400" b="1" dirty="0" smtClean="0"/>
              <a:t>Прогностическая функция: </a:t>
            </a:r>
            <a:r>
              <a:rPr lang="ru-RU" sz="2400" dirty="0" smtClean="0"/>
              <a:t>управление процессом усвоения знаний, умений и его коррекция.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pic>
        <p:nvPicPr>
          <p:cNvPr id="15363" name="Рисунок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75" y="285750"/>
            <a:ext cx="12858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Формы контроля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14313" y="428625"/>
            <a:ext cx="8715375" cy="6143625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800" dirty="0" smtClean="0"/>
              <a:t>В соответствии с формами обучения на практике выделяются три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формы контроля: индивидуальная, групповая и фронтальная.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800" dirty="0" smtClean="0"/>
              <a:t>При </a:t>
            </a:r>
            <a:r>
              <a:rPr lang="ru-RU" sz="1800" u="sng" dirty="0" smtClean="0"/>
              <a:t>индивидуальном контроле</a:t>
            </a:r>
            <a:r>
              <a:rPr lang="ru-RU" sz="1800" dirty="0" smtClean="0"/>
              <a:t> каждый школьник получает свое задание, которое он должен выполнять без посторонней помощи. Эта форма целесообразна в том случае, если требуется выяснять индивидуальные знания, способности и возможности отдельных учащихся.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800" dirty="0" smtClean="0"/>
              <a:t>При </a:t>
            </a:r>
            <a:r>
              <a:rPr lang="ru-RU" sz="1800" u="sng" dirty="0" smtClean="0"/>
              <a:t>групповом контроле</a:t>
            </a:r>
            <a:r>
              <a:rPr lang="ru-RU" sz="1800" dirty="0" smtClean="0"/>
              <a:t> класс временно делится на несколько групп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(от 2 до 10 учащихся) и каждой группе дается проверочное задание. В зависимости от цели контроля группам предлагают одинаковые задания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или дифференцированные (проверяют результаты письменно-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графического задания, которое ученики выполняют по двое, или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практического, выполняемого каждой четверкой учащихся, или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проверяют точность, скорость и качество выполнения конкретного задания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по звеньям. Групповую форму организации контроля применяют при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повторении с целью обобщения и систематизации учебного материала, при выделении приемов и методов решения задач, при акцентировании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внимания учащихся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 на наиболее рациональных способах выполнения заданий, на лучшем из вариантов доказательства теоремы и т. п.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800" dirty="0" smtClean="0"/>
              <a:t>При </a:t>
            </a:r>
            <a:r>
              <a:rPr lang="ru-RU" sz="1800" u="sng" dirty="0" smtClean="0"/>
              <a:t>фронтальном контроле </a:t>
            </a:r>
            <a:r>
              <a:rPr lang="ru-RU" sz="1800" dirty="0" smtClean="0"/>
              <a:t>задания предлагаются всему классу. В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/>
              <a:t>   процессе этой проверки изучается правильность восприятия и понимания учебного материала, качество словесного, графического предметного оформления, степень закрепления в памяти.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4397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Виды контроля в зависимости от времени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7929562" cy="50546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u="sng" dirty="0" smtClean="0"/>
              <a:t>Текущий контроль</a:t>
            </a:r>
            <a:r>
              <a:rPr lang="ru-RU" sz="2000" dirty="0" smtClean="0"/>
              <a:t> проводится в течение всего обучения, на каждом уроке, причем почти на каждом его этапе. Оценивание при текущем контроле оказывает огромное воспитательное воздействие. Объективная оценка может поддержать, подбодрить ученика, поспешно выставленная – задержать, затормозить (различные формы устного опроса, проверка домашнего задания, проверка тетрадей, проверка с помощью перфокарт, проверка с помощью компьютера, текущие тесты на компьютере и др.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dirty="0" smtClean="0"/>
              <a:t>Т</a:t>
            </a:r>
            <a:r>
              <a:rPr lang="ru-RU" sz="2000" u="sng" dirty="0" smtClean="0"/>
              <a:t>ематический контроль </a:t>
            </a:r>
            <a:r>
              <a:rPr lang="ru-RU" sz="2000" dirty="0" smtClean="0"/>
              <a:t>выясняет усвоение учащимися основных положений темы. На основе результатов тематического контроля, включая результаты контрольной работы по теме, выставляются оценки за четверть, полугодие, учебный год (тематическая контрольная работа, тематический смотр знаний и др.)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u="sng" dirty="0" smtClean="0"/>
              <a:t>Итоговый контроль</a:t>
            </a:r>
            <a:r>
              <a:rPr lang="ru-RU" sz="2000" dirty="0" smtClean="0"/>
              <a:t> носит более специализированный характер. Он проводится в форме экзаменов , зачетов или годовых контрольных работ. На итоговых испытаниях проверяются знания по важнейшим разделам и темам курса или курсу в целом.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92869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Три типа контроля в зависимости от того, кто именно осуществляет контроль за результатами учебной деятельности учащегося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smtClean="0"/>
              <a:t>Внешний контроль </a:t>
            </a:r>
            <a:r>
              <a:rPr lang="ru-RU" sz="2800" smtClean="0"/>
              <a:t>(осуществляется учителем за деятельностью ученика).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smtClean="0"/>
              <a:t>Взаимоконтроль</a:t>
            </a:r>
            <a:r>
              <a:rPr lang="ru-RU" sz="2800" smtClean="0"/>
              <a:t> (осуществляется одним учеником над деятельностью другого ученика)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smtClean="0"/>
              <a:t>Самоконтроль</a:t>
            </a:r>
            <a:r>
              <a:rPr lang="ru-RU" sz="2800" smtClean="0"/>
              <a:t> (осуществляется учеником над собственной деятельностью).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smtClean="0"/>
              <a:t>Особенно важным для развития учащихся является самоконтроль, потому что в этом случае учеником осознается правильность своих действий, обнаружение совершенных ошибок, анализ их и предупреждение в дальнейшем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6429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Педагогические требования к контролю знаний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учащихся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500688"/>
          </a:xfrm>
        </p:spPr>
        <p:txBody>
          <a:bodyPr/>
          <a:lstStyle/>
          <a:p>
            <a:r>
              <a:rPr lang="ru-RU" smtClean="0"/>
              <a:t>Контроль знаний учащихся должен быть:</a:t>
            </a:r>
            <a:br>
              <a:rPr lang="ru-RU" smtClean="0"/>
            </a:br>
            <a:r>
              <a:rPr lang="ru-RU" smtClean="0"/>
              <a:t>-  мотивированным;</a:t>
            </a:r>
            <a:br>
              <a:rPr lang="ru-RU" smtClean="0"/>
            </a:br>
            <a:r>
              <a:rPr lang="ru-RU" smtClean="0"/>
              <a:t>-  систематическим и регулярным;</a:t>
            </a:r>
            <a:br>
              <a:rPr lang="ru-RU" smtClean="0"/>
            </a:br>
            <a:r>
              <a:rPr lang="ru-RU" smtClean="0"/>
              <a:t>-  разнообразным по формам, включать всех учащихся в работу;</a:t>
            </a:r>
            <a:br>
              <a:rPr lang="ru-RU" smtClean="0"/>
            </a:br>
            <a:r>
              <a:rPr lang="ru-RU" smtClean="0"/>
              <a:t>-  быть всесторонним и объективным на основе дифференцированного подхода к учащимся;</a:t>
            </a:r>
            <a:br>
              <a:rPr lang="ru-RU" smtClean="0"/>
            </a:br>
            <a:r>
              <a:rPr lang="ru-RU" smtClean="0"/>
              <a:t>-  базироваться на единстве требований учителей, осуществляющих контроль за учебной работой учащихся.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285750" y="285750"/>
            <a:ext cx="7929563" cy="62150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smtClean="0"/>
              <a:t>Некоторые нетрадиционные формы контроля знаний при изучении геометрии:</a:t>
            </a:r>
          </a:p>
          <a:p>
            <a:r>
              <a:rPr lang="ru-RU" sz="2400" smtClean="0"/>
              <a:t>творческого характера, к которым можно отнести: задания на описание чертежа или конфигурации фигуры и составление задач с ее использованием; математические сказки и математические сочинения; устные упражнения на готовых чертежах; составление задач учащимися; составление кроссвордов. </a:t>
            </a:r>
          </a:p>
          <a:p>
            <a:r>
              <a:rPr lang="ru-RU" sz="2400" smtClean="0"/>
              <a:t>программированного контроля с применением тестов, разрезных теорем, планов доказательства теорем, перфокарт. </a:t>
            </a:r>
          </a:p>
          <a:p>
            <a:r>
              <a:rPr lang="ru-RU" sz="2400" smtClean="0"/>
              <a:t>контроль силами самих учащихся: взаимоконтроль, самоконтроль, парный контроль,  контроль с помощью старшеклассников и контроль с помощью дидактических игр. </a:t>
            </a:r>
          </a:p>
          <a:p>
            <a:endParaRPr lang="ru-RU" smtClean="0"/>
          </a:p>
        </p:txBody>
      </p:sp>
      <p:pic>
        <p:nvPicPr>
          <p:cNvPr id="20483" name="Picture 8" descr="Рисунок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2214563"/>
            <a:ext cx="18542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786742" cy="78581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Задания на описание рисунка, на </a:t>
            </a:r>
            <a:r>
              <a:rPr lang="ru-RU" sz="2000" dirty="0" err="1" smtClean="0">
                <a:solidFill>
                  <a:schemeClr val="tx1"/>
                </a:solidFill>
              </a:rPr>
              <a:t>охарактеризование</a:t>
            </a:r>
            <a:r>
              <a:rPr lang="ru-RU" sz="2000" dirty="0" smtClean="0">
                <a:solidFill>
                  <a:schemeClr val="tx1"/>
                </a:solidFill>
              </a:rPr>
              <a:t> геометрических конфигураций</a:t>
            </a:r>
          </a:p>
        </p:txBody>
      </p:sp>
      <p:sp>
        <p:nvSpPr>
          <p:cNvPr id="21506" name="Содержимое 4"/>
          <p:cNvSpPr>
            <a:spLocks noGrp="1"/>
          </p:cNvSpPr>
          <p:nvPr>
            <p:ph idx="1"/>
          </p:nvPr>
        </p:nvSpPr>
        <p:spPr>
          <a:xfrm>
            <a:off x="457200" y="1000125"/>
            <a:ext cx="7239000" cy="5456238"/>
          </a:xfrm>
        </p:spPr>
        <p:txBody>
          <a:bodyPr/>
          <a:lstStyle/>
          <a:p>
            <a:r>
              <a:rPr lang="ru-RU" sz="2000" b="1" smtClean="0"/>
              <a:t>Тема: «Угол. Сравнение углов»</a:t>
            </a:r>
            <a:r>
              <a:rPr lang="ru-RU" sz="2000" smtClean="0"/>
              <a:t>.                                                          </a:t>
            </a:r>
            <a:r>
              <a:rPr lang="ru-RU" sz="2000" b="1" smtClean="0"/>
              <a:t> </a:t>
            </a:r>
            <a:endParaRPr lang="ru-RU" sz="2000" smtClean="0"/>
          </a:p>
          <a:p>
            <a:r>
              <a:rPr lang="ru-RU" sz="2000" smtClean="0"/>
              <a:t>1.Охарактеризуйте ситуацию, изображенную на рисунке.</a:t>
            </a:r>
          </a:p>
          <a:p>
            <a:r>
              <a:rPr lang="ru-RU" sz="2000" smtClean="0"/>
              <a:t>Указанную ситуацию можно охарактеризовать таким образом: точки </a:t>
            </a:r>
            <a:r>
              <a:rPr lang="en-US" sz="2000" smtClean="0"/>
              <a:t>D</a:t>
            </a:r>
            <a:r>
              <a:rPr lang="ru-RU" sz="2000" smtClean="0"/>
              <a:t>, К лежат внутри угла АОВ, точка С- вне угла АОВ, т. Е- на стороне ОА угла АОВ; луч О</a:t>
            </a:r>
            <a:r>
              <a:rPr lang="en-US" sz="2000" smtClean="0"/>
              <a:t>D</a:t>
            </a:r>
            <a:r>
              <a:rPr lang="ru-RU" sz="2000" smtClean="0"/>
              <a:t> - биссектриса угла АОВ,  &lt;АО</a:t>
            </a:r>
            <a:r>
              <a:rPr lang="en-US" sz="2000" smtClean="0"/>
              <a:t>D</a:t>
            </a:r>
            <a:r>
              <a:rPr lang="ru-RU" sz="2000" smtClean="0"/>
              <a:t>&lt;&lt;АОВ,&lt;АОВ=&lt;АО</a:t>
            </a:r>
            <a:r>
              <a:rPr lang="en-US" sz="2000" smtClean="0"/>
              <a:t>D</a:t>
            </a:r>
            <a:r>
              <a:rPr lang="ru-RU" sz="2000" smtClean="0"/>
              <a:t>+&lt;</a:t>
            </a:r>
            <a:r>
              <a:rPr lang="en-US" sz="2000" smtClean="0"/>
              <a:t>D</a:t>
            </a:r>
            <a:r>
              <a:rPr lang="ru-RU" sz="2000" smtClean="0"/>
              <a:t>ОВ;&lt;АО</a:t>
            </a:r>
            <a:r>
              <a:rPr lang="en-US" sz="2000" smtClean="0"/>
              <a:t>D</a:t>
            </a:r>
            <a:r>
              <a:rPr lang="ru-RU" sz="2000" smtClean="0"/>
              <a:t>= &lt;DОВ.</a:t>
            </a:r>
          </a:p>
          <a:p>
            <a:endParaRPr lang="ru-RU" smtClean="0"/>
          </a:p>
        </p:txBody>
      </p:sp>
      <p:pic>
        <p:nvPicPr>
          <p:cNvPr id="21507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3786188"/>
            <a:ext cx="39290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Рисунок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4750"/>
            <a:ext cx="280828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192</TotalTime>
  <Words>1137</Words>
  <Application>Microsoft Office PowerPoint</Application>
  <PresentationFormat>Экран (4:3)</PresentationFormat>
  <Paragraphs>93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Trebuchet MS</vt:lpstr>
      <vt:lpstr>Wingdings 2</vt:lpstr>
      <vt:lpstr>Wingdings</vt:lpstr>
      <vt:lpstr>Calibri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Улаханова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«Заводская ООШ»</dc:title>
  <dc:creator>Марина</dc:creator>
  <cp:lastModifiedBy>1</cp:lastModifiedBy>
  <cp:revision>25</cp:revision>
  <dcterms:created xsi:type="dcterms:W3CDTF">2012-03-18T03:10:16Z</dcterms:created>
  <dcterms:modified xsi:type="dcterms:W3CDTF">2021-11-03T15:13:39Z</dcterms:modified>
</cp:coreProperties>
</file>