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000066"/>
    <a:srgbClr val="003300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C285A-67C2-4FCB-9A61-AF859836D94E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61993-497F-4913-A8BA-F2727DDA6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C285A-67C2-4FCB-9A61-AF859836D94E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61993-497F-4913-A8BA-F2727DDA6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C285A-67C2-4FCB-9A61-AF859836D94E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61993-497F-4913-A8BA-F2727DDA6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C285A-67C2-4FCB-9A61-AF859836D94E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61993-497F-4913-A8BA-F2727DDA6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C285A-67C2-4FCB-9A61-AF859836D94E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61993-497F-4913-A8BA-F2727DDA6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C285A-67C2-4FCB-9A61-AF859836D94E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61993-497F-4913-A8BA-F2727DDA6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C285A-67C2-4FCB-9A61-AF859836D94E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61993-497F-4913-A8BA-F2727DDA6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C285A-67C2-4FCB-9A61-AF859836D94E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61993-497F-4913-A8BA-F2727DDA6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C285A-67C2-4FCB-9A61-AF859836D94E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61993-497F-4913-A8BA-F2727DDA6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C285A-67C2-4FCB-9A61-AF859836D94E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61993-497F-4913-A8BA-F2727DDA6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C285A-67C2-4FCB-9A61-AF859836D94E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61993-497F-4913-A8BA-F2727DDA6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EC285A-67C2-4FCB-9A61-AF859836D94E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61993-497F-4913-A8BA-F2727DDA6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26.jpg"/>
          <p:cNvPicPr>
            <a:picLocks noChangeAspect="1"/>
          </p:cNvPicPr>
          <p:nvPr/>
        </p:nvPicPr>
        <p:blipFill>
          <a:blip r:embed="rId2">
            <a:lum contrast="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0_8e7db_9f243fb0_XL.jpeg"/>
          <p:cNvPicPr>
            <a:picLocks noChangeAspect="1"/>
          </p:cNvPicPr>
          <p:nvPr/>
        </p:nvPicPr>
        <p:blipFill>
          <a:blip r:embed="rId3">
            <a:lum bright="-20000" contrast="30000"/>
          </a:blip>
          <a:stretch>
            <a:fillRect/>
          </a:stretch>
        </p:blipFill>
        <p:spPr>
          <a:xfrm>
            <a:off x="2214546" y="0"/>
            <a:ext cx="48006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14612" y="1214422"/>
            <a:ext cx="3643338" cy="1071570"/>
          </a:xfrm>
          <a:prstGeom prst="rect">
            <a:avLst/>
          </a:prstGeom>
          <a:noFill/>
        </p:spPr>
        <p:txBody>
          <a:bodyPr wrap="square" rtlCol="0">
            <a:prstTxWarp prst="textCanUp">
              <a:avLst>
                <a:gd name="adj" fmla="val 66667"/>
              </a:avLst>
            </a:prstTxWarp>
            <a:spAutoFit/>
          </a:bodyPr>
          <a:lstStyle/>
          <a:p>
            <a:pPr algn="ctr"/>
            <a:r>
              <a:rPr lang="ru-RU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Любимый русский язык</a:t>
            </a:r>
            <a:endParaRPr lang="ru-RU" b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00298" y="2143116"/>
            <a:ext cx="41434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Диалог. Обращение.</a:t>
            </a:r>
            <a:endParaRPr lang="ru-RU" sz="54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43240" y="4143380"/>
            <a:ext cx="2857520" cy="857257"/>
          </a:xfrm>
          <a:prstGeom prst="rect">
            <a:avLst/>
          </a:prstGeom>
          <a:noFill/>
        </p:spPr>
        <p:txBody>
          <a:bodyPr wrap="square" rtlCol="0">
            <a:prstTxWarp prst="textInflateBottom">
              <a:avLst/>
            </a:prstTxWarp>
            <a:spAutoFit/>
          </a:bodyPr>
          <a:lstStyle/>
          <a:p>
            <a:pPr algn="ctr"/>
            <a:r>
              <a:rPr lang="ru-RU" sz="44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Урок №8</a:t>
            </a:r>
            <a:endParaRPr lang="ru-RU" sz="44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2265640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0155" cy="1238250"/>
          </a:xfrm>
          <a:prstGeom prst="rect">
            <a:avLst/>
          </a:prstGeom>
        </p:spPr>
      </p:pic>
      <p:pic>
        <p:nvPicPr>
          <p:cNvPr id="3" name="Рисунок 2" descr="02265640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7943845" y="5619750"/>
            <a:ext cx="1200155" cy="1238250"/>
          </a:xfrm>
          <a:prstGeom prst="rect">
            <a:avLst/>
          </a:prstGeom>
        </p:spPr>
      </p:pic>
      <p:pic>
        <p:nvPicPr>
          <p:cNvPr id="4" name="Рисунок 3" descr="02265640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0" y="5619750"/>
            <a:ext cx="1200155" cy="1238250"/>
          </a:xfrm>
          <a:prstGeom prst="rect">
            <a:avLst/>
          </a:prstGeom>
        </p:spPr>
      </p:pic>
      <p:pic>
        <p:nvPicPr>
          <p:cNvPr id="5" name="Рисунок 4" descr="02265640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7943845" y="0"/>
            <a:ext cx="1200155" cy="123825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14282" y="928670"/>
            <a:ext cx="58579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А сегодня праздник в доме,</a:t>
            </a:r>
          </a:p>
          <a:p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Пирожки капустные:</a:t>
            </a:r>
          </a:p>
          <a:p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Петя выучил уроки,</a:t>
            </a:r>
          </a:p>
          <a:p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Все – и даже устные!</a:t>
            </a:r>
            <a:endParaRPr lang="ru-RU" sz="36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14546" y="3429000"/>
            <a:ext cx="67151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Грустный клоун – бегемот</a:t>
            </a:r>
          </a:p>
          <a:p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Грустным голосом поёт</a:t>
            </a:r>
          </a:p>
          <a:p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Песню грустную-прегрустную:</a:t>
            </a:r>
          </a:p>
          <a:p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– Я люблю лягушку вкусную. </a:t>
            </a:r>
            <a:endParaRPr lang="ru-RU" sz="36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2357422" y="1500174"/>
            <a:ext cx="20160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357422" y="2071678"/>
            <a:ext cx="228601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928926" y="3143248"/>
            <a:ext cx="150019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2285984" y="4000504"/>
            <a:ext cx="214314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2285984" y="4572008"/>
            <a:ext cx="21600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3786182" y="5072074"/>
            <a:ext cx="47880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6500826" y="5643578"/>
            <a:ext cx="185738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571472" y="2500306"/>
            <a:ext cx="83582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Здравствуй, красная девица, - говорит он, - будь царица…</a:t>
            </a:r>
            <a:endParaRPr lang="ru-RU" sz="36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 descr="02265640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0155" cy="1238250"/>
          </a:xfrm>
          <a:prstGeom prst="rect">
            <a:avLst/>
          </a:prstGeom>
        </p:spPr>
      </p:pic>
      <p:pic>
        <p:nvPicPr>
          <p:cNvPr id="3" name="Рисунок 2" descr="02265640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7943845" y="5619750"/>
            <a:ext cx="1200155" cy="1238250"/>
          </a:xfrm>
          <a:prstGeom prst="rect">
            <a:avLst/>
          </a:prstGeom>
        </p:spPr>
      </p:pic>
      <p:pic>
        <p:nvPicPr>
          <p:cNvPr id="4" name="Рисунок 3" descr="02265640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0" y="5619750"/>
            <a:ext cx="1200155" cy="1238250"/>
          </a:xfrm>
          <a:prstGeom prst="rect">
            <a:avLst/>
          </a:prstGeom>
        </p:spPr>
      </p:pic>
      <p:pic>
        <p:nvPicPr>
          <p:cNvPr id="5" name="Рисунок 4" descr="02265640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7943845" y="0"/>
            <a:ext cx="1200155" cy="123825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71472" y="1214422"/>
            <a:ext cx="50720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Что, </a:t>
            </a:r>
            <a:r>
              <a:rPr lang="ru-RU" sz="3600" b="1" dirty="0" err="1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Соколко</a:t>
            </a:r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, с тобой?</a:t>
            </a:r>
            <a:endParaRPr lang="ru-RU" sz="36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643042" y="1785926"/>
            <a:ext cx="185738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214678" y="3071810"/>
            <a:ext cx="328614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571472" y="4214818"/>
            <a:ext cx="72866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Отпусти ты, старче, меня в море!</a:t>
            </a:r>
            <a:endParaRPr lang="ru-RU" sz="36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3286116" y="4786322"/>
            <a:ext cx="142876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2265640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0155" cy="1238250"/>
          </a:xfrm>
          <a:prstGeom prst="rect">
            <a:avLst/>
          </a:prstGeom>
        </p:spPr>
      </p:pic>
      <p:pic>
        <p:nvPicPr>
          <p:cNvPr id="3" name="Рисунок 2" descr="02265640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7943845" y="5619750"/>
            <a:ext cx="1200155" cy="1238250"/>
          </a:xfrm>
          <a:prstGeom prst="rect">
            <a:avLst/>
          </a:prstGeom>
        </p:spPr>
      </p:pic>
      <p:pic>
        <p:nvPicPr>
          <p:cNvPr id="4" name="Рисунок 3" descr="02265640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0" y="5619750"/>
            <a:ext cx="1200155" cy="1238250"/>
          </a:xfrm>
          <a:prstGeom prst="rect">
            <a:avLst/>
          </a:prstGeom>
        </p:spPr>
      </p:pic>
      <p:pic>
        <p:nvPicPr>
          <p:cNvPr id="5" name="Рисунок 4" descr="02265640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7943845" y="0"/>
            <a:ext cx="1200155" cy="123825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464711" y="0"/>
            <a:ext cx="221457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60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60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28860" y="857232"/>
            <a:ext cx="42862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Обращение.</a:t>
            </a:r>
            <a:endParaRPr lang="ru-RU" sz="48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2571744"/>
            <a:ext cx="864399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Узнать, что такое обращение, какой частью речи оно обычно бывает выражено, как выделяются обращения на письме, научиться правильно оформлять предложения с обращениями.</a:t>
            </a:r>
            <a:endParaRPr lang="ru-RU" sz="40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964513" y="1571612"/>
            <a:ext cx="521497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Цели и задачи</a:t>
            </a:r>
            <a:r>
              <a:rPr lang="ru-RU" sz="60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60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2265640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0155" cy="1238250"/>
          </a:xfrm>
          <a:prstGeom prst="rect">
            <a:avLst/>
          </a:prstGeom>
        </p:spPr>
      </p:pic>
      <p:pic>
        <p:nvPicPr>
          <p:cNvPr id="3" name="Рисунок 2" descr="02265640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7943845" y="5619750"/>
            <a:ext cx="1200155" cy="1238250"/>
          </a:xfrm>
          <a:prstGeom prst="rect">
            <a:avLst/>
          </a:prstGeom>
        </p:spPr>
      </p:pic>
      <p:pic>
        <p:nvPicPr>
          <p:cNvPr id="4" name="Рисунок 3" descr="02265640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0" y="5619750"/>
            <a:ext cx="1200155" cy="1238250"/>
          </a:xfrm>
          <a:prstGeom prst="rect">
            <a:avLst/>
          </a:prstGeom>
        </p:spPr>
      </p:pic>
      <p:pic>
        <p:nvPicPr>
          <p:cNvPr id="5" name="Рисунок 4" descr="02265640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7943845" y="0"/>
            <a:ext cx="1200155" cy="123825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982505" y="0"/>
            <a:ext cx="317899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Выводы</a:t>
            </a:r>
            <a:r>
              <a:rPr lang="ru-RU" sz="60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60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60836" y="857232"/>
            <a:ext cx="682232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Обращение на письме выделяется запятыми.</a:t>
            </a:r>
            <a:endParaRPr lang="ru-RU" sz="44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2357430"/>
            <a:ext cx="91440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>
                  <a:solidFill>
                    <a:srgbClr val="003300"/>
                  </a:solidFill>
                </a:ln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Обращения произносятся более высоким тоном и после них или перед ними делается пауза.</a:t>
            </a:r>
            <a:endParaRPr lang="ru-RU" sz="4400" b="1" dirty="0">
              <a:ln>
                <a:solidFill>
                  <a:srgbClr val="003300"/>
                </a:solidFill>
              </a:ln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4643446"/>
            <a:ext cx="9144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Обращения чаще всего выражены именами существительными.</a:t>
            </a:r>
            <a:endParaRPr lang="ru-RU" sz="44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2265640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0155" cy="1238250"/>
          </a:xfrm>
          <a:prstGeom prst="rect">
            <a:avLst/>
          </a:prstGeom>
        </p:spPr>
      </p:pic>
      <p:pic>
        <p:nvPicPr>
          <p:cNvPr id="3" name="Рисунок 2" descr="02265640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7943845" y="5619750"/>
            <a:ext cx="1200155" cy="1238250"/>
          </a:xfrm>
          <a:prstGeom prst="rect">
            <a:avLst/>
          </a:prstGeom>
        </p:spPr>
      </p:pic>
      <p:pic>
        <p:nvPicPr>
          <p:cNvPr id="4" name="Рисунок 3" descr="02265640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0" y="5619750"/>
            <a:ext cx="1200155" cy="1238250"/>
          </a:xfrm>
          <a:prstGeom prst="rect">
            <a:avLst/>
          </a:prstGeom>
        </p:spPr>
      </p:pic>
      <p:pic>
        <p:nvPicPr>
          <p:cNvPr id="5" name="Рисунок 4" descr="02265640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7943845" y="0"/>
            <a:ext cx="1200155" cy="123825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428604"/>
            <a:ext cx="91440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Диалог</a:t>
            </a:r>
            <a:r>
              <a:rPr lang="ru-RU" sz="44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– это разговор двух лиц. </a:t>
            </a:r>
          </a:p>
          <a:p>
            <a:pPr algn="ctr"/>
            <a:r>
              <a:rPr lang="ru-RU" sz="44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Слова  каждого  участника разговора пишутся с новой строки, а  перед  ними  ставится  тире.</a:t>
            </a:r>
            <a:endParaRPr lang="ru-RU" sz="44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3416c5776283.png"/>
          <p:cNvPicPr>
            <a:picLocks noChangeAspect="1"/>
          </p:cNvPicPr>
          <p:nvPr/>
        </p:nvPicPr>
        <p:blipFill>
          <a:blip r:embed="rId3" cstate="print">
            <a:lum bright="-10000" contrast="30000"/>
          </a:blip>
          <a:stretch>
            <a:fillRect/>
          </a:stretch>
        </p:blipFill>
        <p:spPr>
          <a:xfrm>
            <a:off x="2628133" y="3286124"/>
            <a:ext cx="3887735" cy="32713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205d.jpg"/>
          <p:cNvPicPr>
            <a:picLocks noChangeAspect="1"/>
          </p:cNvPicPr>
          <p:nvPr/>
        </p:nvPicPr>
        <p:blipFill>
          <a:blip r:embed="rId2">
            <a:lum contrast="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0_6278e_9417265b_orig.png"/>
          <p:cNvPicPr>
            <a:picLocks noChangeAspect="1"/>
          </p:cNvPicPr>
          <p:nvPr/>
        </p:nvPicPr>
        <p:blipFill>
          <a:blip r:embed="rId3">
            <a:lum contrast="30000"/>
          </a:blip>
          <a:srcRect l="3191" r="3192"/>
          <a:stretch>
            <a:fillRect/>
          </a:stretch>
        </p:blipFill>
        <p:spPr>
          <a:xfrm>
            <a:off x="0" y="-164121"/>
            <a:ext cx="6286544" cy="7022121"/>
          </a:xfrm>
          <a:prstGeom prst="rect">
            <a:avLst/>
          </a:prstGeom>
        </p:spPr>
      </p:pic>
      <p:pic>
        <p:nvPicPr>
          <p:cNvPr id="4" name="Рисунок 3" descr="0_8def5_507e0b64_XL.png"/>
          <p:cNvPicPr>
            <a:picLocks noChangeAspect="1"/>
          </p:cNvPicPr>
          <p:nvPr/>
        </p:nvPicPr>
        <p:blipFill>
          <a:blip r:embed="rId4">
            <a:lum bright="-28000"/>
          </a:blip>
          <a:srcRect l="27084" t="16666" r="19792" b="63541"/>
          <a:stretch>
            <a:fillRect/>
          </a:stretch>
        </p:blipFill>
        <p:spPr>
          <a:xfrm>
            <a:off x="0" y="5500630"/>
            <a:ext cx="3643274" cy="1357370"/>
          </a:xfrm>
          <a:prstGeom prst="rect">
            <a:avLst/>
          </a:prstGeom>
        </p:spPr>
      </p:pic>
      <p:pic>
        <p:nvPicPr>
          <p:cNvPr id="6" name="Рисунок 5" descr="0_8def5_507e0b64_XL.png"/>
          <p:cNvPicPr>
            <a:picLocks noChangeAspect="1"/>
          </p:cNvPicPr>
          <p:nvPr/>
        </p:nvPicPr>
        <p:blipFill>
          <a:blip r:embed="rId4">
            <a:lum bright="-28000"/>
          </a:blip>
          <a:srcRect l="12500" t="16666" r="28125" b="63541"/>
          <a:stretch>
            <a:fillRect/>
          </a:stretch>
        </p:blipFill>
        <p:spPr>
          <a:xfrm>
            <a:off x="5072066" y="5500630"/>
            <a:ext cx="4071934" cy="1357370"/>
          </a:xfrm>
          <a:prstGeom prst="rect">
            <a:avLst/>
          </a:prstGeom>
        </p:spPr>
      </p:pic>
      <p:pic>
        <p:nvPicPr>
          <p:cNvPr id="7" name="Рисунок 6" descr="0_941f7_26bf5b19_L.png"/>
          <p:cNvPicPr>
            <a:picLocks noChangeAspect="1"/>
          </p:cNvPicPr>
          <p:nvPr/>
        </p:nvPicPr>
        <p:blipFill>
          <a:blip r:embed="rId5">
            <a:lum contrast="20000"/>
          </a:blip>
          <a:stretch>
            <a:fillRect/>
          </a:stretch>
        </p:blipFill>
        <p:spPr>
          <a:xfrm>
            <a:off x="3071802" y="2088702"/>
            <a:ext cx="3357586" cy="4769298"/>
          </a:xfrm>
          <a:prstGeom prst="rect">
            <a:avLst/>
          </a:prstGeom>
        </p:spPr>
      </p:pic>
      <p:pic>
        <p:nvPicPr>
          <p:cNvPr id="5" name="Рисунок 4" descr="0_8def5_507e0b64_XL.png"/>
          <p:cNvPicPr>
            <a:picLocks noChangeAspect="1"/>
          </p:cNvPicPr>
          <p:nvPr/>
        </p:nvPicPr>
        <p:blipFill>
          <a:blip r:embed="rId4">
            <a:lum bright="-28000"/>
          </a:blip>
          <a:srcRect l="19792" t="16666" r="29167" b="77082"/>
          <a:stretch>
            <a:fillRect/>
          </a:stretch>
        </p:blipFill>
        <p:spPr>
          <a:xfrm>
            <a:off x="2285984" y="6429252"/>
            <a:ext cx="3500462" cy="42874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2040000">
            <a:off x="3164253" y="1570154"/>
            <a:ext cx="6721133" cy="1107996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Учитесь хорошо!</a:t>
            </a:r>
            <a:endParaRPr lang="ru-RU" sz="5400" b="1" dirty="0">
              <a:ln>
                <a:solidFill>
                  <a:srgbClr val="FFFF00"/>
                </a:solidFill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8" grpId="2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163</Words>
  <Application>Microsoft Office PowerPoint</Application>
  <PresentationFormat>Экран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Windows User</dc:creator>
  <cp:lastModifiedBy>Windows User</cp:lastModifiedBy>
  <cp:revision>7</cp:revision>
  <dcterms:created xsi:type="dcterms:W3CDTF">2014-07-03T06:28:06Z</dcterms:created>
  <dcterms:modified xsi:type="dcterms:W3CDTF">2014-08-04T03:53:23Z</dcterms:modified>
</cp:coreProperties>
</file>