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74" r:id="rId2"/>
    <p:sldId id="257" r:id="rId3"/>
    <p:sldId id="258" r:id="rId4"/>
    <p:sldId id="261" r:id="rId5"/>
    <p:sldId id="260" r:id="rId6"/>
    <p:sldId id="262" r:id="rId7"/>
    <p:sldId id="263" r:id="rId8"/>
    <p:sldId id="264" r:id="rId9"/>
    <p:sldId id="266" r:id="rId10"/>
    <p:sldId id="269" r:id="rId11"/>
    <p:sldId id="267" r:id="rId12"/>
    <p:sldId id="268" r:id="rId13"/>
    <p:sldId id="275" r:id="rId14"/>
    <p:sldId id="276" r:id="rId15"/>
    <p:sldId id="277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D589C9-FA5B-4ABB-AEE8-E276061FB067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2D359C-68D4-4834-8DF5-67455CC934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886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4.jp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96752"/>
            <a:ext cx="864096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ru-RU" sz="5400" dirty="0" smtClean="0">
                <a:solidFill>
                  <a:srgbClr val="FFFF00"/>
                </a:solidFill>
                <a:latin typeface="Arial Black" pitchFamily="34" charset="0"/>
              </a:rPr>
              <a:t>Пересказ рассказа</a:t>
            </a:r>
            <a:r>
              <a:rPr lang="ru-RU" sz="6600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</a:p>
          <a:p>
            <a:pPr algn="ctr"/>
            <a:r>
              <a:rPr lang="ru-RU" sz="6600" dirty="0" smtClean="0">
                <a:solidFill>
                  <a:srgbClr val="FFFF00"/>
                </a:solidFill>
                <a:latin typeface="Arial Black" pitchFamily="34" charset="0"/>
              </a:rPr>
              <a:t>В</a:t>
            </a:r>
            <a:r>
              <a:rPr lang="ru-RU" sz="6600" dirty="0">
                <a:solidFill>
                  <a:srgbClr val="FFFF00"/>
                </a:solidFill>
                <a:latin typeface="Arial Black" pitchFamily="34" charset="0"/>
              </a:rPr>
              <a:t>. Бианки </a:t>
            </a:r>
            <a:endParaRPr lang="ru-RU" sz="6600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 algn="ctr"/>
            <a:r>
              <a:rPr lang="ru-RU" sz="5400" dirty="0" smtClean="0">
                <a:solidFill>
                  <a:srgbClr val="FFFF00"/>
                </a:solidFill>
                <a:latin typeface="Arial Black" pitchFamily="34" charset="0"/>
              </a:rPr>
              <a:t>«Купание медвежат»</a:t>
            </a:r>
            <a:endParaRPr lang="ru-RU" sz="5400" dirty="0"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88640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cs typeface="Times New Roman" panose="02020603050405020304" pitchFamily="18" charset="0"/>
              </a:rPr>
              <a:t>«</a:t>
            </a:r>
            <a:r>
              <a:rPr lang="ru-RU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Салемальский</a:t>
            </a:r>
            <a:r>
              <a:rPr lang="ru-RU" b="1" dirty="0">
                <a:solidFill>
                  <a:srgbClr val="002060"/>
                </a:solidFill>
                <a:cs typeface="Times New Roman" panose="02020603050405020304" pitchFamily="18" charset="0"/>
              </a:rPr>
              <a:t> детский сад «Золотая рыбка»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92080" y="5661248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cs typeface="Times New Roman" panose="02020603050405020304" pitchFamily="18" charset="0"/>
              </a:rPr>
              <a:t>Составила: Казанцева О.В.,</a:t>
            </a:r>
          </a:p>
          <a:p>
            <a:r>
              <a:rPr lang="ru-RU" b="1" dirty="0">
                <a:solidFill>
                  <a:srgbClr val="002060"/>
                </a:solidFill>
                <a:cs typeface="Times New Roman" panose="02020603050405020304" pitchFamily="18" charset="0"/>
              </a:rPr>
              <a:t>Воспитатель первой категории</a:t>
            </a:r>
            <a:endParaRPr lang="ru-RU" b="1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67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733256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FF00"/>
                </a:solidFill>
              </a:rPr>
              <a:t>Мать догнала его, надавала шлепков, а потом - в воду, как первого.</a:t>
            </a:r>
          </a:p>
        </p:txBody>
      </p:sp>
      <p:pic>
        <p:nvPicPr>
          <p:cNvPr id="3" name="Рисунок 2" descr="PrVerUr2Bog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32656"/>
            <a:ext cx="7344816" cy="51727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509120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FFFF00"/>
                </a:solidFill>
              </a:rPr>
              <a:t>Очутившись снова на земле, оба медвежонка остались очень довольны купанием: день был знойный, и им было очень жарко в густых лохматых шубках. Вода хорошо освежила их. После купания медведи опять скрылись в лесу, а охотник слез с дерева и пошёл домой.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tobi_i_kuba-1.jpg"/>
          <p:cNvPicPr>
            <a:picLocks noChangeAspect="1"/>
          </p:cNvPicPr>
          <p:nvPr/>
        </p:nvPicPr>
        <p:blipFill>
          <a:blip r:embed="rId2" cstate="print"/>
          <a:srcRect l="13775" r="9051" b="14228"/>
          <a:stretch>
            <a:fillRect/>
          </a:stretch>
        </p:blipFill>
        <p:spPr>
          <a:xfrm>
            <a:off x="1403648" y="260648"/>
            <a:ext cx="6336704" cy="4176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4968552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FF00"/>
                </a:solidFill>
              </a:rPr>
              <a:t>Наводящие вопросы: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1. </a:t>
            </a:r>
            <a:r>
              <a:rPr lang="ru-RU" sz="2000" dirty="0">
                <a:solidFill>
                  <a:srgbClr val="C00000"/>
                </a:solidFill>
              </a:rPr>
              <a:t>О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>
                <a:solidFill>
                  <a:srgbClr val="C00000"/>
                </a:solidFill>
              </a:rPr>
              <a:t>ком этот рассказ? </a:t>
            </a:r>
            <a:endParaRPr lang="ru-RU" sz="2000" dirty="0" smtClean="0">
              <a:solidFill>
                <a:srgbClr val="C00000"/>
              </a:solidFill>
            </a:endParaRPr>
          </a:p>
          <a:p>
            <a:r>
              <a:rPr lang="ru-RU" sz="2000" dirty="0" smtClean="0"/>
              <a:t>2. Что сделал охотник?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3. Кто вышел из леса? А </a:t>
            </a:r>
            <a:r>
              <a:rPr lang="ru-RU" sz="2000" dirty="0">
                <a:solidFill>
                  <a:srgbClr val="C00000"/>
                </a:solidFill>
              </a:rPr>
              <a:t>что означает слово «бурая»?</a:t>
            </a:r>
          </a:p>
          <a:p>
            <a:r>
              <a:rPr lang="ru-RU" sz="2000" dirty="0"/>
              <a:t>4</a:t>
            </a:r>
            <a:r>
              <a:rPr lang="ru-RU" sz="2000" dirty="0" smtClean="0"/>
              <a:t>. </a:t>
            </a:r>
            <a:r>
              <a:rPr lang="ru-RU" sz="2000" dirty="0"/>
              <a:t>Куда вышла медведица с медвежатами</a:t>
            </a:r>
            <a:r>
              <a:rPr lang="ru-RU" sz="2000" dirty="0" smtClean="0"/>
              <a:t>? </a:t>
            </a:r>
            <a:r>
              <a:rPr lang="ru-RU" sz="2000" dirty="0"/>
              <a:t>И что медведица сделала? </a:t>
            </a:r>
            <a:r>
              <a:rPr lang="ru-RU" sz="2000" dirty="0" smtClean="0"/>
              <a:t>А </a:t>
            </a:r>
            <a:r>
              <a:rPr lang="ru-RU" sz="2000" dirty="0"/>
              <a:t>что значит «за шиворот</a:t>
            </a:r>
            <a:r>
              <a:rPr lang="ru-RU" sz="2000" dirty="0" smtClean="0"/>
              <a:t>»? А </a:t>
            </a:r>
            <a:r>
              <a:rPr lang="ru-RU" sz="2000" dirty="0"/>
              <a:t>почему так делают животные? </a:t>
            </a:r>
            <a:r>
              <a:rPr lang="ru-RU" sz="2000" dirty="0" smtClean="0"/>
              <a:t> </a:t>
            </a:r>
            <a:r>
              <a:rPr lang="ru-RU" sz="2000" dirty="0"/>
              <a:t>Медведица купает медвежонка, заботиться о нём, значит она какая? </a:t>
            </a:r>
            <a:r>
              <a:rPr lang="ru-RU" sz="2000" dirty="0" smtClean="0"/>
              <a:t> </a:t>
            </a:r>
            <a:r>
              <a:rPr lang="ru-RU" sz="2000" dirty="0"/>
              <a:t>Что можно сказать о её размере? </a:t>
            </a:r>
            <a:endParaRPr lang="ru-RU" sz="2000" dirty="0" smtClean="0"/>
          </a:p>
          <a:p>
            <a:r>
              <a:rPr lang="ru-RU" sz="2000" dirty="0">
                <a:solidFill>
                  <a:srgbClr val="C00000"/>
                </a:solidFill>
              </a:rPr>
              <a:t>5</a:t>
            </a:r>
            <a:r>
              <a:rPr lang="ru-RU" sz="2000" dirty="0" smtClean="0">
                <a:solidFill>
                  <a:srgbClr val="C00000"/>
                </a:solidFill>
              </a:rPr>
              <a:t>. Что сделал второй медвежонок?  Почему один из медвежат убежал в лес?</a:t>
            </a:r>
            <a:r>
              <a:rPr lang="ru-RU" sz="2000" i="1" dirty="0">
                <a:solidFill>
                  <a:srgbClr val="C00000"/>
                </a:solidFill>
              </a:rPr>
              <a:t> </a:t>
            </a:r>
            <a:r>
              <a:rPr lang="ru-RU" sz="2000" dirty="0" smtClean="0">
                <a:solidFill>
                  <a:srgbClr val="C00000"/>
                </a:solidFill>
              </a:rPr>
              <a:t> Чего надавала мама медвежонку? </a:t>
            </a:r>
            <a:r>
              <a:rPr lang="ru-RU" sz="2000" i="1" dirty="0" smtClean="0">
                <a:solidFill>
                  <a:srgbClr val="C00000"/>
                </a:solidFill>
              </a:rPr>
              <a:t> </a:t>
            </a:r>
            <a:r>
              <a:rPr lang="ru-RU" sz="2000" dirty="0">
                <a:solidFill>
                  <a:srgbClr val="C00000"/>
                </a:solidFill>
              </a:rPr>
              <a:t>А что значит слово  «шлепок</a:t>
            </a:r>
            <a:r>
              <a:rPr lang="ru-RU" sz="2000" dirty="0" smtClean="0">
                <a:solidFill>
                  <a:srgbClr val="C00000"/>
                </a:solidFill>
              </a:rPr>
              <a:t>»?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 smtClean="0">
                <a:solidFill>
                  <a:srgbClr val="C00000"/>
                </a:solidFill>
              </a:rPr>
              <a:t>Почему медведица всё - таки заставляет медвежат купаться? </a:t>
            </a:r>
          </a:p>
          <a:p>
            <a:r>
              <a:rPr lang="ru-RU" sz="2000" dirty="0"/>
              <a:t>6</a:t>
            </a:r>
            <a:r>
              <a:rPr lang="ru-RU" sz="2000" dirty="0" smtClean="0"/>
              <a:t>. Остались ли медвежата, довольны купанием?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7. </a:t>
            </a:r>
            <a:r>
              <a:rPr lang="ru-RU" sz="2000" dirty="0">
                <a:solidFill>
                  <a:srgbClr val="C00000"/>
                </a:solidFill>
              </a:rPr>
              <a:t>Какие вы сказки знаете про медведей? </a:t>
            </a:r>
          </a:p>
          <a:p>
            <a:endParaRPr lang="ru-RU" sz="2000" dirty="0"/>
          </a:p>
        </p:txBody>
      </p:sp>
      <p:pic>
        <p:nvPicPr>
          <p:cNvPr id="3" name="Рисунок 2" descr="main_778326_original.jpg"/>
          <p:cNvPicPr>
            <a:picLocks noChangeAspect="1"/>
          </p:cNvPicPr>
          <p:nvPr/>
        </p:nvPicPr>
        <p:blipFill>
          <a:blip r:embed="rId2" cstate="print"/>
          <a:srcRect b="3558"/>
          <a:stretch>
            <a:fillRect/>
          </a:stretch>
        </p:blipFill>
        <p:spPr>
          <a:xfrm>
            <a:off x="5974723" y="1348946"/>
            <a:ext cx="3053986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main_778328_original.jpg"/>
          <p:cNvPicPr>
            <a:picLocks noChangeAspect="1"/>
          </p:cNvPicPr>
          <p:nvPr/>
        </p:nvPicPr>
        <p:blipFill>
          <a:blip r:embed="rId3" cstate="print"/>
          <a:srcRect b="29955"/>
          <a:stretch>
            <a:fillRect/>
          </a:stretch>
        </p:blipFill>
        <p:spPr>
          <a:xfrm>
            <a:off x="6072862" y="1420165"/>
            <a:ext cx="2857708" cy="2782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main_778326_original.jpg"/>
          <p:cNvPicPr>
            <a:picLocks noChangeAspect="1"/>
          </p:cNvPicPr>
          <p:nvPr/>
        </p:nvPicPr>
        <p:blipFill>
          <a:blip r:embed="rId2" cstate="print"/>
          <a:srcRect b="3558"/>
          <a:stretch>
            <a:fillRect/>
          </a:stretch>
        </p:blipFill>
        <p:spPr>
          <a:xfrm>
            <a:off x="6072862" y="1500346"/>
            <a:ext cx="2857708" cy="2736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PrVerUr2Bog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3898" y="1420165"/>
            <a:ext cx="2836672" cy="2782505"/>
          </a:xfrm>
          <a:prstGeom prst="rect">
            <a:avLst/>
          </a:prstGeom>
        </p:spPr>
      </p:pic>
      <p:pic>
        <p:nvPicPr>
          <p:cNvPr id="8" name="Объект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31" b="11658"/>
          <a:stretch/>
        </p:blipFill>
        <p:spPr>
          <a:xfrm>
            <a:off x="6062206" y="1420165"/>
            <a:ext cx="2906211" cy="2782505"/>
          </a:xfrm>
          <a:prstGeom prst="rect">
            <a:avLst/>
          </a:prstGeom>
        </p:spPr>
      </p:pic>
      <p:pic>
        <p:nvPicPr>
          <p:cNvPr id="9" name="Рисунок 8" descr="tobi_i_kuba-1.jpg"/>
          <p:cNvPicPr>
            <a:picLocks noChangeAspect="1"/>
          </p:cNvPicPr>
          <p:nvPr/>
        </p:nvPicPr>
        <p:blipFill>
          <a:blip r:embed="rId6" cstate="print"/>
          <a:srcRect l="13775" r="9051" b="14228"/>
          <a:stretch>
            <a:fillRect/>
          </a:stretch>
        </p:blipFill>
        <p:spPr>
          <a:xfrm>
            <a:off x="5983178" y="1420165"/>
            <a:ext cx="2952328" cy="27825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"/>
            <a:ext cx="9144000" cy="7201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err="1">
                <a:solidFill>
                  <a:srgbClr val="FFFF00"/>
                </a:solidFill>
              </a:rPr>
              <a:t>Физминутка</a:t>
            </a:r>
            <a:r>
              <a:rPr lang="ru-RU" sz="1400" b="1" dirty="0">
                <a:solidFill>
                  <a:srgbClr val="FFFF00"/>
                </a:solidFill>
              </a:rPr>
              <a:t>: «Три медведя».</a:t>
            </a:r>
          </a:p>
          <a:p>
            <a:r>
              <a:rPr lang="ru-RU" sz="1400" dirty="0">
                <a:solidFill>
                  <a:srgbClr val="C00000"/>
                </a:solidFill>
              </a:rPr>
              <a:t>Три медведя в сказке жили,</a:t>
            </a:r>
          </a:p>
          <a:p>
            <a:r>
              <a:rPr lang="ru-RU" sz="1400" i="1" dirty="0"/>
              <a:t>Руки поднимают над головой, кончики пальцев касаются друг друга.</a:t>
            </a:r>
            <a:endParaRPr lang="ru-RU" sz="1400" dirty="0"/>
          </a:p>
          <a:p>
            <a:r>
              <a:rPr lang="ru-RU" sz="1400" dirty="0">
                <a:solidFill>
                  <a:srgbClr val="C00000"/>
                </a:solidFill>
              </a:rPr>
              <a:t>Вперевалочку ходили.</a:t>
            </a:r>
          </a:p>
          <a:p>
            <a:r>
              <a:rPr lang="ru-RU" sz="1400" i="1" dirty="0"/>
              <a:t>Идут, переваливаясь из стороны в сторону.</a:t>
            </a:r>
            <a:endParaRPr lang="ru-RU" sz="1400" dirty="0"/>
          </a:p>
          <a:p>
            <a:r>
              <a:rPr lang="ru-RU" sz="1400" dirty="0">
                <a:solidFill>
                  <a:srgbClr val="C00000"/>
                </a:solidFill>
              </a:rPr>
              <a:t>К ним девчушка прибежала,</a:t>
            </a:r>
          </a:p>
          <a:p>
            <a:r>
              <a:rPr lang="ru-RU" sz="1400" i="1" dirty="0"/>
              <a:t>Бег на месте.</a:t>
            </a:r>
            <a:endParaRPr lang="ru-RU" sz="1400" dirty="0"/>
          </a:p>
          <a:p>
            <a:r>
              <a:rPr lang="ru-RU" sz="1400" dirty="0">
                <a:solidFill>
                  <a:srgbClr val="C00000"/>
                </a:solidFill>
              </a:rPr>
              <a:t>В дом зашла и увидала:</a:t>
            </a:r>
          </a:p>
          <a:p>
            <a:r>
              <a:rPr lang="ru-RU" sz="1400" i="1" dirty="0"/>
              <a:t>Руки поднимают над головой, кончики пальцев касаются друг друга.</a:t>
            </a:r>
            <a:endParaRPr lang="ru-RU" sz="1400" dirty="0"/>
          </a:p>
          <a:p>
            <a:r>
              <a:rPr lang="ru-RU" sz="1400" dirty="0">
                <a:solidFill>
                  <a:srgbClr val="C00000"/>
                </a:solidFill>
              </a:rPr>
              <a:t>Стол большущий у окна,</a:t>
            </a:r>
          </a:p>
          <a:p>
            <a:r>
              <a:rPr lang="ru-RU" sz="1400" i="1" dirty="0"/>
              <a:t>Правая рука сжата в кулак, левая ладошка лежит на кулаке.</a:t>
            </a:r>
            <a:endParaRPr lang="ru-RU" sz="1400" dirty="0"/>
          </a:p>
          <a:p>
            <a:r>
              <a:rPr lang="ru-RU" sz="1400" dirty="0">
                <a:solidFill>
                  <a:srgbClr val="C00000"/>
                </a:solidFill>
              </a:rPr>
              <a:t>Стула три – вот это да.</a:t>
            </a:r>
          </a:p>
          <a:p>
            <a:r>
              <a:rPr lang="ru-RU" sz="1400" i="1" dirty="0"/>
              <a:t>Левая ладонь вертикально, правый кулак прижат к ладони горизонтально.</a:t>
            </a:r>
            <a:endParaRPr lang="ru-RU" sz="1400" dirty="0"/>
          </a:p>
          <a:p>
            <a:r>
              <a:rPr lang="ru-RU" sz="1400" dirty="0">
                <a:solidFill>
                  <a:srgbClr val="C00000"/>
                </a:solidFill>
              </a:rPr>
              <a:t>Чашки три, и ложки три,</a:t>
            </a:r>
          </a:p>
          <a:p>
            <a:r>
              <a:rPr lang="ru-RU" sz="1400" i="1" dirty="0"/>
              <a:t>Приседают, одну руку на пояс, затем встают, руки поднимают вверх и касаются округлыми пальцами друг друга.</a:t>
            </a:r>
            <a:endParaRPr lang="ru-RU" sz="1400" dirty="0"/>
          </a:p>
          <a:p>
            <a:r>
              <a:rPr lang="ru-RU" sz="1400" dirty="0">
                <a:solidFill>
                  <a:srgbClr val="C00000"/>
                </a:solidFill>
              </a:rPr>
              <a:t>Три кровати: посмотри.</a:t>
            </a:r>
          </a:p>
          <a:p>
            <a:r>
              <a:rPr lang="ru-RU" sz="1400" i="1" dirty="0"/>
              <a:t>Руки перед грудью, согнуты в локтях и лежат друг на друге.</a:t>
            </a:r>
            <a:endParaRPr lang="ru-RU" sz="1400" dirty="0"/>
          </a:p>
          <a:p>
            <a:r>
              <a:rPr lang="ru-RU" sz="1400" dirty="0">
                <a:solidFill>
                  <a:srgbClr val="C00000"/>
                </a:solidFill>
              </a:rPr>
              <a:t>Ела Маша и пила,</a:t>
            </a:r>
          </a:p>
          <a:p>
            <a:r>
              <a:rPr lang="ru-RU" sz="1400" i="1" dirty="0"/>
              <a:t>Изображают, как держат ложку и подносят её ко рту.</a:t>
            </a:r>
            <a:endParaRPr lang="ru-RU" sz="1400" dirty="0"/>
          </a:p>
          <a:p>
            <a:r>
              <a:rPr lang="ru-RU" sz="1400" dirty="0">
                <a:solidFill>
                  <a:srgbClr val="C00000"/>
                </a:solidFill>
              </a:rPr>
              <a:t>На кроватку прилегла</a:t>
            </a:r>
          </a:p>
          <a:p>
            <a:r>
              <a:rPr lang="ru-RU" sz="1400" i="1" dirty="0"/>
              <a:t>Руки перед грудью, согнуты в локтях и лежат друг на друге.</a:t>
            </a:r>
            <a:endParaRPr lang="ru-RU" sz="1400" dirty="0"/>
          </a:p>
          <a:p>
            <a:r>
              <a:rPr lang="ru-RU" sz="1400" dirty="0">
                <a:solidFill>
                  <a:srgbClr val="C00000"/>
                </a:solidFill>
              </a:rPr>
              <a:t>И уснула сладким сном.</a:t>
            </a:r>
          </a:p>
          <a:p>
            <a:r>
              <a:rPr lang="ru-RU" sz="1400" i="1" dirty="0"/>
              <a:t>Ладошки сложена, голова наклонена и лежит на ладошках.</a:t>
            </a:r>
            <a:endParaRPr lang="ru-RU" sz="1400" dirty="0"/>
          </a:p>
          <a:p>
            <a:r>
              <a:rPr lang="ru-RU" sz="1400" dirty="0">
                <a:solidFill>
                  <a:srgbClr val="C00000"/>
                </a:solidFill>
              </a:rPr>
              <a:t>Что случилось потом?</a:t>
            </a:r>
          </a:p>
          <a:p>
            <a:r>
              <a:rPr lang="ru-RU" sz="1400" i="1" dirty="0"/>
              <a:t>Руки слегка разводят в сторону.</a:t>
            </a:r>
            <a:endParaRPr lang="ru-RU" sz="1400" dirty="0"/>
          </a:p>
          <a:p>
            <a:r>
              <a:rPr lang="ru-RU" sz="1400" dirty="0">
                <a:solidFill>
                  <a:srgbClr val="C00000"/>
                </a:solidFill>
              </a:rPr>
              <a:t>Тут медведи воротились,</a:t>
            </a:r>
          </a:p>
          <a:p>
            <a:r>
              <a:rPr lang="ru-RU" sz="1400" i="1" dirty="0"/>
              <a:t>Идут, переваливаясь из стороны в сторону.</a:t>
            </a:r>
            <a:endParaRPr lang="ru-RU" sz="1400" dirty="0"/>
          </a:p>
          <a:p>
            <a:r>
              <a:rPr lang="ru-RU" sz="1400" dirty="0">
                <a:solidFill>
                  <a:srgbClr val="C00000"/>
                </a:solidFill>
              </a:rPr>
              <a:t>Увидев Машу, рассердились.</a:t>
            </a:r>
          </a:p>
          <a:p>
            <a:r>
              <a:rPr lang="ru-RU" sz="1400" i="1" dirty="0"/>
              <a:t>Руки на пояс, делают сердитое лицо.</a:t>
            </a:r>
            <a:endParaRPr lang="ru-RU" sz="1400" dirty="0"/>
          </a:p>
          <a:p>
            <a:r>
              <a:rPr lang="ru-RU" sz="1400" dirty="0">
                <a:solidFill>
                  <a:srgbClr val="C00000"/>
                </a:solidFill>
              </a:rPr>
              <a:t>Маша очень испугалась</a:t>
            </a:r>
          </a:p>
          <a:p>
            <a:r>
              <a:rPr lang="ru-RU" sz="1400" i="1" dirty="0"/>
              <a:t>Изображают испуганное лицо.</a:t>
            </a:r>
            <a:endParaRPr lang="ru-RU" sz="1400" dirty="0"/>
          </a:p>
          <a:p>
            <a:r>
              <a:rPr lang="ru-RU" sz="1400" dirty="0">
                <a:solidFill>
                  <a:srgbClr val="C00000"/>
                </a:solidFill>
              </a:rPr>
              <a:t>И домой она </a:t>
            </a:r>
            <a:r>
              <a:rPr lang="ru-RU" sz="1400" dirty="0" smtClean="0">
                <a:solidFill>
                  <a:srgbClr val="C00000"/>
                </a:solidFill>
              </a:rPr>
              <a:t>умчалась.   </a:t>
            </a:r>
            <a:r>
              <a:rPr lang="ru-RU" sz="1400" i="1" dirty="0" smtClean="0"/>
              <a:t>Бег </a:t>
            </a:r>
            <a:r>
              <a:rPr lang="ru-RU" sz="1400" i="1" dirty="0"/>
              <a:t>на месте.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29144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2903261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"/>
            <a:ext cx="2495201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2132848_html_m5b54b081.png"/>
          <p:cNvPicPr>
            <a:picLocks noChangeAspect="1"/>
          </p:cNvPicPr>
          <p:nvPr/>
        </p:nvPicPr>
        <p:blipFill>
          <a:blip r:embed="rId4" cstate="print"/>
          <a:srcRect r="11537" b="63650"/>
          <a:stretch>
            <a:fillRect/>
          </a:stretch>
        </p:blipFill>
        <p:spPr>
          <a:xfrm>
            <a:off x="5851792" y="1"/>
            <a:ext cx="3288404" cy="2276872"/>
          </a:xfrm>
          <a:prstGeom prst="rect">
            <a:avLst/>
          </a:prstGeom>
        </p:spPr>
      </p:pic>
      <p:pic>
        <p:nvPicPr>
          <p:cNvPr id="5" name="Рисунок 4" descr="2132848_html_m5b54b081.png"/>
          <p:cNvPicPr>
            <a:picLocks noChangeAspect="1"/>
          </p:cNvPicPr>
          <p:nvPr/>
        </p:nvPicPr>
        <p:blipFill>
          <a:blip r:embed="rId4" cstate="print"/>
          <a:srcRect t="40550" r="12846" b="27950"/>
          <a:stretch>
            <a:fillRect/>
          </a:stretch>
        </p:blipFill>
        <p:spPr>
          <a:xfrm>
            <a:off x="697052" y="2420888"/>
            <a:ext cx="2906849" cy="1872208"/>
          </a:xfrm>
          <a:prstGeom prst="rect">
            <a:avLst/>
          </a:prstGeom>
        </p:spPr>
      </p:pic>
      <p:pic>
        <p:nvPicPr>
          <p:cNvPr id="6" name="Рисунок 5" descr="2132848_html_m5b54b081.png"/>
          <p:cNvPicPr>
            <a:picLocks noChangeAspect="1"/>
          </p:cNvPicPr>
          <p:nvPr/>
        </p:nvPicPr>
        <p:blipFill>
          <a:blip r:embed="rId4" cstate="print"/>
          <a:srcRect t="72050" r="11076"/>
          <a:stretch>
            <a:fillRect/>
          </a:stretch>
        </p:blipFill>
        <p:spPr>
          <a:xfrm>
            <a:off x="5364088" y="2420888"/>
            <a:ext cx="2927249" cy="1867383"/>
          </a:xfrm>
          <a:prstGeom prst="rect">
            <a:avLst/>
          </a:prstGeom>
        </p:spPr>
      </p:pic>
      <p:pic>
        <p:nvPicPr>
          <p:cNvPr id="7" name="Рисунок 6" descr="2132848_html_m65ea70b1.png"/>
          <p:cNvPicPr>
            <a:picLocks noChangeAspect="1"/>
          </p:cNvPicPr>
          <p:nvPr/>
        </p:nvPicPr>
        <p:blipFill>
          <a:blip r:embed="rId5" cstate="print"/>
          <a:srcRect r="11610" b="51050"/>
          <a:stretch>
            <a:fillRect/>
          </a:stretch>
        </p:blipFill>
        <p:spPr>
          <a:xfrm>
            <a:off x="1043608" y="4633889"/>
            <a:ext cx="3104363" cy="2027654"/>
          </a:xfrm>
          <a:prstGeom prst="rect">
            <a:avLst/>
          </a:prstGeom>
        </p:spPr>
      </p:pic>
      <p:pic>
        <p:nvPicPr>
          <p:cNvPr id="8" name="Рисунок 7" descr="2132848_html_m65ea70b1.png"/>
          <p:cNvPicPr>
            <a:picLocks noChangeAspect="1"/>
          </p:cNvPicPr>
          <p:nvPr/>
        </p:nvPicPr>
        <p:blipFill>
          <a:blip r:embed="rId5" cstate="print"/>
          <a:srcRect t="53150" r="11610"/>
          <a:stretch>
            <a:fillRect/>
          </a:stretch>
        </p:blipFill>
        <p:spPr>
          <a:xfrm>
            <a:off x="4788024" y="4605838"/>
            <a:ext cx="3288382" cy="205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654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2903261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"/>
            <a:ext cx="2495201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2132848_html_m5b54b081.png"/>
          <p:cNvPicPr>
            <a:picLocks noChangeAspect="1"/>
          </p:cNvPicPr>
          <p:nvPr/>
        </p:nvPicPr>
        <p:blipFill>
          <a:blip r:embed="rId4" cstate="print"/>
          <a:srcRect r="11537" b="63650"/>
          <a:stretch>
            <a:fillRect/>
          </a:stretch>
        </p:blipFill>
        <p:spPr>
          <a:xfrm>
            <a:off x="5851792" y="1"/>
            <a:ext cx="3288404" cy="2276872"/>
          </a:xfrm>
          <a:prstGeom prst="rect">
            <a:avLst/>
          </a:prstGeom>
        </p:spPr>
      </p:pic>
      <p:pic>
        <p:nvPicPr>
          <p:cNvPr id="5" name="Рисунок 4" descr="2132848_html_m5b54b081.png"/>
          <p:cNvPicPr>
            <a:picLocks noChangeAspect="1"/>
          </p:cNvPicPr>
          <p:nvPr/>
        </p:nvPicPr>
        <p:blipFill>
          <a:blip r:embed="rId4" cstate="print"/>
          <a:srcRect t="40550" r="12846" b="27950"/>
          <a:stretch>
            <a:fillRect/>
          </a:stretch>
        </p:blipFill>
        <p:spPr>
          <a:xfrm>
            <a:off x="697052" y="2420888"/>
            <a:ext cx="2906849" cy="1872208"/>
          </a:xfrm>
          <a:prstGeom prst="rect">
            <a:avLst/>
          </a:prstGeom>
        </p:spPr>
      </p:pic>
      <p:pic>
        <p:nvPicPr>
          <p:cNvPr id="6" name="Рисунок 5" descr="2132848_html_m5b54b081.png"/>
          <p:cNvPicPr>
            <a:picLocks noChangeAspect="1"/>
          </p:cNvPicPr>
          <p:nvPr/>
        </p:nvPicPr>
        <p:blipFill>
          <a:blip r:embed="rId4" cstate="print"/>
          <a:srcRect t="72050" r="11076"/>
          <a:stretch>
            <a:fillRect/>
          </a:stretch>
        </p:blipFill>
        <p:spPr>
          <a:xfrm>
            <a:off x="5364088" y="2420888"/>
            <a:ext cx="2927249" cy="1867383"/>
          </a:xfrm>
          <a:prstGeom prst="rect">
            <a:avLst/>
          </a:prstGeom>
        </p:spPr>
      </p:pic>
      <p:pic>
        <p:nvPicPr>
          <p:cNvPr id="7" name="Рисунок 6" descr="2132848_html_m65ea70b1.png"/>
          <p:cNvPicPr>
            <a:picLocks noChangeAspect="1"/>
          </p:cNvPicPr>
          <p:nvPr/>
        </p:nvPicPr>
        <p:blipFill>
          <a:blip r:embed="rId5" cstate="print"/>
          <a:srcRect r="11610" b="51050"/>
          <a:stretch>
            <a:fillRect/>
          </a:stretch>
        </p:blipFill>
        <p:spPr>
          <a:xfrm>
            <a:off x="1043608" y="4633889"/>
            <a:ext cx="3104363" cy="2027654"/>
          </a:xfrm>
          <a:prstGeom prst="rect">
            <a:avLst/>
          </a:prstGeom>
        </p:spPr>
      </p:pic>
      <p:pic>
        <p:nvPicPr>
          <p:cNvPr id="8" name="Рисунок 7" descr="2132848_html_m65ea70b1.png"/>
          <p:cNvPicPr>
            <a:picLocks noChangeAspect="1"/>
          </p:cNvPicPr>
          <p:nvPr/>
        </p:nvPicPr>
        <p:blipFill>
          <a:blip r:embed="rId5" cstate="print"/>
          <a:srcRect t="53150" r="11610"/>
          <a:stretch>
            <a:fillRect/>
          </a:stretch>
        </p:blipFill>
        <p:spPr>
          <a:xfrm>
            <a:off x="4788024" y="4605838"/>
            <a:ext cx="3288382" cy="205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471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88275" y="955188"/>
            <a:ext cx="5077031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dirty="0">
                <a:solidFill>
                  <a:srgbClr val="FFFF00"/>
                </a:solidFill>
                <a:latin typeface="Monotype Corsiva" pitchFamily="66" charset="0"/>
              </a:rPr>
              <a:t>Молодцы ,</a:t>
            </a:r>
            <a:endParaRPr lang="ru-RU" sz="9600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 algn="ctr"/>
            <a:r>
              <a:rPr lang="ru-RU" sz="9600" dirty="0" smtClean="0">
                <a:solidFill>
                  <a:srgbClr val="FFFF00"/>
                </a:solidFill>
                <a:latin typeface="Monotype Corsiva" pitchFamily="66" charset="0"/>
              </a:rPr>
              <a:t>ребята</a:t>
            </a:r>
            <a:r>
              <a:rPr lang="ru-RU" sz="9600" dirty="0">
                <a:solidFill>
                  <a:srgbClr val="FFFF00"/>
                </a:solidFill>
                <a:latin typeface="Monotype Corsiva" pitchFamily="66" charset="0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8568952" cy="6336704"/>
          </a:xfrm>
        </p:spPr>
      </p:pic>
      <p:sp>
        <p:nvSpPr>
          <p:cNvPr id="3" name="Прямоугольник 2"/>
          <p:cNvSpPr/>
          <p:nvPr/>
        </p:nvSpPr>
        <p:spPr>
          <a:xfrm>
            <a:off x="251520" y="5373216"/>
            <a:ext cx="2934072" cy="120032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Друг на друга посмотрели,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Крепко за руки взялись.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Влево вправо повернулись,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И друг другу улыбнулись.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3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family-tree-with-roots-clipart-cliparthut-free-clipart-12eLt8-clipar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236296" cy="6597352"/>
          </a:xfrm>
          <a:prstGeom prst="rect">
            <a:avLst/>
          </a:prstGeom>
        </p:spPr>
      </p:pic>
      <p:pic>
        <p:nvPicPr>
          <p:cNvPr id="6" name="Содержимое 5" descr="0010-010-Plachet.jpg"/>
          <p:cNvPicPr>
            <a:picLocks noGrp="1" noChangeAspect="1"/>
          </p:cNvPicPr>
          <p:nvPr>
            <p:ph idx="4294967295"/>
          </p:nvPr>
        </p:nvPicPr>
        <p:blipFill>
          <a:blip r:embed="rId4" cstate="print"/>
          <a:srcRect l="20646" t="10705" r="30034" b="22005"/>
          <a:stretch>
            <a:fillRect/>
          </a:stretch>
        </p:blipFill>
        <p:spPr>
          <a:xfrm>
            <a:off x="6046788" y="3501008"/>
            <a:ext cx="3097212" cy="3168650"/>
          </a:xfrm>
          <a:prstGeom prst="snip2Same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Капля 8"/>
          <p:cNvSpPr/>
          <p:nvPr/>
        </p:nvSpPr>
        <p:spPr>
          <a:xfrm>
            <a:off x="6588224" y="4653136"/>
            <a:ext cx="216024" cy="288032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Капля 9"/>
          <p:cNvSpPr/>
          <p:nvPr/>
        </p:nvSpPr>
        <p:spPr>
          <a:xfrm>
            <a:off x="6444208" y="5157192"/>
            <a:ext cx="288032" cy="288032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апля 10"/>
          <p:cNvSpPr/>
          <p:nvPr/>
        </p:nvSpPr>
        <p:spPr>
          <a:xfrm flipH="1">
            <a:off x="8316416" y="4653136"/>
            <a:ext cx="360040" cy="216024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апля 11"/>
          <p:cNvSpPr/>
          <p:nvPr/>
        </p:nvSpPr>
        <p:spPr>
          <a:xfrm flipH="1">
            <a:off x="8460432" y="5229200"/>
            <a:ext cx="216024" cy="216024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51520" y="6237312"/>
            <a:ext cx="50216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Мишка просит </a:t>
            </a:r>
            <a:r>
              <a:rPr lang="ru-RU" sz="2000" smtClean="0">
                <a:solidFill>
                  <a:schemeClr val="bg1"/>
                </a:solidFill>
              </a:rPr>
              <a:t>о помощи</a:t>
            </a:r>
            <a:r>
              <a:rPr lang="ru-RU" sz="2000" dirty="0" smtClean="0">
                <a:solidFill>
                  <a:schemeClr val="bg1"/>
                </a:solidFill>
              </a:rPr>
              <a:t>: найти его семью.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948264" y="2509"/>
            <a:ext cx="2195736" cy="2308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i="1" dirty="0"/>
              <a:t>«Живут эти звери в лесу. Они большие и сильные. Зимой они любят поспать. Сластенами их зовут, потому что они любят кушать мед».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71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383977"/>
            <a:ext cx="8136904" cy="54212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3568" y="5661248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Поможет нам в этом рассказ известного нам писателя </a:t>
            </a:r>
            <a:r>
              <a:rPr lang="ru-RU" sz="2800" dirty="0" err="1" smtClean="0"/>
              <a:t>В.Бианки</a:t>
            </a:r>
            <a:r>
              <a:rPr lang="ru-RU" sz="2800" dirty="0" smtClean="0"/>
              <a:t>  «Купание медвежат».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3567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+mn-lt"/>
              </a:rPr>
              <a:t>Виталий Бианки</a:t>
            </a:r>
            <a:endParaRPr lang="ru-RU" sz="2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980728"/>
            <a:ext cx="4248472" cy="5145435"/>
          </a:xfrm>
        </p:spPr>
        <p:txBody>
          <a:bodyPr>
            <a:noAutofit/>
          </a:bodyPr>
          <a:lstStyle/>
          <a:p>
            <a:r>
              <a:rPr lang="ru-RU" sz="2000" dirty="0" smtClean="0"/>
              <a:t>ВИТАЛИЙ ВАЛЕНТИНОВИЧ БИАНКИ (</a:t>
            </a:r>
            <a:r>
              <a:rPr lang="ru-RU" sz="2000" dirty="0"/>
              <a:t>1894–1959</a:t>
            </a:r>
            <a:r>
              <a:rPr lang="ru-RU" sz="2000" dirty="0" smtClean="0"/>
              <a:t>), русский писатель. Родился в С. -Петербурге в семье ученого-орнитолога, с детства писал стихи. Отец Бианки, которого писатель называл своим первым и главным «лесным учителем» , приобщал его к биологической науке – водил в Зоологический музей, поручал ведение натуралистических заметок. Бианки продолжал вести эти записи и во время учебы на естественном отделении физико-математического факультета Петроградского университета, а затем в Институте истории искусств.</a:t>
            </a:r>
            <a:endParaRPr lang="ru-RU" sz="2000" dirty="0"/>
          </a:p>
        </p:txBody>
      </p:sp>
      <p:pic>
        <p:nvPicPr>
          <p:cNvPr id="5" name="Содержимое 4" descr="32775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404664"/>
            <a:ext cx="4104456" cy="62646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5661248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FFFF00"/>
                </a:solidFill>
              </a:rPr>
              <a:t>Наш знакомый охотник шёл берегом лесной реки и вдруг услышал громкий треск сучьев.  Он испугался и влез на дерево.</a:t>
            </a:r>
            <a:endParaRPr lang="ru-RU" sz="2400" dirty="0"/>
          </a:p>
        </p:txBody>
      </p:sp>
      <p:pic>
        <p:nvPicPr>
          <p:cNvPr id="4" name="Рисунок 3" descr="main_778328_original.jpg"/>
          <p:cNvPicPr>
            <a:picLocks noChangeAspect="1"/>
          </p:cNvPicPr>
          <p:nvPr/>
        </p:nvPicPr>
        <p:blipFill>
          <a:blip r:embed="rId2" cstate="print"/>
          <a:srcRect b="29955"/>
          <a:stretch>
            <a:fillRect/>
          </a:stretch>
        </p:blipFill>
        <p:spPr>
          <a:xfrm>
            <a:off x="1835696" y="188640"/>
            <a:ext cx="5472608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73005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FFFF00"/>
                </a:solidFill>
              </a:rPr>
              <a:t>Из чащи вышли на берег большая бурая медведица, с ней два весёлых медвежонка.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main_778326_original.jpg"/>
          <p:cNvPicPr>
            <a:picLocks noChangeAspect="1"/>
          </p:cNvPicPr>
          <p:nvPr/>
        </p:nvPicPr>
        <p:blipFill>
          <a:blip r:embed="rId2" cstate="print"/>
          <a:srcRect b="3558"/>
          <a:stretch>
            <a:fillRect/>
          </a:stretch>
        </p:blipFill>
        <p:spPr>
          <a:xfrm>
            <a:off x="1619672" y="188640"/>
            <a:ext cx="5760640" cy="5517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042118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FF00"/>
                </a:solidFill>
              </a:rPr>
              <a:t>Медведица схватила одного медвежонка зубами за шиворот и давай окунать в речку.</a:t>
            </a:r>
          </a:p>
          <a:p>
            <a:r>
              <a:rPr lang="ru-RU" sz="2400" dirty="0">
                <a:solidFill>
                  <a:srgbClr val="FFFF00"/>
                </a:solidFill>
              </a:rPr>
              <a:t>Медвежонок громко визжал и барахтался изо всех сил, но мать не выпускала его, пока хорошенько не выполоскала в воде.</a:t>
            </a: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450" y="188640"/>
            <a:ext cx="6188971" cy="4653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28-32_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BFAFF"/>
              </a:clrFrom>
              <a:clrTo>
                <a:srgbClr val="FBFAFF">
                  <a:alpha val="0"/>
                </a:srgbClr>
              </a:clrTo>
            </a:clrChange>
          </a:blip>
          <a:srcRect b="50660"/>
          <a:stretch>
            <a:fillRect/>
          </a:stretch>
        </p:blipFill>
        <p:spPr>
          <a:xfrm>
            <a:off x="467544" y="3645024"/>
            <a:ext cx="3528392" cy="188176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1560" y="5877272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Другой медвежонок испугался холодной ванны и пустился удирать в лес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</TotalTime>
  <Words>604</Words>
  <Application>Microsoft Office PowerPoint</Application>
  <PresentationFormat>Экран (4:3)</PresentationFormat>
  <Paragraphs>62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7" baseType="lpstr">
      <vt:lpstr>Arial</vt:lpstr>
      <vt:lpstr>Arial Black</vt:lpstr>
      <vt:lpstr>Book Antiqua</vt:lpstr>
      <vt:lpstr>Calibri</vt:lpstr>
      <vt:lpstr>Lucida Sans</vt:lpstr>
      <vt:lpstr>Monotype Corsiva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Виталий Бианки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 «Детский сад оберазвивающего вида №115»  ООД по развитию речи «Купание медвежат»  ( Пересказ рассказа В.Бианке) Старшая группа №5</dc:title>
  <dc:creator>Маришка</dc:creator>
  <cp:lastModifiedBy>ovkaz</cp:lastModifiedBy>
  <cp:revision>26</cp:revision>
  <dcterms:created xsi:type="dcterms:W3CDTF">2016-10-16T15:48:16Z</dcterms:created>
  <dcterms:modified xsi:type="dcterms:W3CDTF">2021-11-03T06:20:16Z</dcterms:modified>
</cp:coreProperties>
</file>