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85" r:id="rId3"/>
    <p:sldId id="259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9" r:id="rId13"/>
    <p:sldId id="280" r:id="rId14"/>
    <p:sldId id="281" r:id="rId15"/>
    <p:sldId id="282" r:id="rId16"/>
    <p:sldId id="283" r:id="rId17"/>
    <p:sldId id="28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CC00"/>
    <a:srgbClr val="79BD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72585-D508-4EB9-B584-8E3F5DD89921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B5A75-7D44-4439-A444-506533F6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2BF022-06DE-41C9-BC5C-CB26125066E0}" type="slidenum">
              <a:rPr lang="ru-RU"/>
              <a:pPr/>
              <a:t>3</a:t>
            </a:fld>
            <a:endParaRPr lang="ru-RU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2BF022-06DE-41C9-BC5C-CB26125066E0}" type="slidenum">
              <a:rPr lang="ru-RU"/>
              <a:pPr/>
              <a:t>18</a:t>
            </a:fld>
            <a:endParaRPr lang="ru-RU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76F13-2BEF-4B0B-BF32-D7D4F9E68666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EB3D4-5EA3-4029-8219-2A788DC7A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48.radikal.ru/i119/0911/fa/9c4e03e24162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gif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dl.net.ua/mramor/001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04414" cy="910454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</a:rPr>
              <a:t>В  гостях  у </a:t>
            </a:r>
            <a:br>
              <a:rPr lang="ru-RU" sz="4800" b="1" i="1" dirty="0" smtClean="0">
                <a:solidFill>
                  <a:srgbClr val="00B050"/>
                </a:solidFill>
              </a:rPr>
            </a:br>
            <a:r>
              <a:rPr lang="ru-RU" sz="4800" b="1" i="1" dirty="0" smtClean="0">
                <a:solidFill>
                  <a:srgbClr val="00B050"/>
                </a:solidFill>
              </a:rPr>
              <a:t>гномика    </a:t>
            </a:r>
            <a:r>
              <a:rPr lang="ru-RU" sz="4800" b="1" i="1" dirty="0" err="1" smtClean="0">
                <a:solidFill>
                  <a:srgbClr val="00B050"/>
                </a:solidFill>
              </a:rPr>
              <a:t>Изумрудика</a:t>
            </a:r>
            <a:endParaRPr lang="ru-RU" sz="4800" b="1" i="1" dirty="0">
              <a:solidFill>
                <a:srgbClr val="00B050"/>
              </a:solidFill>
            </a:endParaRPr>
          </a:p>
        </p:txBody>
      </p:sp>
      <p:pic>
        <p:nvPicPr>
          <p:cNvPr id="5" name="i-main-pic" descr="Картинка 21 из 64000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28800"/>
            <a:ext cx="6192688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5" descr="I:\для перегрузки\гномы\3.bmp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207590"/>
            <a:ext cx="3500430" cy="4650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4048" y="5589240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cs typeface="Times New Roman" pitchFamily="18" charset="0"/>
              </a:rPr>
              <a:t>Выполнила : воспитатель Рябова В.С.</a:t>
            </a:r>
            <a:endParaRPr lang="ru-RU" sz="2400" b="1" i="1" dirty="0">
              <a:solidFill>
                <a:srgbClr val="00B05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4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00034" y="4286256"/>
            <a:ext cx="8110566" cy="1828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  посмотреть  по  сторонам, то   всюду   можно   увидеть </a:t>
            </a:r>
            <a:r>
              <a:rPr lang="ru-RU" sz="27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горные    породы</a:t>
            </a:r>
            <a: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 или,    как    их    называют,   камни.   Уже первобытные   люди   использовали   их.  </a:t>
            </a:r>
            <a:b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Picture 22" descr="Картинка 77 из 3169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785794"/>
            <a:ext cx="1928826" cy="1857388"/>
          </a:xfrm>
          <a:prstGeom prst="rect">
            <a:avLst/>
          </a:prstGeom>
          <a:noFill/>
        </p:spPr>
      </p:pic>
      <p:pic>
        <p:nvPicPr>
          <p:cNvPr id="9" name="Picture 20" descr="Картинка 782 из 20384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2071678"/>
            <a:ext cx="2286016" cy="1973839"/>
          </a:xfrm>
          <a:prstGeom prst="rect">
            <a:avLst/>
          </a:prstGeom>
          <a:noFill/>
        </p:spPr>
      </p:pic>
      <p:pic>
        <p:nvPicPr>
          <p:cNvPr id="10" name="Picture 14" descr="Картинка 23 из 3584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428868"/>
            <a:ext cx="1857388" cy="1714512"/>
          </a:xfrm>
          <a:prstGeom prst="rect">
            <a:avLst/>
          </a:prstGeom>
          <a:noFill/>
        </p:spPr>
      </p:pic>
      <p:pic>
        <p:nvPicPr>
          <p:cNvPr id="11" name="Picture 14" descr="Картинка 1469 из 17751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500042"/>
            <a:ext cx="2143140" cy="1714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3116"/>
            <a:ext cx="171451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428596" y="5000636"/>
            <a:ext cx="1928826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3000364" y="3929066"/>
            <a:ext cx="3571900" cy="27408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547664" y="0"/>
            <a:ext cx="66247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Как люди используют камни</a:t>
            </a:r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?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29454" y="2000240"/>
            <a:ext cx="1857388" cy="328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Безимени-6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14678" y="1714488"/>
            <a:ext cx="2428892" cy="235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www.valentinvolk.com/ural_2010/kar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142852"/>
            <a:ext cx="5572164" cy="6500834"/>
          </a:xfrm>
          <a:prstGeom prst="rect">
            <a:avLst/>
          </a:prstGeom>
          <a:noFill/>
        </p:spPr>
      </p:pic>
      <p:sp>
        <p:nvSpPr>
          <p:cNvPr id="3075" name="TextBox 5"/>
          <p:cNvSpPr txBox="1">
            <a:spLocks noChangeArrowheads="1"/>
          </p:cNvSpPr>
          <p:nvPr/>
        </p:nvSpPr>
        <p:spPr bwMode="auto">
          <a:xfrm rot="-3870710">
            <a:off x="3648119" y="3510964"/>
            <a:ext cx="2987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Black" pitchFamily="34" charset="0"/>
              </a:rPr>
              <a:t>Уральские горы</a:t>
            </a:r>
          </a:p>
        </p:txBody>
      </p:sp>
      <p:pic>
        <p:nvPicPr>
          <p:cNvPr id="34819" name="Picture 3" descr="фотография Изумруд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068960"/>
            <a:ext cx="1584176" cy="1584176"/>
          </a:xfrm>
          <a:prstGeom prst="cub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4823" name="Picture 7" descr="фотография минерала Аметист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1214422"/>
            <a:ext cx="1571636" cy="1513878"/>
          </a:xfrm>
          <a:prstGeom prst="cube">
            <a:avLst/>
          </a:prstGeom>
          <a:noFill/>
        </p:spPr>
      </p:pic>
      <p:pic>
        <p:nvPicPr>
          <p:cNvPr id="34829" name="Picture 13" descr="фотография минерала Рубин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72396" y="3857628"/>
            <a:ext cx="1440160" cy="1440160"/>
          </a:xfrm>
          <a:prstGeom prst="cube">
            <a:avLst/>
          </a:prstGeom>
          <a:noFill/>
        </p:spPr>
      </p:pic>
      <p:pic>
        <p:nvPicPr>
          <p:cNvPr id="34831" name="Picture 15" descr="фотография Малахит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58082" y="214290"/>
            <a:ext cx="1656184" cy="1656184"/>
          </a:xfrm>
          <a:prstGeom prst="cube">
            <a:avLst/>
          </a:prstGeom>
          <a:noFill/>
        </p:spPr>
      </p:pic>
      <p:pic>
        <p:nvPicPr>
          <p:cNvPr id="34833" name="Picture 17" descr="фотография Кварц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72396" y="2143116"/>
            <a:ext cx="1440160" cy="1440160"/>
          </a:xfrm>
          <a:prstGeom prst="cube">
            <a:avLst/>
          </a:prstGeom>
          <a:noFill/>
        </p:spPr>
      </p:pic>
      <p:pic>
        <p:nvPicPr>
          <p:cNvPr id="34835" name="Picture 19" descr="фотография Вольфрамит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07504" y="5013176"/>
            <a:ext cx="1584176" cy="1584176"/>
          </a:xfrm>
          <a:prstGeom prst="cub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5" name="Picture 9" descr="C:\Documents and Settings\user\Рабочий стол\Самоцветы Урала\emerald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330656"/>
            <a:ext cx="9143999" cy="4527344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4120509"/>
            <a:ext cx="91440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normalizeH="0" baseline="0" dirty="0" smtClean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normalizeH="0" baseline="0" dirty="0" smtClean="0">
              <a:ln w="11430">
                <a:solidFill>
                  <a:srgbClr val="FFFF00"/>
                </a:solidFill>
              </a:ln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Documents and Settings\user\Рабочий стол\Самоцветы Урала\galleris-hea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235743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928794" y="214290"/>
            <a:ext cx="7215206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sng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Самоцветы</a:t>
            </a: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 — прозрачные бесцветные и цветные драгоценные, полудрагоценные и поделочные минералы и породы, обладающие специфическими ценными свойствами: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C00000"/>
                </a:solidFill>
              </a:rPr>
              <a:t>Янтарь – застывший кусочек солнца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17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-228600" y="0"/>
            <a:ext cx="85692" cy="6858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body" sz="half" idx="2"/>
          </p:nvPr>
        </p:nvSpPr>
        <p:spPr>
          <a:xfrm flipV="1">
            <a:off x="2428860" y="6019800"/>
            <a:ext cx="6005528" cy="5240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None/>
            </a:pP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34818" name="Picture 2" descr="http://im4-tub-ru.yandex.net/i?id=321485857-57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284984"/>
            <a:ext cx="4000528" cy="2931238"/>
          </a:xfrm>
          <a:prstGeom prst="rect">
            <a:avLst/>
          </a:prstGeom>
          <a:noFill/>
        </p:spPr>
      </p:pic>
      <p:pic>
        <p:nvPicPr>
          <p:cNvPr id="9" name="Picture 9" descr="янтарь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060848"/>
            <a:ext cx="424847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1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1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01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2" grpId="0"/>
      <p:bldP spid="201733" grpId="0" build="p"/>
      <p:bldP spid="20173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7" name="Picture 7" descr="Кристалл аквамарина. Урульг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929066"/>
            <a:ext cx="2143140" cy="2562228"/>
          </a:xfrm>
          <a:prstGeom prst="rect">
            <a:avLst/>
          </a:prstGeom>
          <a:noFill/>
        </p:spPr>
      </p:pic>
      <p:pic>
        <p:nvPicPr>
          <p:cNvPr id="112646" name="Picture 6" descr="Аквамарин. Кристалл в кварце. Шерлова гора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1857364"/>
            <a:ext cx="3336925" cy="3000396"/>
          </a:xfrm>
          <a:prstGeom prst="rect">
            <a:avLst/>
          </a:prstGeom>
          <a:noFill/>
        </p:spPr>
      </p:pic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Аквамарин – рожденный из пены морской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-228600" y="0"/>
            <a:ext cx="2057400" cy="6858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7890" name="Picture 2" descr="http://im0-tub-ru.yandex.net/i?id=40895267-15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4286256"/>
            <a:ext cx="2414594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12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  <p:bldP spid="11264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Горный хрусталь – </a:t>
            </a:r>
            <a: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ледяная </a:t>
            </a:r>
            <a:r>
              <a:rPr lang="ru-RU" sz="49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071670" y="7286652"/>
            <a:ext cx="5638800" cy="2138346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8914" name="Picture 2" descr="http://i97.beon.ru/52/13/321352/31/17433331/IMG_5499b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500306"/>
            <a:ext cx="7667625" cy="341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1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6" grpId="0"/>
      <p:bldP spid="14131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5" name="Picture 7" descr="Полированная глыба малахит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636912"/>
            <a:ext cx="3714776" cy="3363856"/>
          </a:xfrm>
          <a:prstGeom prst="rect">
            <a:avLst/>
          </a:prstGeom>
          <a:noFill/>
        </p:spPr>
      </p:pic>
      <p:sp>
        <p:nvSpPr>
          <p:cNvPr id="16589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332656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Малахит – </a:t>
            </a:r>
            <a:br>
              <a:rPr lang="ru-RU" sz="49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исполняющий желания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828800" y="1219200"/>
            <a:ext cx="70866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9938" name="Picture 2" descr="http://www.mag-yamskaya.ru/news/kamni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3286124"/>
            <a:ext cx="328614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65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65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2" grpId="0"/>
      <p:bldP spid="16589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5" descr="I:\для перегрузки\гномы\3.bmp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20229" y="1928802"/>
            <a:ext cx="5123771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14" descr="D:\новый диск\картинки\картинки овые\фоны\мои\для задач\000000л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5143512"/>
            <a:ext cx="371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14" descr="D:\новый диск\картинки\картинки овые\фоны\мои\для задач\000000л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857760"/>
            <a:ext cx="371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Рисунок 16" descr="D:\новый диск\картинки\картинки овые\фоны\мои\для задач\000000алмаз.bmp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5643570" y="4857760"/>
            <a:ext cx="3714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Рисунок 16" descr="D:\новый диск\картинки\картинки овые\фоны\мои\для задач\000000алмаз.bmp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5357826"/>
            <a:ext cx="500066" cy="371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Рисунок 16" descr="D:\новый диск\картинки\картинки овые\фоны\мои\для задач\000000алмаз.bmp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715008" y="5072074"/>
            <a:ext cx="3714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16" descr="D:\новый диск\картинки\картинки овые\фоны\мои\для задач\000000алмаз.bmp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5857884" y="5214950"/>
            <a:ext cx="3714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Объект 10"/>
          <p:cNvPicPr>
            <a:picLocks noChangeArrowheads="1"/>
          </p:cNvPicPr>
          <p:nvPr/>
        </p:nvPicPr>
        <p:blipFill>
          <a:blip r:embed="rId7" cstate="email"/>
          <a:srcRect b="-17357"/>
          <a:stretch>
            <a:fillRect/>
          </a:stretch>
        </p:blipFill>
        <p:spPr bwMode="auto">
          <a:xfrm>
            <a:off x="5286380" y="5000636"/>
            <a:ext cx="21431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Объект 10"/>
          <p:cNvPicPr>
            <a:picLocks noChangeArrowheads="1"/>
          </p:cNvPicPr>
          <p:nvPr/>
        </p:nvPicPr>
        <p:blipFill>
          <a:blip r:embed="rId8" cstate="email"/>
          <a:srcRect b="-16971"/>
          <a:stretch>
            <a:fillRect/>
          </a:stretch>
        </p:blipFill>
        <p:spPr bwMode="auto">
          <a:xfrm flipV="1">
            <a:off x="5929322" y="4857760"/>
            <a:ext cx="295276" cy="419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14" descr="D:\новый диск\картинки\картинки овые\фоны\мои\для задач\000000л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5000636"/>
            <a:ext cx="371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4" descr="D:\новый диск\картинки\картинки овые\фоны\мои\для задач\000000л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5000628" y="4643446"/>
            <a:ext cx="37147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Выноска-облако 13"/>
          <p:cNvSpPr/>
          <p:nvPr/>
        </p:nvSpPr>
        <p:spPr>
          <a:xfrm rot="547062">
            <a:off x="-75888" y="235653"/>
            <a:ext cx="6000717" cy="4029240"/>
          </a:xfrm>
          <a:prstGeom prst="cloudCallout">
            <a:avLst>
              <a:gd name="adj1" fmla="val 67696"/>
              <a:gd name="adj2" fmla="val 2325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2800" b="1" dirty="0" smtClean="0">
                <a:solidFill>
                  <a:srgbClr val="92D050"/>
                </a:solidFill>
              </a:rPr>
              <a:t>Вот и закончилась наша   экскурсия.  Ребята, желаю вам дальнейших успехов в познании окружающего   мира!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До новых встреч!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Цель  и задачи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8291264" cy="5616624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Цель: </a:t>
            </a:r>
            <a:r>
              <a:rPr lang="ru-RU" sz="2400" dirty="0" smtClean="0">
                <a:solidFill>
                  <a:schemeClr val="bg1"/>
                </a:solidFill>
              </a:rPr>
              <a:t>создание условий для знакомства детей со свойствами камня.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Задачи: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 </a:t>
            </a:r>
            <a:r>
              <a:rPr lang="ru-RU" sz="2400" u="sng" dirty="0" smtClean="0">
                <a:solidFill>
                  <a:schemeClr val="bg1"/>
                </a:solidFill>
              </a:rPr>
              <a:t>образовательные</a:t>
            </a:r>
            <a:r>
              <a:rPr lang="ru-RU" sz="2400" dirty="0" smtClean="0">
                <a:solidFill>
                  <a:schemeClr val="bg1"/>
                </a:solidFill>
              </a:rPr>
              <a:t>: познакомить детей с разнообразием камней по форме, размерам, окраске, прочности и т. д.; формировать умение  детей выявлять и называть свойства и особенности камней, закрепить представления детей о том, что камни – это компонент неживой природы;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 </a:t>
            </a:r>
            <a:r>
              <a:rPr lang="ru-RU" sz="2400" u="sng" dirty="0" smtClean="0">
                <a:solidFill>
                  <a:schemeClr val="bg1"/>
                </a:solidFill>
              </a:rPr>
              <a:t>развивающие</a:t>
            </a:r>
            <a:r>
              <a:rPr lang="ru-RU" sz="2400" dirty="0" smtClean="0">
                <a:solidFill>
                  <a:schemeClr val="bg1"/>
                </a:solidFill>
              </a:rPr>
              <a:t>: развивать у детей сенсорные ощущения; развивать навыки постановки опытов; развивать память, внимание, связную речь; развивать логическое мышление, умение устанавливать причинно-следственные связи в природе, познавательную активность детей, любознательность;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 </a:t>
            </a:r>
            <a:r>
              <a:rPr lang="ru-RU" sz="2400" u="sng" dirty="0" smtClean="0">
                <a:solidFill>
                  <a:schemeClr val="bg1"/>
                </a:solidFill>
              </a:rPr>
              <a:t>воспитательные</a:t>
            </a:r>
            <a:r>
              <a:rPr lang="ru-RU" sz="2400" dirty="0" smtClean="0">
                <a:solidFill>
                  <a:schemeClr val="bg1"/>
                </a:solidFill>
              </a:rPr>
              <a:t>: воспитывать у детей интерес  к экспериментальной деятельности, любовь к природе.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5" descr="I:\для перегрузки\гномы\3.bmp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564904"/>
            <a:ext cx="4143404" cy="398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14" descr="D:\новый диск\картинки\картинки овые\фоны\мои\для задач\000000л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5143512"/>
            <a:ext cx="371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14" descr="D:\новый диск\картинки\картинки овые\фоны\мои\для задач\000000л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4714884"/>
            <a:ext cx="371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Рисунок 16" descr="D:\новый диск\картинки\картинки овые\фоны\мои\для задач\000000алмаз.bmp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5214942" y="5000636"/>
            <a:ext cx="3714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Рисунок 16" descr="D:\новый диск\картинки\картинки овые\фоны\мои\для задач\000000алмаз.bmp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5072074"/>
            <a:ext cx="500066" cy="371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Рисунок 16" descr="D:\новый диск\картинки\картинки овые\фоны\мои\для задач\000000алмаз.bmp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715008" y="5072074"/>
            <a:ext cx="3714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16" descr="D:\новый диск\картинки\картинки овые\фоны\мои\для задач\000000алмаз.bmp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5857884" y="5214950"/>
            <a:ext cx="3714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Объект 10"/>
          <p:cNvPicPr>
            <a:picLocks noChangeArrowheads="1"/>
          </p:cNvPicPr>
          <p:nvPr/>
        </p:nvPicPr>
        <p:blipFill>
          <a:blip r:embed="rId7" cstate="email"/>
          <a:srcRect b="-17357"/>
          <a:stretch>
            <a:fillRect/>
          </a:stretch>
        </p:blipFill>
        <p:spPr bwMode="auto">
          <a:xfrm>
            <a:off x="5715008" y="4857760"/>
            <a:ext cx="21431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Объект 10"/>
          <p:cNvPicPr>
            <a:picLocks noChangeArrowheads="1"/>
          </p:cNvPicPr>
          <p:nvPr/>
        </p:nvPicPr>
        <p:blipFill>
          <a:blip r:embed="rId8" cstate="email"/>
          <a:srcRect b="-16971"/>
          <a:stretch>
            <a:fillRect/>
          </a:stretch>
        </p:blipFill>
        <p:spPr bwMode="auto">
          <a:xfrm flipV="1">
            <a:off x="5929322" y="4857760"/>
            <a:ext cx="295276" cy="419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Выноска-облако 18"/>
          <p:cNvSpPr/>
          <p:nvPr/>
        </p:nvSpPr>
        <p:spPr>
          <a:xfrm rot="482011">
            <a:off x="357158" y="0"/>
            <a:ext cx="5572164" cy="4572032"/>
          </a:xfrm>
          <a:prstGeom prst="cloudCallout">
            <a:avLst>
              <a:gd name="adj1" fmla="val 63466"/>
              <a:gd name="adj2" fmla="val 26435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Здравствуйте, ребята!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Я  </a:t>
            </a:r>
            <a:r>
              <a:rPr lang="ru-RU" sz="2400" b="1" dirty="0" smtClean="0">
                <a:solidFill>
                  <a:srgbClr val="10B02B"/>
                </a:solidFill>
              </a:rPr>
              <a:t>гном  </a:t>
            </a:r>
            <a:r>
              <a:rPr lang="ru-RU" sz="2400" b="1" i="1" dirty="0" smtClean="0">
                <a:solidFill>
                  <a:srgbClr val="10B02B"/>
                </a:solidFill>
              </a:rPr>
              <a:t>Изумрудик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Вместе мы отправимся на экскурсию: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«В мире камней». 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Будьте очень внимательны и вы узнаете много нового и интересного!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1027" name="Рисунок 14" descr="D:\новый диск\картинки\картинки овые\фоны\мои\для задач\000000л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4786322"/>
            <a:ext cx="371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4" descr="D:\новый диск\картинки\картинки овые\фоны\мои\для задач\000000л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5500694" y="4714884"/>
            <a:ext cx="37147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Documents and Settings\Admin\Мои документы\мама\Мои рисунки\ВРЕМЕНА ГОДА, ПРИРОДА\КАМНИ\000407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571744"/>
            <a:ext cx="3993958" cy="4000527"/>
          </a:xfrm>
          <a:prstGeom prst="rect">
            <a:avLst/>
          </a:prstGeom>
          <a:noFill/>
        </p:spPr>
      </p:pic>
      <p:pic>
        <p:nvPicPr>
          <p:cNvPr id="11" name="Picture 3" descr="E:\Documents and Settings\Admin\Мои документы\мама\Мои рисунки\ВРЕМЕНА ГОДА, ПРИРОДА\КАМНИ\000407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500306"/>
            <a:ext cx="4000528" cy="3857652"/>
          </a:xfrm>
          <a:prstGeom prst="rect">
            <a:avLst/>
          </a:prstGeom>
          <a:noFill/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929058" y="785794"/>
            <a:ext cx="4357718" cy="1143000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</a:rPr>
              <a:t>К</a:t>
            </a:r>
            <a:r>
              <a:rPr lang="ru-RU" sz="9600" b="1" i="1" dirty="0" smtClean="0">
                <a:solidFill>
                  <a:srgbClr val="FF0000"/>
                </a:solidFill>
              </a:rPr>
              <a:t>а</a:t>
            </a:r>
            <a:r>
              <a:rPr lang="ru-RU" sz="9600" b="1" i="1" dirty="0" smtClean="0">
                <a:solidFill>
                  <a:srgbClr val="00B050"/>
                </a:solidFill>
              </a:rPr>
              <a:t>м</a:t>
            </a:r>
            <a:r>
              <a:rPr lang="ru-RU" sz="9600" b="1" i="1" dirty="0" smtClean="0">
                <a:solidFill>
                  <a:schemeClr val="tx2"/>
                </a:solidFill>
              </a:rPr>
              <a:t>н</a:t>
            </a:r>
            <a:r>
              <a:rPr lang="ru-RU" sz="9600" b="1" i="1" dirty="0" smtClean="0">
                <a:solidFill>
                  <a:srgbClr val="FFFF00"/>
                </a:solidFill>
              </a:rPr>
              <a:t>и</a:t>
            </a:r>
            <a:endParaRPr lang="ru-RU" sz="9600" b="1" i="1" dirty="0">
              <a:solidFill>
                <a:srgbClr val="FFFF00"/>
              </a:solidFill>
            </a:endParaRPr>
          </a:p>
        </p:txBody>
      </p:sp>
      <p:pic>
        <p:nvPicPr>
          <p:cNvPr id="2" name="Объект 10"/>
          <p:cNvPicPr>
            <a:picLocks noChangeArrowheads="1"/>
          </p:cNvPicPr>
          <p:nvPr/>
        </p:nvPicPr>
        <p:blipFill>
          <a:blip r:embed="rId4" cstate="email"/>
          <a:srcRect l="-526" t="-1067" b="-2602"/>
          <a:stretch>
            <a:fillRect/>
          </a:stretch>
        </p:blipFill>
        <p:spPr bwMode="auto">
          <a:xfrm>
            <a:off x="0" y="0"/>
            <a:ext cx="371474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10"/>
          <p:cNvPicPr>
            <a:picLocks noChangeArrowheads="1"/>
          </p:cNvPicPr>
          <p:nvPr/>
        </p:nvPicPr>
        <p:blipFill>
          <a:blip r:embed="rId5" cstate="email"/>
          <a:srcRect b="-17357"/>
          <a:stretch>
            <a:fillRect/>
          </a:stretch>
        </p:blipFill>
        <p:spPr bwMode="auto">
          <a:xfrm>
            <a:off x="3286116" y="2000240"/>
            <a:ext cx="28575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\Desktop\Vulkany_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071546"/>
            <a:ext cx="857256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87624" y="260648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Как образуются горы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6-tub-ru.yandex.net/i?id=145313718-31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286124"/>
            <a:ext cx="3786214" cy="2643206"/>
          </a:xfrm>
          <a:prstGeom prst="rect">
            <a:avLst/>
          </a:prstGeom>
          <a:noFill/>
        </p:spPr>
      </p:pic>
      <p:pic>
        <p:nvPicPr>
          <p:cNvPr id="1028" name="Picture 4" descr="http://im5-tub-ru.yandex.net/i?id=30827429-32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928670"/>
            <a:ext cx="2905132" cy="2214578"/>
          </a:xfrm>
          <a:prstGeom prst="rect">
            <a:avLst/>
          </a:prstGeom>
          <a:noFill/>
        </p:spPr>
      </p:pic>
      <p:pic>
        <p:nvPicPr>
          <p:cNvPr id="1030" name="Picture 6" descr="http://im2-tub-ru.yandex.net/i?id=224187856-71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3357562"/>
            <a:ext cx="3357586" cy="2571768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7158" y="571480"/>
            <a:ext cx="4614866" cy="150019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Магматические горные породы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227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Гранит</a:t>
            </a:r>
            <a:endParaRPr lang="ru-RU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539552" y="1628800"/>
            <a:ext cx="8401080" cy="507209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5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Базальт                                    Перидотит</a:t>
            </a:r>
            <a:endParaRPr lang="ru-RU" sz="35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285860"/>
            <a:ext cx="6929486" cy="507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</a:rPr>
              <a:t>Осадочные горные породы</a:t>
            </a:r>
            <a:endParaRPr lang="ru-RU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1506" name="Picture 2" descr="http://poremontu.ru/media/ck/articles/images/13511770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714752"/>
            <a:ext cx="4000528" cy="2714644"/>
          </a:xfrm>
          <a:prstGeom prst="rect">
            <a:avLst/>
          </a:prstGeom>
          <a:noFill/>
        </p:spPr>
      </p:pic>
      <p:pic>
        <p:nvPicPr>
          <p:cNvPr id="21508" name="Picture 4" descr="http://im3-tub-ru.yandex.net/i?id=278963283-50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61964" y="571480"/>
            <a:ext cx="4181737" cy="2857520"/>
          </a:xfrm>
          <a:prstGeom prst="rect">
            <a:avLst/>
          </a:prstGeom>
          <a:noFill/>
        </p:spPr>
      </p:pic>
      <p:pic>
        <p:nvPicPr>
          <p:cNvPr id="21510" name="Picture 6" descr="http://im1-tub-ru.yandex.net/i?id=180293560-13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3714752"/>
            <a:ext cx="3286148" cy="271464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14348" y="214290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Уголь</a:t>
            </a: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3071810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Известняк</a:t>
            </a: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768" y="3071810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Кварц</a:t>
            </a: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4296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Метаморфические горные породы</a:t>
            </a:r>
            <a:endParaRPr lang="ru-RU" sz="4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im5-tub-ru.yandex.net/i?id=429944837-48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000240"/>
            <a:ext cx="3429024" cy="2571758"/>
          </a:xfrm>
          <a:prstGeom prst="rect">
            <a:avLst/>
          </a:prstGeom>
          <a:noFill/>
        </p:spPr>
      </p:pic>
      <p:pic>
        <p:nvPicPr>
          <p:cNvPr id="5" name="Picture 2" descr="Картинка 8 из 1998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3714776" cy="242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1472" y="4714884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Железная руда</a:t>
            </a: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6072206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Мрамор</a:t>
            </a: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246</Words>
  <Application>Microsoft Office PowerPoint</Application>
  <PresentationFormat>Экран (4:3)</PresentationFormat>
  <Paragraphs>72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  гостях  у  гномика    Изумрудика</vt:lpstr>
      <vt:lpstr>Цель  и задачи</vt:lpstr>
      <vt:lpstr>Слайд 3</vt:lpstr>
      <vt:lpstr>Камни</vt:lpstr>
      <vt:lpstr>Слайд 5</vt:lpstr>
      <vt:lpstr>Магматические горные породы</vt:lpstr>
      <vt:lpstr>Осадочные горные породы</vt:lpstr>
      <vt:lpstr>      </vt:lpstr>
      <vt:lpstr>Слайд 9</vt:lpstr>
      <vt:lpstr>    Если   посмотреть  по  сторонам, то   всюду   можно   увидеть горные    породы,    или,    как    их    называют,   камни.   Уже первобытные   люди   использовали   их.      </vt:lpstr>
      <vt:lpstr>Слайд 11</vt:lpstr>
      <vt:lpstr>Слайд 12</vt:lpstr>
      <vt:lpstr>Слайд 13</vt:lpstr>
      <vt:lpstr>Янтарь – застывший кусочек солнца </vt:lpstr>
      <vt:lpstr>Аквамарин – рожденный из пены морской </vt:lpstr>
      <vt:lpstr>Горный хрусталь –  ледяная симфония </vt:lpstr>
      <vt:lpstr>Малахит –  исполняющий желания 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камня</dc:title>
  <dc:creator>Светулька</dc:creator>
  <cp:lastModifiedBy>user</cp:lastModifiedBy>
  <cp:revision>34</cp:revision>
  <dcterms:created xsi:type="dcterms:W3CDTF">2014-02-19T18:27:05Z</dcterms:created>
  <dcterms:modified xsi:type="dcterms:W3CDTF">2021-11-03T15:59:24Z</dcterms:modified>
</cp:coreProperties>
</file>