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64" r:id="rId7"/>
    <p:sldId id="265" r:id="rId8"/>
    <p:sldId id="266" r:id="rId9"/>
    <p:sldId id="267" r:id="rId10"/>
    <p:sldId id="269" r:id="rId11"/>
    <p:sldId id="268" r:id="rId12"/>
    <p:sldId id="263" r:id="rId13"/>
    <p:sldId id="25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91;&#1088;&#1086;&#1082;.&#1088;&#1092;/library/interaktivnie_priemi_i_metodi_obucheniya_100356.html" TargetMode="External"/><Relationship Id="rId2" Type="http://schemas.openxmlformats.org/officeDocument/2006/relationships/hyperlink" Target="https://externat.foxford.ru/polezno-znat/interaktivnye-formy-i-metody-obucheniy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509120"/>
            <a:ext cx="3920480" cy="1129680"/>
          </a:xfrm>
        </p:spPr>
        <p:txBody>
          <a:bodyPr/>
          <a:lstStyle/>
          <a:p>
            <a:r>
              <a:rPr lang="ru-RU" dirty="0" smtClean="0"/>
              <a:t>Тишина Е.Н.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71703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Из опыта работы в начальной школе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Микрофон</a:t>
            </a:r>
          </a:p>
          <a:p>
            <a:pPr>
              <a:buNone/>
            </a:pPr>
            <a:r>
              <a:rPr lang="ru-RU" sz="1800" dirty="0" smtClean="0"/>
              <a:t>Этот прием  уместен  на любом  этапе занятия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Для мотивации</a:t>
            </a:r>
          </a:p>
          <a:p>
            <a:pPr marL="179388" indent="-179388">
              <a:buNone/>
            </a:pPr>
            <a:r>
              <a:rPr lang="ru-RU" sz="2800" dirty="0" smtClean="0"/>
              <a:t>- </a:t>
            </a:r>
            <a:r>
              <a:rPr lang="ru-RU" sz="2000" dirty="0" smtClean="0"/>
              <a:t>Почему важна тема?</a:t>
            </a:r>
          </a:p>
          <a:p>
            <a:pPr marL="179388" indent="-179388">
              <a:buFontTx/>
              <a:buChar char="-"/>
            </a:pPr>
            <a:r>
              <a:rPr lang="ru-RU" sz="2000" dirty="0" smtClean="0"/>
              <a:t>Что вы ожидаете от занятия?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Для проверки знаний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000" dirty="0" smtClean="0"/>
              <a:t>Что делать , если гроза вас застала на </a:t>
            </a:r>
            <a:r>
              <a:rPr lang="ru-RU" sz="2000" dirty="0" smtClean="0"/>
              <a:t>улице (на природе)</a:t>
            </a:r>
            <a:r>
              <a:rPr lang="ru-RU" sz="2000" dirty="0" smtClean="0"/>
              <a:t>?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Для рефлексии</a:t>
            </a:r>
          </a:p>
          <a:p>
            <a:pPr>
              <a:buNone/>
            </a:pPr>
            <a:r>
              <a:rPr lang="ru-RU" sz="2000" dirty="0" smtClean="0"/>
              <a:t>-Что узнали о наречии как части речи?</a:t>
            </a:r>
          </a:p>
          <a:p>
            <a:pPr>
              <a:buNone/>
            </a:pPr>
            <a:r>
              <a:rPr lang="ru-RU" sz="2000" dirty="0" smtClean="0"/>
              <a:t>- Какое задание сегодня было самым интересным?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dirty="0" smtClean="0"/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«Уголки» </a:t>
            </a:r>
            <a:r>
              <a:rPr lang="ru-RU" sz="2800" dirty="0" smtClean="0"/>
              <a:t>- одна из популярных стратегий, для ведения  конструктивной  дискуссии, спора.</a:t>
            </a:r>
          </a:p>
          <a:p>
            <a:pPr indent="-73025" algn="just">
              <a:buNone/>
            </a:pPr>
            <a:r>
              <a:rPr lang="ru-RU" sz="2800" dirty="0" smtClean="0"/>
              <a:t>Класс делится на две группы. Можно использовать на уроках литературного чтения при составлении характеристики героев какого-либо произведения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С применением аудио- и видеоматериалов, ИКТ.</a:t>
            </a:r>
          </a:p>
          <a:p>
            <a:pPr indent="17463">
              <a:buNone/>
            </a:pPr>
            <a:r>
              <a:rPr lang="ru-RU" dirty="0" smtClean="0"/>
              <a:t>Задания в режиме </a:t>
            </a:r>
            <a:r>
              <a:rPr lang="ru-RU" dirty="0" err="1" smtClean="0"/>
              <a:t>онлайн</a:t>
            </a:r>
            <a:r>
              <a:rPr lang="ru-RU" dirty="0" smtClean="0"/>
              <a:t>, работа с электронными учебниками.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Применение интерактивных методов и приемов способствует повышению интеллектуальной активности обучающихся и эффективности уроков. Интерактивные приемы и методы обучения обеспечивают прочность знаний, творчество и фантазию, командный дух, свободу самовыражения и взаимоуважение ко всем участникам учебного процесса.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-269875">
              <a:buFont typeface="+mj-lt"/>
              <a:buAutoNum type="arabicPeriod"/>
            </a:pPr>
            <a:r>
              <a:rPr lang="en-US" sz="1800" dirty="0" smtClean="0">
                <a:hlinkClick r:id="rId2"/>
              </a:rPr>
              <a:t>https://externat.foxford.ru/polezno-znat/interaktivnye-formy-i-metody-obucheniya</a:t>
            </a:r>
            <a:endParaRPr lang="ru-RU" sz="1800" dirty="0" smtClean="0"/>
          </a:p>
          <a:p>
            <a:pPr marL="269875" indent="-269875">
              <a:buFont typeface="+mj-lt"/>
              <a:buAutoNum type="arabicPeriod"/>
            </a:pPr>
            <a:r>
              <a:rPr lang="en-US" sz="1800" dirty="0" smtClean="0">
                <a:hlinkClick r:id="rId3"/>
              </a:rPr>
              <a:t>https://</a:t>
            </a:r>
            <a:r>
              <a:rPr lang="ru-RU" sz="1800" dirty="0" err="1" smtClean="0">
                <a:hlinkClick r:id="rId3"/>
              </a:rPr>
              <a:t>урок.рф</a:t>
            </a:r>
            <a:r>
              <a:rPr lang="ru-RU" sz="1800" dirty="0" smtClean="0">
                <a:hlinkClick r:id="rId3"/>
              </a:rPr>
              <a:t>/</a:t>
            </a:r>
            <a:r>
              <a:rPr lang="en-US" sz="1800" dirty="0" smtClean="0">
                <a:hlinkClick r:id="rId3"/>
              </a:rPr>
              <a:t>library/interaktivnie_priemi_i_metodi_obucheniya_100356.html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Интерактивные методы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9263" algn="just">
              <a:buNone/>
            </a:pPr>
            <a:r>
              <a:rPr lang="ru-RU" dirty="0" smtClean="0"/>
              <a:t>  Интерактивное обучение — это изначально разновидность активного обучения, которая переросла в отдельный метод. Взаимодействие происходит не только между учителем и учениками, но и между группами или отдельными обучающимися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Интерактивные методы обучения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101" name="Picture 5" descr="https://upload.wikimedia.org/wikipedia/commons/thumb/b/ba/Merge-split-transwiki_default_2.svg/100px-Merge-split-transwiki_default_2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503238"/>
            <a:ext cx="952500" cy="1057276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043608" y="3284984"/>
            <a:ext cx="25202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Учитель</a:t>
            </a:r>
            <a:endParaRPr lang="ru-RU" sz="3200" b="1" dirty="0"/>
          </a:p>
        </p:txBody>
      </p:sp>
      <p:sp>
        <p:nvSpPr>
          <p:cNvPr id="11" name="Овал 10"/>
          <p:cNvSpPr/>
          <p:nvPr/>
        </p:nvSpPr>
        <p:spPr>
          <a:xfrm>
            <a:off x="5148064" y="4221088"/>
            <a:ext cx="25202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Ученик</a:t>
            </a:r>
            <a:endParaRPr lang="ru-RU" sz="3200" b="1" dirty="0"/>
          </a:p>
        </p:txBody>
      </p:sp>
      <p:sp>
        <p:nvSpPr>
          <p:cNvPr id="12" name="Овал 11"/>
          <p:cNvSpPr/>
          <p:nvPr/>
        </p:nvSpPr>
        <p:spPr>
          <a:xfrm>
            <a:off x="5076056" y="1700808"/>
            <a:ext cx="25202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Ученик</a:t>
            </a:r>
            <a:endParaRPr lang="ru-RU" sz="3200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3203848" y="2780928"/>
            <a:ext cx="1656184" cy="504056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563888" y="2996952"/>
            <a:ext cx="1368152" cy="432048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635896" y="4221088"/>
            <a:ext cx="1368152" cy="432048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156176" y="3284984"/>
            <a:ext cx="0" cy="792088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6516216" y="3284984"/>
            <a:ext cx="0" cy="720080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563888" y="4509120"/>
            <a:ext cx="1368152" cy="432048"/>
          </a:xfrm>
          <a:prstGeom prst="straightConnector1">
            <a:avLst/>
          </a:prstGeom>
          <a:ln w="5715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интерактивных методов обучения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Научить самостоятельному поиску, анализу информации и выработке правильного решения ситуации.</a:t>
            </a:r>
          </a:p>
          <a:p>
            <a:r>
              <a:rPr lang="ru-RU" dirty="0" smtClean="0"/>
              <a:t> Научить работать в команде, уважать чужое мнение, проявлять толерантность к другой точке зрения.</a:t>
            </a:r>
          </a:p>
          <a:p>
            <a:r>
              <a:rPr lang="ru-RU" dirty="0" smtClean="0"/>
              <a:t> Научить формировать собственное мнение, опирающееся на определенные факты.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Мозговой штурм - </a:t>
            </a:r>
            <a:r>
              <a:rPr lang="ru-RU" sz="2800" dirty="0" smtClean="0"/>
              <a:t>поток вопросов и ответов, или предложений и идей по заданной теме, при  котором анализ правильности или неправильности производится после проведения штурма. Класс делится на две группы: «генераторы идей» и «аналитики». Учитель формулирует вопрос или задачу. «Генераторы» предлагают различные идеи, «аналитики» в свою очередь, оценивают решения и выбирают лучшие.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Мозговой штурм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Окружающий мир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Вода – одно из главных природных богатств человечества. Она дает жизнь всему живому. Сохранение водных ресурсов - важнейшая задача людей. Что мы можем предпринять, чтобы дома экономно использовать воду?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Среднестатистический россиянин производит в год около двух кубометров мусора - примерно 400 кг. Это около 1,1 кг в день.  Что мы можем сделать, чтобы меньше оставлять после себя мусора? / Как извлечь пользу из мусора?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Метод проектов</a:t>
            </a:r>
            <a:r>
              <a:rPr lang="ru-RU" dirty="0" smtClean="0"/>
              <a:t> </a:t>
            </a:r>
            <a:r>
              <a:rPr lang="ru-RU" sz="2800" dirty="0" smtClean="0"/>
              <a:t>— самостоятельная разработка учащимися проекта по теме и его защита.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996952"/>
            <a:ext cx="2304256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FFFF00"/>
              </a:solidFill>
            </a:endParaRP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Узоры и орнаменты на посуде</a:t>
            </a:r>
          </a:p>
          <a:p>
            <a:pPr algn="ctr"/>
            <a:r>
              <a:rPr lang="ru-RU" b="1" dirty="0" smtClean="0"/>
              <a:t>2 класс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Математика</a:t>
            </a:r>
            <a:endParaRPr lang="ru-RU" dirty="0"/>
          </a:p>
        </p:txBody>
      </p:sp>
      <p:pic>
        <p:nvPicPr>
          <p:cNvPr id="21506" name="Picture 2" descr="https://santreyd.ru/upload/iblock/cdc/cdc5fce0a61acee5c8a12ac90fae2c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93096"/>
            <a:ext cx="1155981" cy="11521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75856" y="2996952"/>
            <a:ext cx="2448272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Рассказ о слове</a:t>
            </a:r>
          </a:p>
          <a:p>
            <a:pPr algn="ctr"/>
            <a:r>
              <a:rPr lang="ru-RU" dirty="0" smtClean="0"/>
              <a:t>3 класс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pic>
        <p:nvPicPr>
          <p:cNvPr id="21514" name="Picture 10" descr="https://www.exclusiveniches.com/images/product-images/thumbnails/x/18472-1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933056"/>
            <a:ext cx="800100" cy="114300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228184" y="2996952"/>
            <a:ext cx="2376264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Красная  книга России</a:t>
            </a:r>
          </a:p>
          <a:p>
            <a:pPr algn="ctr"/>
            <a:r>
              <a:rPr lang="ru-RU" dirty="0" smtClean="0"/>
              <a:t>3 класс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Окружающий мир</a:t>
            </a:r>
            <a:endParaRPr lang="ru-RU" dirty="0"/>
          </a:p>
        </p:txBody>
      </p:sp>
      <p:pic>
        <p:nvPicPr>
          <p:cNvPr id="21516" name="Picture 12" descr="https://ds04.infourok.ru/uploads/ex/07ee/00195c4d-00514674/310/img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149080"/>
            <a:ext cx="1693118" cy="1267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err="1" smtClean="0">
                <a:solidFill>
                  <a:srgbClr val="7030A0"/>
                </a:solidFill>
              </a:rPr>
              <a:t>Инсценирование</a:t>
            </a:r>
            <a:r>
              <a:rPr lang="ru-RU" b="1" dirty="0" smtClean="0">
                <a:solidFill>
                  <a:srgbClr val="7030A0"/>
                </a:solidFill>
              </a:rPr>
              <a:t> - </a:t>
            </a:r>
            <a:r>
              <a:rPr lang="ru-RU" sz="2800" dirty="0" smtClean="0"/>
              <a:t>это перевод текста в сценический вариант (для постановки на сцене).</a:t>
            </a:r>
          </a:p>
          <a:p>
            <a:pPr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971600" y="2996952"/>
            <a:ext cx="2808312" cy="16561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Инсценирование</a:t>
            </a:r>
            <a:r>
              <a:rPr lang="ru-RU" b="1" dirty="0" smtClean="0"/>
              <a:t> отрывков произведения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5292080" y="3212976"/>
            <a:ext cx="288032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Инсценирование</a:t>
            </a:r>
            <a:r>
              <a:rPr lang="ru-RU" b="1" dirty="0" smtClean="0"/>
              <a:t> задач по математике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2699792" y="4509120"/>
            <a:ext cx="3024336" cy="144016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Выразительное чтение по ролям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Интерактивные приемы и методы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Микрофон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sz="2800" dirty="0" smtClean="0"/>
              <a:t>высказывание на определенную тему, передача «предмета» участникам беседы. Учитель задает вопрос или просит высказаться по определенной теме и передает «микрофон» ученикам (ручку или  линейку). Каждый ребенок берет его в руки и отвечает.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417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Интерактивные приемы и методы обучения</vt:lpstr>
      <vt:lpstr>Интерактивные методы обучения</vt:lpstr>
      <vt:lpstr>Интерактивные методы обучения</vt:lpstr>
      <vt:lpstr>Задачи интерактивных методов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Интерактивные приемы и методы обучения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20</cp:revision>
  <dcterms:created xsi:type="dcterms:W3CDTF">2021-11-04T04:54:45Z</dcterms:created>
  <dcterms:modified xsi:type="dcterms:W3CDTF">2021-11-04T07:54:41Z</dcterms:modified>
</cp:coreProperties>
</file>