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59" r:id="rId4"/>
    <p:sldId id="260" r:id="rId5"/>
    <p:sldId id="261" r:id="rId6"/>
    <p:sldId id="262" r:id="rId7"/>
    <p:sldId id="266" r:id="rId8"/>
    <p:sldId id="267" r:id="rId9"/>
    <p:sldId id="258" r:id="rId10"/>
    <p:sldId id="264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D0BD0-CF6D-4B82-9402-7C8AFF536E16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1A102-21F6-4B46-8FF9-724200B00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831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6EFB-5081-4A44-913A-A88ECBB6F4FB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D35C4-07C6-42D6-B9A6-E252D361DE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76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2DC97-0F9F-4F85-8DFB-0E28195CF8F3}" type="datetimeFigureOut">
              <a:rPr lang="ru-RU"/>
              <a:pPr>
                <a:defRPr/>
              </a:pPr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5D721-1B06-43AE-897D-377E6D58F0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269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50000"/>
            <a:lum/>
          </a:blip>
          <a:srcRect/>
          <a:stretch>
            <a:fillRect l="-5000" t="-7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6EFB-5081-4A44-913A-A88ECBB6F4FB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D35C4-07C6-42D6-B9A6-E252D361DE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7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4354" y="2655022"/>
            <a:ext cx="83776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dirty="0" smtClean="0">
                <a:ln w="0"/>
                <a:solidFill>
                  <a:srgbClr val="FF0000"/>
                </a:solidFill>
              </a:rPr>
              <a:t>«Требования к современному занятию</a:t>
            </a:r>
          </a:p>
          <a:p>
            <a:pPr algn="ctr"/>
            <a:r>
              <a:rPr lang="ru-RU" sz="3600" b="1" i="1" cap="none" spc="0" dirty="0" smtClean="0">
                <a:ln w="0"/>
                <a:solidFill>
                  <a:srgbClr val="FF0000"/>
                </a:solidFill>
              </a:rPr>
              <a:t>в условиях реализации ФГОС </a:t>
            </a:r>
            <a:r>
              <a:rPr lang="ru-RU" sz="3600" b="1" i="1" cap="none" spc="0" dirty="0" smtClean="0">
                <a:ln w="0"/>
                <a:solidFill>
                  <a:srgbClr val="FF0000"/>
                </a:solidFill>
              </a:rPr>
              <a:t>»</a:t>
            </a:r>
            <a:endParaRPr lang="ru-RU" sz="3600" b="1" i="1" cap="none" spc="0" dirty="0">
              <a:ln w="0"/>
              <a:solidFill>
                <a:srgbClr val="FF0000"/>
              </a:solidFill>
            </a:endParaRPr>
          </a:p>
        </p:txBody>
      </p:sp>
      <p:pic>
        <p:nvPicPr>
          <p:cNvPr id="6" name="Picture 10" descr="http://mbdoycrr50.dagschool.com/_http_schools/1744/MBDOYCRR50/admin/ckfinder/core/connector/php/connector.phpfck_user_files/images/otrisovat_kopiy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6" t="2129" r="11594"/>
          <a:stretch>
            <a:fillRect/>
          </a:stretch>
        </p:blipFill>
        <p:spPr bwMode="auto">
          <a:xfrm>
            <a:off x="326435" y="1944084"/>
            <a:ext cx="3487919" cy="3176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90586" y="5786141"/>
            <a:ext cx="759750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Старший воспитатель Боядовская О.Ю.</a:t>
            </a:r>
            <a:endParaRPr lang="ru-RU" sz="28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014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3863976" y="1"/>
            <a:ext cx="1095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altLang="ru-RU" sz="240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80305" y="1290276"/>
            <a:ext cx="9626600" cy="514032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latin typeface="Monotype Corsiva" panose="03010101010201010101" pitchFamily="66" charset="0"/>
              </a:rPr>
              <a:t>        Таким </a:t>
            </a:r>
            <a:r>
              <a:rPr lang="ru-RU" sz="3100" b="1" dirty="0">
                <a:latin typeface="Monotype Corsiva" panose="03010101010201010101" pitchFamily="66" charset="0"/>
              </a:rPr>
              <a:t>образом, существенными характеристиками организации непосредственно образовательной деятельности в форме партнерской деятельности взрослого с детьми являются</a:t>
            </a:r>
            <a:r>
              <a:rPr lang="ru-RU" sz="3100" b="1" dirty="0" smtClean="0">
                <a:latin typeface="Monotype Corsiva" panose="03010101010201010101" pitchFamily="66" charset="0"/>
              </a:rPr>
              <a:t>:</a:t>
            </a:r>
            <a:br>
              <a:rPr lang="ru-RU" sz="3100" b="1" dirty="0" smtClean="0">
                <a:latin typeface="Monotype Corsiva" panose="03010101010201010101" pitchFamily="66" charset="0"/>
              </a:rPr>
            </a:br>
            <a:r>
              <a:rPr lang="ru-RU" sz="3100" b="1" dirty="0">
                <a:latin typeface="Monotype Corsiva" panose="03010101010201010101" pitchFamily="66" charset="0"/>
              </a:rPr>
              <a:t/>
            </a:r>
            <a:br>
              <a:rPr lang="ru-RU" sz="3100" b="1" dirty="0"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- включенность </a:t>
            </a:r>
            <a:r>
              <a:rPr lang="ru-RU" sz="3100" dirty="0">
                <a:solidFill>
                  <a:srgbClr val="FF0000"/>
                </a:solidFill>
                <a:latin typeface="Monotype Corsiva" panose="03010101010201010101" pitchFamily="66" charset="0"/>
              </a:rPr>
              <a:t>взрослого в деятельность наравне с детьми;</a:t>
            </a:r>
            <a:br>
              <a:rPr lang="ru-RU" sz="31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- добровольное </a:t>
            </a:r>
            <a:r>
              <a:rPr lang="ru-RU" sz="3100" dirty="0">
                <a:solidFill>
                  <a:srgbClr val="0070C0"/>
                </a:solidFill>
                <a:latin typeface="Monotype Corsiva" panose="03010101010201010101" pitchFamily="66" charset="0"/>
              </a:rPr>
              <a:t>присоединение детей к деятельности (без психологического и дисциплинарного принуждения</a:t>
            </a:r>
            <a:r>
              <a:rPr lang="ru-RU" sz="31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);</a:t>
            </a:r>
            <a:br>
              <a:rPr lang="ru-RU" sz="31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- свободное </a:t>
            </a:r>
            <a:r>
              <a:rPr lang="ru-RU" sz="3100" dirty="0">
                <a:solidFill>
                  <a:srgbClr val="7030A0"/>
                </a:solidFill>
                <a:latin typeface="Monotype Corsiva" panose="03010101010201010101" pitchFamily="66" charset="0"/>
              </a:rPr>
              <a:t>общение и перемещение детей во время непосредственно образовательной деятельности (при соответствующей организации пространства);</a:t>
            </a:r>
            <a:br>
              <a:rPr lang="ru-RU" sz="3100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- открытый </a:t>
            </a:r>
            <a:r>
              <a:rPr lang="ru-RU" sz="3100" dirty="0">
                <a:solidFill>
                  <a:srgbClr val="00B050"/>
                </a:solidFill>
                <a:latin typeface="Monotype Corsiva" panose="03010101010201010101" pitchFamily="66" charset="0"/>
              </a:rPr>
              <a:t>временной конец непосредственно образовательной деятельности (каждый работает в своем темпе)</a:t>
            </a: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104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31140" y="2967335"/>
            <a:ext cx="6729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Спасибо за внимание.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5676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12475" y="3351796"/>
            <a:ext cx="71225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образовательная деятельность</a:t>
            </a:r>
            <a:r>
              <a:rPr lang="ru-RU" altLang="ru-RU" sz="2000" b="1" dirty="0" smtClean="0">
                <a:solidFill>
                  <a:srgbClr val="3134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rgbClr val="3134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algn="ctr"/>
            <a:r>
              <a:rPr lang="ru-RU" altLang="ru-RU" sz="2000" dirty="0" smtClean="0">
                <a:solidFill>
                  <a:srgbClr val="3134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ведущая форма организации совместной </a:t>
            </a:r>
            <a:endParaRPr lang="ru-RU" alt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 и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7369" y="4482874"/>
            <a:ext cx="102347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образовательная деятельность</a:t>
            </a:r>
            <a:r>
              <a:rPr lang="ru-RU" altLang="ru-RU" sz="2000" b="1" dirty="0">
                <a:solidFill>
                  <a:srgbClr val="3134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rgbClr val="3134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организацию различных видов детской деятельности или их интеграцию с использованием разнообразных форм и методов работы, выбор которых осуществляется педагогами самостоятельно в зависимости от контингента детей, уровня освоения общеобразовательной программы дошкольного образования и решения конкретных образовательных задач.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8" descr="http://900igr.net/data/kosmos-gorod-transport/Gorod-4.files/0019-037-V-detskom-sadu-deti-vsjo-delajut-vmes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81" y="1189976"/>
            <a:ext cx="3301470" cy="271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106090" y="1043472"/>
            <a:ext cx="74806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целью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-образовательной работы   является  реализация 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ООП ДО.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  – вооружение детей знаниями, умениями, навыками. </a:t>
            </a:r>
          </a:p>
          <a:p>
            <a:pPr algn="ctr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достичь этого можно в процессе    правильной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образовательной деятельности,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подразумевает   активность детей, деловое взаимодействие и общение, накопление детьми определенной информации об окружающем мире, формирование определенных знаний, умений и навыков.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68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3435532" y="1218502"/>
            <a:ext cx="59433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1143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организации НОД</a:t>
            </a:r>
            <a:endParaRPr lang="ru-RU" altLang="ru-RU" sz="2800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143692" y="2103555"/>
            <a:ext cx="10006148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1143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alt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 гигиенические требования:</a:t>
            </a:r>
            <a:endParaRPr lang="ru-RU" altLang="ru-RU" sz="2000" dirty="0">
              <a:solidFill>
                <a:srgbClr val="7030A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Учёт возрастных, психофизиологических особенностей детей;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Соблюдение гигиенических условий: помещение должно быть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проветрено,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падать с левой стороны;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Оборудование, инструменты, материалы и их размещение должны отвечать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педагогическим,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гигиеническим и эстетическим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 на 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удовлетворение двигательной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детей;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Длительность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должна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соответствовать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установленным нормам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Воспитателю необходимо постоянно следить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правильностью позы ребенка,</a:t>
            </a:r>
            <a:r>
              <a:rPr lang="ru-RU" altLang="ru-RU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допускать  переутомления детей на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занятии;</a:t>
            </a: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Предусматривать чередование различных видов деятельности детей</a:t>
            </a:r>
          </a:p>
          <a:p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не только на  различных занятиях, но и на протяжении одного занятия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000" dirty="0"/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000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5" descr="http://nurmama.ru/images/podgotov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268" y="2712991"/>
            <a:ext cx="3609143" cy="262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92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30853" y="1280215"/>
            <a:ext cx="722893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требования</a:t>
            </a:r>
            <a:r>
              <a:rPr lang="ru-RU" alt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altLang="ru-RU" sz="2400" dirty="0">
              <a:solidFill>
                <a:srgbClr val="7030A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Точное определение образовательных задач НОД, ее место в общей системе образовательной деятельности;</a:t>
            </a:r>
            <a:endParaRPr lang="ru-RU" altLang="ru-RU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использование при проведении НОД всех дидактических принципов в единстве;</a:t>
            </a:r>
            <a:endParaRPr lang="ru-RU" altLang="ru-RU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Оптимальное содержание НОД в соответствии с программой и уровнем  подготовки детей;</a:t>
            </a:r>
            <a:endParaRPr lang="ru-RU" altLang="ru-RU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 наиболее рациональные методы и приемы обучения в зависимости от  дидактической цели НОД;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познавательной активности детей и развивающий характер НОД, 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Рациональное соотношение словесных, наглядных и практических методов с  целью НОД;</a:t>
            </a:r>
            <a:endParaRPr lang="ru-RU" altLang="ru-RU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целях обучения дидактического материала и игр, словесных и игровых  приемов.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Систематическое осуществление  контроля за качеством усвоения  знаний, умений и навыков.</a:t>
            </a:r>
            <a:endParaRPr lang="ru-RU" dirty="0"/>
          </a:p>
        </p:txBody>
      </p:sp>
      <p:pic>
        <p:nvPicPr>
          <p:cNvPr id="3" name="Picture 3" descr="http://tlrkapd.com/photo/56220e519c94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110" y="2410823"/>
            <a:ext cx="3382962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2143715" y="1172847"/>
            <a:ext cx="7627301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sz="1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alt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требования:</a:t>
            </a:r>
            <a:endParaRPr lang="ru-RU" alt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Наличие продуманного плана проведения НОД;</a:t>
            </a:r>
            <a:endParaRPr lang="ru-RU" altLang="ru-RU" sz="20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Четкое  определение  цели и дидактических задач НОД;</a:t>
            </a:r>
            <a:endParaRPr lang="ru-RU" altLang="ru-RU" sz="20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Грамотный подбор и рациональное использование различных средств  обучения, в том  числе ИКТ;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Поддержка необходимой дисциплины и организованности детей при проведении   НОД.</a:t>
            </a:r>
            <a:r>
              <a:rPr lang="ru-RU" altLang="ru-RU" sz="2000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Н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 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проводить в определенной системе, связывать их с  повседневной жизнью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alt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://parta1.com/resources/i18020-image-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653" y="4186942"/>
            <a:ext cx="2665413" cy="24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194" y="4186942"/>
            <a:ext cx="3462747" cy="24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668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2135187" y="958158"/>
            <a:ext cx="81583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Обеспечение психолого-педагогических условий в НОД</a:t>
            </a:r>
            <a:r>
              <a:rPr lang="ru-RU" altLang="ru-RU" b="1" dirty="0">
                <a:solidFill>
                  <a:srgbClr val="E157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dirty="0">
              <a:solidFill>
                <a:srgbClr val="E1579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446903" y="1558322"/>
            <a:ext cx="9917884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ru-RU" alt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эмоционального благополучия через непосредственное общение каждым  ребенком;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Уважительное отношение к каждому ребенку, к его чувствам и потребностям;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Поддержка индивидуальности и инициативы детей: через  создание условий для свободного выбора детьми </a:t>
            </a:r>
            <a:r>
              <a:rPr lang="ru-RU" alt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деятельности, через  создание условий для принятия детьми решений,  выражения своих  чувств и мыслей.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alt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Создание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условий для позитивных, доброжелательных отношений между детьми;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Развитие коммуникативных способностей детей  и умения детей работать в группе сверстников</a:t>
            </a:r>
          </a:p>
        </p:txBody>
      </p:sp>
      <p:pic>
        <p:nvPicPr>
          <p:cNvPr id="16388" name="Picture 2" descr="http://nurmama.ru/images/podgotov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387" y="4471806"/>
            <a:ext cx="2800110" cy="238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5064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41562" y="937578"/>
            <a:ext cx="9626600" cy="514032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 </a:t>
            </a:r>
            <a:r>
              <a:rPr lang="ru-RU" sz="3600" dirty="0">
                <a:latin typeface="Monotype Corsiva" panose="03010101010201010101" pitchFamily="66" charset="0"/>
              </a:rPr>
              <a:t/>
            </a:r>
            <a:br>
              <a:rPr lang="ru-RU" sz="3600" dirty="0">
                <a:latin typeface="Monotype Corsiva" panose="03010101010201010101" pitchFamily="66" charset="0"/>
              </a:rPr>
            </a:br>
            <a:r>
              <a:rPr lang="ru-RU" sz="3600" dirty="0">
                <a:latin typeface="Monotype Corsiva" panose="03010101010201010101" pitchFamily="66" charset="0"/>
              </a:rPr>
              <a:t>        В самом начале </a:t>
            </a:r>
            <a:r>
              <a:rPr lang="ru-RU" sz="3600" dirty="0" smtClean="0">
                <a:latin typeface="Monotype Corsiva" panose="03010101010201010101" pitchFamily="66" charset="0"/>
              </a:rPr>
              <a:t>организации </a:t>
            </a:r>
            <a:r>
              <a:rPr lang="ru-RU" sz="3600" dirty="0">
                <a:latin typeface="Monotype Corsiva" panose="03010101010201010101" pitchFamily="66" charset="0"/>
              </a:rPr>
              <a:t>непосредственно образовательной деятельности с детьми </a:t>
            </a:r>
            <a:r>
              <a:rPr lang="ru-RU" sz="3600" dirty="0" smtClean="0">
                <a:latin typeface="Monotype Corsiva" panose="03010101010201010101" pitchFamily="66" charset="0"/>
              </a:rPr>
              <a:t>необходимо </a:t>
            </a:r>
            <a:r>
              <a:rPr lang="ru-RU" sz="3600" dirty="0">
                <a:latin typeface="Monotype Corsiva" panose="03010101010201010101" pitchFamily="66" charset="0"/>
              </a:rPr>
              <a:t>сразу договориться об общих правилах поведения в группе: </a:t>
            </a:r>
            <a:r>
              <a:rPr lang="ru-RU" sz="3600" dirty="0" smtClean="0">
                <a:latin typeface="Monotype Corsiva" panose="03010101010201010101" pitchFamily="66" charset="0"/>
              </a:rPr>
              <a:t/>
            </a:r>
            <a:br>
              <a:rPr lang="ru-RU" sz="3600" dirty="0" smtClean="0"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«</a:t>
            </a:r>
            <a:r>
              <a:rPr lang="ru-RU" sz="36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Не хочешь сегодня (сейчас) делать это с нами, займись потихоньку своим делом, но не мешай другим».</a:t>
            </a:r>
            <a:r>
              <a:rPr lang="ru-RU" sz="3600" dirty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sz="3600" dirty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3600" dirty="0">
                <a:latin typeface="Monotype Corsiva" panose="03010101010201010101" pitchFamily="66" charset="0"/>
              </a:rPr>
              <a:t>       Если воспитатель правильно подбирает содержания для занимательной деятельности с дошкольниками, соответствующие их интересам, и эмоционально настроен на предлагаемое дело, проблемы </a:t>
            </a:r>
            <a:r>
              <a:rPr lang="ru-RU" sz="3600" dirty="0" smtClean="0">
                <a:latin typeface="Monotype Corsiva" panose="03010101010201010101" pitchFamily="66" charset="0"/>
              </a:rPr>
              <a:t>присоединением </a:t>
            </a:r>
            <a:r>
              <a:rPr lang="ru-RU" sz="3600" dirty="0">
                <a:latin typeface="Monotype Corsiva" panose="03010101010201010101" pitchFamily="66" charset="0"/>
              </a:rPr>
              <a:t>к </a:t>
            </a:r>
            <a:r>
              <a:rPr lang="ru-RU" sz="3600" dirty="0" smtClean="0">
                <a:latin typeface="Monotype Corsiva" panose="03010101010201010101" pitchFamily="66" charset="0"/>
              </a:rPr>
              <a:t>нему </a:t>
            </a:r>
            <a:r>
              <a:rPr lang="ru-RU" sz="3600" dirty="0">
                <a:latin typeface="Monotype Corsiva" panose="03010101010201010101" pitchFamily="66" charset="0"/>
              </a:rPr>
              <a:t>детей просто не </a:t>
            </a:r>
            <a:r>
              <a:rPr lang="ru-RU" sz="3600" dirty="0" smtClean="0">
                <a:latin typeface="Monotype Corsiva" panose="03010101010201010101" pitchFamily="66" charset="0"/>
              </a:rPr>
              <a:t>возникнет.</a:t>
            </a:r>
            <a:r>
              <a:rPr lang="ru-RU" sz="3600" dirty="0">
                <a:latin typeface="Monotype Corsiva" panose="03010101010201010101" pitchFamily="66" charset="0"/>
              </a:rPr>
              <a:t/>
            </a:r>
            <a:br>
              <a:rPr lang="ru-RU" sz="3600" dirty="0">
                <a:latin typeface="Monotype Corsiva" panose="03010101010201010101" pitchFamily="66" charset="0"/>
              </a:rPr>
            </a:b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566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41561" y="1251087"/>
            <a:ext cx="9861867" cy="51403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непосредственно образовательной деятельности в форме совместной партнерской деятельности меняется и положение детей</a:t>
            </a:r>
            <a:r>
              <a:rPr lang="ru-RU" sz="2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могут сами решать, участвовать или нет в общей работе.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Вырабатываются порядок и организация совместной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могут работать в разном темпе.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639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457200" y="1175412"/>
            <a:ext cx="11338560" cy="508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i="1" u="sng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реализации  </a:t>
            </a:r>
            <a:r>
              <a:rPr lang="ru-RU" altLang="ru-RU" sz="20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НОД</a:t>
            </a:r>
            <a:r>
              <a:rPr lang="ru-RU" altLang="ru-RU" sz="2000" b="1" i="1" u="sng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  </a:t>
            </a:r>
            <a:endParaRPr lang="ru-RU" altLang="ru-RU" sz="20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b="1" i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Мотивационный  этап</a:t>
            </a:r>
            <a:r>
              <a:rPr lang="ru-RU" alt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Водная часть: </a:t>
            </a:r>
            <a:r>
              <a:rPr lang="ru-RU" alt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предполагает 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организацию </a:t>
            </a:r>
            <a:r>
              <a:rPr lang="ru-RU" alt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детей. 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Переключение внимания детей на предстоящую деятельность, стимуляция интереса к ней, создание эмоционального </a:t>
            </a:r>
            <a:r>
              <a:rPr lang="ru-RU" alt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настроя.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приглашает к деятельности – необязательной, непринужденной: «Давайте сегодня…, Кто хочет, устраивайтесь по удобнее…» (или: «Я буду…Кто хочет, присоединяйтесь…».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Наметив задачу для совместного выполнения, воспитатель, как равноправный участник, предлагает возможные способы ее реализации.</a:t>
            </a:r>
          </a:p>
          <a:p>
            <a:pPr algn="just"/>
            <a:r>
              <a:rPr lang="ru-RU" altLang="ru-RU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altLang="ru-RU" b="1" i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Содержательный этап</a:t>
            </a:r>
            <a:r>
              <a:rPr lang="ru-RU" alt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часть:  (практическая деятельность)  направлена на самостоятельную умственную и практическую деятельность, выполнение всех поставленных учебных задач. В процессе данной части  НОД осуществляется индивидуализация обучения (минимальная помощь, советы, напоминания, наводящие вопросы,  показ, дополнительное объяснение). Педагог создает условия для </a:t>
            </a:r>
            <a:r>
              <a:rPr lang="ru-RU" alt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того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чтобы каждый ребенок достиг результата. </a:t>
            </a:r>
          </a:p>
          <a:p>
            <a:pPr algn="just"/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b="1" i="1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Рефлексивный этап</a:t>
            </a:r>
            <a:r>
              <a:rPr lang="ru-RU" alt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Заключительная часть </a:t>
            </a:r>
          </a:p>
          <a:p>
            <a:pPr algn="just"/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(рефлексия) посвящается подведению итогов и оценке </a:t>
            </a:r>
            <a:r>
              <a:rPr lang="ru-RU" alt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результатов деятельности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alt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altLang="ru-RU" sz="16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младшей группе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педагог хвалит за усердие, желание выполнить</a:t>
            </a:r>
          </a:p>
          <a:p>
            <a:pPr algn="just"/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работу, активизирует положительные эмоции. </a:t>
            </a:r>
          </a:p>
          <a:p>
            <a:pPr algn="just"/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altLang="ru-RU" sz="16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средней группе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 дифференцированно подходит к оценке </a:t>
            </a:r>
          </a:p>
          <a:p>
            <a:pPr algn="just"/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результатов деятельности детей. </a:t>
            </a:r>
          </a:p>
          <a:p>
            <a:pPr algn="just"/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altLang="ru-RU" sz="16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старшей и подготовительной к школе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группах к оценке и</a:t>
            </a:r>
          </a:p>
          <a:p>
            <a:pPr algn="just"/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самооценке результатов привлекаются дети. 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4656138" y="0"/>
            <a:ext cx="1987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 НОД </a:t>
            </a:r>
            <a:endParaRPr lang="ru-RU" altLang="ru-RU" b="1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3" descr="http://adminresursstop.com/wp-content/uploads/2015/09/detskiy-s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922" y="4168956"/>
            <a:ext cx="3525838" cy="289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52995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8259</TotalTime>
  <Words>577</Words>
  <Application>Microsoft Office PowerPoint</Application>
  <PresentationFormat>Широкоэкранный</PresentationFormat>
  <Paragraphs>64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         В самом начале организации непосредственно образовательной деятельности с детьми необходимо сразу договориться об общих правилах поведения в группе:  «Не хочешь сегодня (сейчас) делать это с нами, займись потихоньку своим делом, но не мешай другим».        Если воспитатель правильно подбирает содержания для занимательной деятельности с дошкольниками, соответствующие их интересам, и эмоционально настроен на предлагаемое дело, проблемы присоединением к нему детей просто не возникнет. </vt:lpstr>
      <vt:lpstr>При организации непосредственно образовательной деятельности в форме совместной партнерской деятельности меняется и положение детей.    1. Дети могут сами решать, участвовать или нет в общей работе.   2. Вырабатываются порядок и организация совместной деятельности  3. Дети могут работать в разном темпе. </vt:lpstr>
      <vt:lpstr>Презентация PowerPoint</vt:lpstr>
      <vt:lpstr>        Таким образом, существенными характеристиками организации непосредственно образовательной деятельности в форме партнерской деятельности взрослого с детьми являются:  - включенность взрослого в деятельность наравне с детьми; - добровольное присоединение детей к деятельности (без психологического и дисциплинарного принуждения); - свободное общение и перемещение детей во время непосредственно образовательной деятельности (при соответствующей организации пространства); - открытый временной конец непосредственно образовательной деятельности (каждый работает в своем темпе) 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Викторович Тушин</dc:creator>
  <cp:lastModifiedBy>user</cp:lastModifiedBy>
  <cp:revision>43</cp:revision>
  <dcterms:created xsi:type="dcterms:W3CDTF">2020-03-17T08:03:18Z</dcterms:created>
  <dcterms:modified xsi:type="dcterms:W3CDTF">2021-09-29T20:05:39Z</dcterms:modified>
</cp:coreProperties>
</file>