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57" r:id="rId4"/>
    <p:sldId id="258" r:id="rId5"/>
    <p:sldId id="259" r:id="rId6"/>
    <p:sldId id="260" r:id="rId7"/>
    <p:sldId id="261" r:id="rId8"/>
    <p:sldId id="262" r:id="rId9"/>
    <p:sldId id="263" r:id="rId10"/>
    <p:sldId id="264" r:id="rId11"/>
    <p:sldId id="266" r:id="rId12"/>
    <p:sldId id="269" r:id="rId13"/>
    <p:sldId id="267" r:id="rId14"/>
    <p:sldId id="273" r:id="rId15"/>
    <p:sldId id="270" r:id="rId16"/>
    <p:sldId id="274" r:id="rId17"/>
    <p:sldId id="271"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06.11.2021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dir="d"/>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571480"/>
            <a:ext cx="8458200" cy="1222375"/>
          </a:xfrm>
        </p:spPr>
        <p:txBody>
          <a:bodyPr>
            <a:normAutofit fontScale="90000"/>
          </a:bodyPr>
          <a:lstStyle/>
          <a:p>
            <a:pPr algn="ctr"/>
            <a:r>
              <a:rPr lang="ru-RU" sz="5400" b="1" i="1" dirty="0" smtClean="0"/>
              <a:t>Южино – деревня моя, край берёзовый…</a:t>
            </a:r>
            <a:endParaRPr lang="ru-RU" sz="5400" b="1" i="1" dirty="0"/>
          </a:p>
        </p:txBody>
      </p:sp>
      <p:sp>
        <p:nvSpPr>
          <p:cNvPr id="3" name="Подзаголовок 2"/>
          <p:cNvSpPr>
            <a:spLocks noGrp="1"/>
          </p:cNvSpPr>
          <p:nvPr>
            <p:ph type="subTitle" idx="1"/>
          </p:nvPr>
        </p:nvSpPr>
        <p:spPr>
          <a:xfrm>
            <a:off x="3500430" y="5715016"/>
            <a:ext cx="5643570" cy="914400"/>
          </a:xfrm>
        </p:spPr>
        <p:txBody>
          <a:bodyPr>
            <a:normAutofit fontScale="85000" lnSpcReduction="20000"/>
          </a:bodyPr>
          <a:lstStyle/>
          <a:p>
            <a:r>
              <a:rPr lang="ru-RU" dirty="0" smtClean="0"/>
              <a:t>Подготовила Самохина Олеся Анатольевна, учитель истории и обществознания</a:t>
            </a:r>
          </a:p>
          <a:p>
            <a:r>
              <a:rPr lang="ru-RU" dirty="0" smtClean="0"/>
              <a:t>2020г</a:t>
            </a:r>
          </a:p>
        </p:txBody>
      </p:sp>
      <p:pic>
        <p:nvPicPr>
          <p:cNvPr id="1027" name="Picture 3" descr="C:\Users\dns\Pictures\ФОТО\2012 ГОД\День пограничника\IMG_2449.JPG"/>
          <p:cNvPicPr>
            <a:picLocks noChangeAspect="1" noChangeArrowheads="1"/>
          </p:cNvPicPr>
          <p:nvPr/>
        </p:nvPicPr>
        <p:blipFill>
          <a:blip r:embed="rId2" cstate="screen"/>
          <a:srcRect/>
          <a:stretch>
            <a:fillRect/>
          </a:stretch>
        </p:blipFill>
        <p:spPr bwMode="auto">
          <a:xfrm>
            <a:off x="1714480" y="2285992"/>
            <a:ext cx="5429288" cy="30658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57200" y="428625"/>
            <a:ext cx="8686800" cy="4525963"/>
          </a:xfrm>
        </p:spPr>
        <p:txBody>
          <a:bodyPr>
            <a:normAutofit fontScale="92500" lnSpcReduction="20000"/>
          </a:bodyPr>
          <a:lstStyle/>
          <a:p>
            <a:r>
              <a:rPr lang="ru-RU" b="1" dirty="0" smtClean="0"/>
              <a:t>Когда началась Великая Отечественная война. Мужчины ушли на фронт. В колхозе остались женщины, старики и дети. На хрупкие женские плечи легла вся тяжесть труда на полях, на фермах. Основную часть урожая отправляли на фронт, а еще для отправки на фронт в нашей деревне было собрано: 2000 валенок, 6500 варежек, 2000 носков шерстяных и других теплых вещей. Работали в поте лица. Знали: придет Победа. И она пришла. Но только в Южино не вернулось 102 человека.</a:t>
            </a:r>
          </a:p>
          <a:p>
            <a:endParaRPr lang="ru-RU" dirty="0"/>
          </a:p>
        </p:txBody>
      </p:sp>
      <p:pic>
        <p:nvPicPr>
          <p:cNvPr id="21507" name="Picture 3" descr="E:\ЮЖИНО\Ос бал 335.jpg"/>
          <p:cNvPicPr>
            <a:picLocks noChangeAspect="1" noChangeArrowheads="1"/>
          </p:cNvPicPr>
          <p:nvPr/>
        </p:nvPicPr>
        <p:blipFill>
          <a:blip r:embed="rId2" cstate="screen"/>
          <a:srcRect/>
          <a:stretch>
            <a:fillRect/>
          </a:stretch>
        </p:blipFill>
        <p:spPr bwMode="auto">
          <a:xfrm>
            <a:off x="714348" y="4500570"/>
            <a:ext cx="3890777"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508" name="Picture 4" descr="E:\ЮЖИНО\SDC14509.JPG"/>
          <p:cNvPicPr>
            <a:picLocks noChangeAspect="1" noChangeArrowheads="1"/>
          </p:cNvPicPr>
          <p:nvPr/>
        </p:nvPicPr>
        <p:blipFill>
          <a:blip r:embed="rId3" cstate="screen"/>
          <a:srcRect/>
          <a:stretch>
            <a:fillRect/>
          </a:stretch>
        </p:blipFill>
        <p:spPr bwMode="auto">
          <a:xfrm>
            <a:off x="5715008" y="4572008"/>
            <a:ext cx="2571768" cy="2051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ЮЖИНО\P1010081 (копия).JPG"/>
          <p:cNvPicPr>
            <a:picLocks noChangeAspect="1" noChangeArrowheads="1"/>
          </p:cNvPicPr>
          <p:nvPr/>
        </p:nvPicPr>
        <p:blipFill>
          <a:blip r:embed="rId2" cstate="screen"/>
          <a:srcRect/>
          <a:stretch>
            <a:fillRect/>
          </a:stretch>
        </p:blipFill>
        <p:spPr bwMode="auto">
          <a:xfrm>
            <a:off x="500034" y="0"/>
            <a:ext cx="1393023" cy="18573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85720" y="214290"/>
            <a:ext cx="8686800" cy="838200"/>
          </a:xfrm>
        </p:spPr>
        <p:txBody>
          <a:bodyPr/>
          <a:lstStyle/>
          <a:p>
            <a:pPr algn="ctr"/>
            <a:r>
              <a:rPr lang="ru-RU" dirty="0" smtClean="0">
                <a:solidFill>
                  <a:srgbClr val="FF0000"/>
                </a:solidFill>
              </a:rPr>
              <a:t>История совхоза</a:t>
            </a:r>
            <a:endParaRPr lang="ru-RU" dirty="0">
              <a:solidFill>
                <a:srgbClr val="FF0000"/>
              </a:solidFill>
            </a:endParaRPr>
          </a:p>
        </p:txBody>
      </p:sp>
      <p:sp>
        <p:nvSpPr>
          <p:cNvPr id="3" name="Содержимое 2"/>
          <p:cNvSpPr>
            <a:spLocks noGrp="1"/>
          </p:cNvSpPr>
          <p:nvPr>
            <p:ph idx="1"/>
          </p:nvPr>
        </p:nvSpPr>
        <p:spPr>
          <a:xfrm>
            <a:off x="214282" y="1928802"/>
            <a:ext cx="8686800" cy="4929198"/>
          </a:xfrm>
        </p:spPr>
        <p:txBody>
          <a:bodyPr>
            <a:normAutofit fontScale="85000" lnSpcReduction="10000"/>
          </a:bodyPr>
          <a:lstStyle/>
          <a:p>
            <a:r>
              <a:rPr lang="ru-RU" b="1" dirty="0" smtClean="0"/>
              <a:t> В 1929 году в нашем селе был организован колхоз «Заря социализма», первым председателем которого стал один из 25-тысячников Ленинграда Зорин Александр Ильич. Позже колхоз «Пролетарий» в деревне </a:t>
            </a:r>
            <a:r>
              <a:rPr lang="ru-RU" b="1" dirty="0" err="1" smtClean="0"/>
              <a:t>Вандакурово</a:t>
            </a:r>
            <a:r>
              <a:rPr lang="ru-RU" b="1" dirty="0" smtClean="0"/>
              <a:t> и колхоз им. «18 партсъезда» в деревне Сверловка объединились в колхоз имени Чапаева. Колхозы укрупнялись, но техники не хватало. Это были трудные годы, когда сено приходилось косить женщинам вручную литовками.  В 1959 году в селе Южино был создан откормочный совхоз «</a:t>
            </a:r>
            <a:r>
              <a:rPr lang="ru-RU" b="1" dirty="0" err="1" smtClean="0"/>
              <a:t>Южинский</a:t>
            </a:r>
            <a:r>
              <a:rPr lang="ru-RU" b="1" dirty="0" smtClean="0"/>
              <a:t>», первым директором был </a:t>
            </a:r>
            <a:r>
              <a:rPr lang="ru-RU" b="1" dirty="0" err="1" smtClean="0"/>
              <a:t>Близень</a:t>
            </a:r>
            <a:r>
              <a:rPr lang="ru-RU" b="1" dirty="0" smtClean="0"/>
              <a:t> Петр Григорьевич.  В первые годы организация труда была низкой</a:t>
            </a:r>
            <a:r>
              <a:rPr lang="ru-RU" dirty="0" smtClean="0"/>
              <a:t>.</a:t>
            </a:r>
          </a:p>
          <a:p>
            <a:endParaRPr lang="ru-RU" dirty="0"/>
          </a:p>
        </p:txBody>
      </p:sp>
      <p:pic>
        <p:nvPicPr>
          <p:cNvPr id="6" name="Picture 5" descr="E:\ЮЖИНО\P1010086.JPG"/>
          <p:cNvPicPr>
            <a:picLocks noChangeAspect="1" noChangeArrowheads="1"/>
          </p:cNvPicPr>
          <p:nvPr/>
        </p:nvPicPr>
        <p:blipFill>
          <a:blip r:embed="rId3" cstate="screen"/>
          <a:srcRect/>
          <a:stretch>
            <a:fillRect/>
          </a:stretch>
        </p:blipFill>
        <p:spPr bwMode="auto">
          <a:xfrm>
            <a:off x="7358082" y="0"/>
            <a:ext cx="1428760" cy="1905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57200" y="642918"/>
            <a:ext cx="8686800" cy="4525963"/>
          </a:xfrm>
        </p:spPr>
        <p:txBody>
          <a:bodyPr/>
          <a:lstStyle/>
          <a:p>
            <a:r>
              <a:rPr lang="ru-RU" b="1" dirty="0" smtClean="0"/>
              <a:t>Шло время.  Совхоз стал набирать сил.   С 1970-1992 год директор совхоза был </a:t>
            </a:r>
            <a:r>
              <a:rPr lang="ru-RU" b="1" dirty="0" err="1" smtClean="0"/>
              <a:t>Милютин</a:t>
            </a:r>
            <a:r>
              <a:rPr lang="ru-RU" b="1" dirty="0" smtClean="0"/>
              <a:t> Юрий Федорович. Предприятие специализировалось на производстве говядины.</a:t>
            </a:r>
          </a:p>
          <a:p>
            <a:endParaRPr lang="ru-RU" dirty="0"/>
          </a:p>
        </p:txBody>
      </p:sp>
      <p:pic>
        <p:nvPicPr>
          <p:cNvPr id="25602" name="Picture 2" descr="E:\ЮЖИНО\SDC11587.JPG"/>
          <p:cNvPicPr>
            <a:picLocks noChangeAspect="1" noChangeArrowheads="1"/>
          </p:cNvPicPr>
          <p:nvPr/>
        </p:nvPicPr>
        <p:blipFill>
          <a:blip r:embed="rId2" cstate="screen"/>
          <a:srcRect/>
          <a:stretch>
            <a:fillRect/>
          </a:stretch>
        </p:blipFill>
        <p:spPr bwMode="auto">
          <a:xfrm>
            <a:off x="4286248" y="2786058"/>
            <a:ext cx="4500594" cy="3375446"/>
          </a:xfrm>
          <a:prstGeom prst="rect">
            <a:avLst/>
          </a:prstGeom>
          <a:ln>
            <a:noFill/>
          </a:ln>
          <a:effectLst>
            <a:softEdge rad="112500"/>
          </a:effectLst>
        </p:spPr>
      </p:pic>
      <p:pic>
        <p:nvPicPr>
          <p:cNvPr id="5" name="Picture 5" descr="E:\ЮЖИНО\P1010086.JPG"/>
          <p:cNvPicPr>
            <a:picLocks noChangeAspect="1" noChangeArrowheads="1"/>
          </p:cNvPicPr>
          <p:nvPr/>
        </p:nvPicPr>
        <p:blipFill>
          <a:blip r:embed="rId3" cstate="screen"/>
          <a:srcRect/>
          <a:stretch>
            <a:fillRect/>
          </a:stretch>
        </p:blipFill>
        <p:spPr bwMode="auto">
          <a:xfrm>
            <a:off x="785786" y="3214686"/>
            <a:ext cx="2500330" cy="3333773"/>
          </a:xfrm>
          <a:prstGeom prst="rect">
            <a:avLst/>
          </a:prstGeom>
          <a:ln>
            <a:noFill/>
          </a:ln>
          <a:effectLst>
            <a:softEdge rad="112500"/>
          </a:effectLst>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5643578"/>
            <a:ext cx="8929718" cy="1000132"/>
          </a:xfrm>
        </p:spPr>
        <p:txBody>
          <a:bodyPr>
            <a:normAutofit fontScale="70000" lnSpcReduction="20000"/>
          </a:bodyPr>
          <a:lstStyle/>
          <a:p>
            <a:pPr>
              <a:buNone/>
            </a:pPr>
            <a:r>
              <a:rPr lang="ru-RU" b="1" dirty="0" smtClean="0"/>
              <a:t>В настоящее время в АОЗТ «</a:t>
            </a:r>
            <a:r>
              <a:rPr lang="ru-RU" b="1" dirty="0" err="1" smtClean="0"/>
              <a:t>Южинское</a:t>
            </a:r>
            <a:r>
              <a:rPr lang="ru-RU" b="1" dirty="0" smtClean="0"/>
              <a:t>» директор </a:t>
            </a:r>
            <a:r>
              <a:rPr lang="ru-RU" b="1" dirty="0" err="1" smtClean="0"/>
              <a:t>Пильноватых</a:t>
            </a:r>
            <a:r>
              <a:rPr lang="ru-RU" b="1" dirty="0" smtClean="0"/>
              <a:t> С.В. и работает 32 человека. Выращивают зерновые культуры, заготавливают сено и разводят лошадей.</a:t>
            </a:r>
          </a:p>
          <a:p>
            <a:endParaRPr lang="ru-RU" dirty="0"/>
          </a:p>
        </p:txBody>
      </p:sp>
      <p:pic>
        <p:nvPicPr>
          <p:cNvPr id="23554" name="Picture 2" descr="E:\ЮЖИНО\SDC11582.JPG"/>
          <p:cNvPicPr>
            <a:picLocks noChangeAspect="1" noChangeArrowheads="1"/>
          </p:cNvPicPr>
          <p:nvPr/>
        </p:nvPicPr>
        <p:blipFill>
          <a:blip r:embed="rId2"/>
          <a:srcRect/>
          <a:stretch>
            <a:fillRect/>
          </a:stretch>
        </p:blipFill>
        <p:spPr bwMode="auto">
          <a:xfrm>
            <a:off x="1285852" y="214290"/>
            <a:ext cx="6858048" cy="514353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E:\ЮЖИНО\SDC10305.JPG"/>
          <p:cNvPicPr>
            <a:picLocks noChangeAspect="1" noChangeArrowheads="1"/>
          </p:cNvPicPr>
          <p:nvPr/>
        </p:nvPicPr>
        <p:blipFill>
          <a:blip r:embed="rId2" cstate="screen"/>
          <a:srcRect/>
          <a:stretch>
            <a:fillRect/>
          </a:stretch>
        </p:blipFill>
        <p:spPr bwMode="auto">
          <a:xfrm>
            <a:off x="2643174" y="2500306"/>
            <a:ext cx="6322263" cy="421484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30" name="Picture 6" descr="C:\Users\dns\Pictures\ФОТО\ОСЕНЬ\IMG_3909.JPG"/>
          <p:cNvPicPr>
            <a:picLocks noChangeAspect="1" noChangeArrowheads="1"/>
          </p:cNvPicPr>
          <p:nvPr/>
        </p:nvPicPr>
        <p:blipFill>
          <a:blip r:embed="rId3" cstate="screen"/>
          <a:srcRect/>
          <a:stretch>
            <a:fillRect/>
          </a:stretch>
        </p:blipFill>
        <p:spPr bwMode="auto">
          <a:xfrm>
            <a:off x="142844" y="214290"/>
            <a:ext cx="5429288" cy="448031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E:\ЮЖИНО\SDC10299.JPG"/>
          <p:cNvPicPr>
            <a:picLocks noChangeAspect="1" noChangeArrowheads="1"/>
          </p:cNvPicPr>
          <p:nvPr/>
        </p:nvPicPr>
        <p:blipFill>
          <a:blip r:embed="rId2" cstate="screen"/>
          <a:srcRect/>
          <a:stretch>
            <a:fillRect/>
          </a:stretch>
        </p:blipFill>
        <p:spPr bwMode="auto">
          <a:xfrm>
            <a:off x="2857488" y="4143380"/>
            <a:ext cx="2903613"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Содержимое 2"/>
          <p:cNvSpPr>
            <a:spLocks noGrp="1"/>
          </p:cNvSpPr>
          <p:nvPr>
            <p:ph idx="4294967295"/>
          </p:nvPr>
        </p:nvSpPr>
        <p:spPr>
          <a:xfrm>
            <a:off x="0" y="500063"/>
            <a:ext cx="8686800" cy="3929062"/>
          </a:xfrm>
        </p:spPr>
        <p:txBody>
          <a:bodyPr>
            <a:normAutofit fontScale="77500" lnSpcReduction="20000"/>
          </a:bodyPr>
          <a:lstStyle/>
          <a:p>
            <a:pPr>
              <a:buNone/>
            </a:pPr>
            <a:endParaRPr lang="ru-RU" dirty="0" smtClean="0">
              <a:solidFill>
                <a:schemeClr val="accent1">
                  <a:lumMod val="75000"/>
                </a:schemeClr>
              </a:solidFill>
            </a:endParaRPr>
          </a:p>
          <a:p>
            <a:r>
              <a:rPr lang="ru-RU" b="1" dirty="0" smtClean="0"/>
              <a:t>Нельзя вспомнить о нашем духовном наследии. Ведь всегда существует связь народа с истоками культуры, духовности.</a:t>
            </a:r>
          </a:p>
          <a:p>
            <a:r>
              <a:rPr lang="ru-RU" b="1" dirty="0" err="1" smtClean="0"/>
              <a:t>Южинцы</a:t>
            </a:r>
            <a:r>
              <a:rPr lang="ru-RU" b="1" dirty="0" smtClean="0"/>
              <a:t> унаследовали от своих предков различные обряды и праздники: посиделки, сватанья, свадьбы, народные гуляния. В общении друг с другом мы используем пословицы и поговорки, побаски и присказки, притчи и частушки. Мы отмечаем праздники: Масленицу, Троицу, Рождество, Старый Новый год,  которые не обходятся без гуляний и плясок, игрищ и хороводов. А устраивают эти праздники наш коллектив Дома культуры.</a:t>
            </a:r>
            <a:endParaRPr lang="ru-RU" b="1" dirty="0"/>
          </a:p>
        </p:txBody>
      </p:sp>
      <p:sp>
        <p:nvSpPr>
          <p:cNvPr id="5" name="Заголовок 4"/>
          <p:cNvSpPr>
            <a:spLocks noGrp="1"/>
          </p:cNvSpPr>
          <p:nvPr>
            <p:ph type="title" idx="4294967295"/>
          </p:nvPr>
        </p:nvSpPr>
        <p:spPr>
          <a:xfrm>
            <a:off x="0" y="214313"/>
            <a:ext cx="8686800" cy="500062"/>
          </a:xfrm>
        </p:spPr>
        <p:txBody>
          <a:bodyPr>
            <a:normAutofit fontScale="90000"/>
          </a:bodyPr>
          <a:lstStyle/>
          <a:p>
            <a:pPr algn="ctr"/>
            <a:r>
              <a:rPr lang="ru-RU" sz="2800" dirty="0" smtClean="0">
                <a:solidFill>
                  <a:srgbClr val="FF0000"/>
                </a:solidFill>
              </a:rPr>
              <a:t>Духовное наследие</a:t>
            </a:r>
            <a:endParaRPr lang="ru-RU" sz="2800" dirty="0">
              <a:solidFill>
                <a:srgbClr val="FF0000"/>
              </a:solidFill>
            </a:endParaRPr>
          </a:p>
        </p:txBody>
      </p:sp>
      <p:pic>
        <p:nvPicPr>
          <p:cNvPr id="7" name="Picture 4" descr="yahooeu_ru_23"/>
          <p:cNvPicPr>
            <a:picLocks noChangeAspect="1" noChangeArrowheads="1"/>
          </p:cNvPicPr>
          <p:nvPr/>
        </p:nvPicPr>
        <p:blipFill>
          <a:blip r:embed="rId3" cstate="screen"/>
          <a:srcRect/>
          <a:stretch>
            <a:fillRect/>
          </a:stretch>
        </p:blipFill>
        <p:spPr bwMode="auto">
          <a:xfrm>
            <a:off x="6072198" y="4500570"/>
            <a:ext cx="2490806" cy="1866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5" descr="22553875"/>
          <p:cNvPicPr>
            <a:picLocks noChangeAspect="1" noChangeArrowheads="1"/>
          </p:cNvPicPr>
          <p:nvPr/>
        </p:nvPicPr>
        <p:blipFill>
          <a:blip r:embed="rId4" cstate="screen"/>
          <a:srcRect/>
          <a:stretch>
            <a:fillRect/>
          </a:stretch>
        </p:blipFill>
        <p:spPr bwMode="auto">
          <a:xfrm>
            <a:off x="428596" y="4357694"/>
            <a:ext cx="1714512" cy="21960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ЮЖИНО\SDC11200.JPG"/>
          <p:cNvPicPr>
            <a:picLocks noChangeAspect="1" noChangeArrowheads="1"/>
          </p:cNvPicPr>
          <p:nvPr/>
        </p:nvPicPr>
        <p:blipFill>
          <a:blip r:embed="rId2" cstate="screen"/>
          <a:srcRect/>
          <a:stretch>
            <a:fillRect/>
          </a:stretch>
        </p:blipFill>
        <p:spPr bwMode="auto">
          <a:xfrm>
            <a:off x="3357554" y="642918"/>
            <a:ext cx="5524540" cy="41434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Заголовок 2"/>
          <p:cNvSpPr>
            <a:spLocks noGrp="1"/>
          </p:cNvSpPr>
          <p:nvPr>
            <p:ph type="title"/>
          </p:nvPr>
        </p:nvSpPr>
        <p:spPr/>
        <p:txBody>
          <a:bodyPr/>
          <a:lstStyle/>
          <a:p>
            <a:r>
              <a:rPr lang="ru-RU" dirty="0" smtClean="0"/>
              <a:t>Наша школа</a:t>
            </a:r>
            <a:endParaRPr lang="ru-RU" dirty="0"/>
          </a:p>
        </p:txBody>
      </p:sp>
      <p:pic>
        <p:nvPicPr>
          <p:cNvPr id="2051" name="Picture 3" descr="E:\ЮЖИНО\SDC10299.JPG"/>
          <p:cNvPicPr>
            <a:picLocks noChangeAspect="1" noChangeArrowheads="1"/>
          </p:cNvPicPr>
          <p:nvPr/>
        </p:nvPicPr>
        <p:blipFill>
          <a:blip r:embed="rId3" cstate="screen"/>
          <a:srcRect/>
          <a:stretch>
            <a:fillRect/>
          </a:stretch>
        </p:blipFill>
        <p:spPr bwMode="auto">
          <a:xfrm>
            <a:off x="285720" y="3857628"/>
            <a:ext cx="4068688" cy="27124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429124" y="5572140"/>
            <a:ext cx="4286280" cy="707886"/>
          </a:xfrm>
          <a:prstGeom prst="rect">
            <a:avLst/>
          </a:prstGeom>
          <a:noFill/>
        </p:spPr>
        <p:txBody>
          <a:bodyPr wrap="square" rtlCol="0">
            <a:spAutoFit/>
          </a:bodyPr>
          <a:lstStyle/>
          <a:p>
            <a:r>
              <a:rPr lang="ru-RU" sz="4000" b="1" dirty="0" smtClean="0">
                <a:solidFill>
                  <a:schemeClr val="accent2">
                    <a:lumMod val="50000"/>
                  </a:schemeClr>
                </a:solidFill>
              </a:rPr>
              <a:t>Дом культуры</a:t>
            </a:r>
            <a:endParaRPr lang="ru-RU" sz="4000" b="1" dirty="0">
              <a:solidFill>
                <a:schemeClr val="accent2">
                  <a:lumMod val="50000"/>
                </a:schemeClr>
              </a:solidFill>
            </a:endParaRPr>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928688"/>
            <a:ext cx="8901113" cy="3429000"/>
          </a:xfrm>
        </p:spPr>
        <p:txBody>
          <a:bodyPr>
            <a:normAutofit fontScale="92500" lnSpcReduction="20000"/>
          </a:bodyPr>
          <a:lstStyle/>
          <a:p>
            <a:r>
              <a:rPr lang="ru-RU" b="1" dirty="0" smtClean="0"/>
              <a:t>В </a:t>
            </a:r>
            <a:r>
              <a:rPr lang="ru-RU" b="1" dirty="0" err="1" smtClean="0"/>
              <a:t>южинской</a:t>
            </a:r>
            <a:r>
              <a:rPr lang="ru-RU" b="1" dirty="0" smtClean="0"/>
              <a:t> сельской библиотеки на протяжении многих лет краеведческая деятельность одна из приоритетных. В Краеведческом музее нашей библиотеке хранятся экспонаты, которые собирали все жители деревни.</a:t>
            </a:r>
          </a:p>
          <a:p>
            <a:r>
              <a:rPr lang="ru-RU" b="1" dirty="0" smtClean="0"/>
              <a:t>В музее оформлена «Русская изба», где есть русско-народная одежда, русская печка, прялка и разные бытовые пр</a:t>
            </a:r>
            <a:r>
              <a:rPr lang="ru-RU" dirty="0" smtClean="0"/>
              <a:t>едметы.</a:t>
            </a:r>
          </a:p>
          <a:p>
            <a:endParaRPr lang="ru-RU" dirty="0"/>
          </a:p>
        </p:txBody>
      </p:sp>
      <p:sp>
        <p:nvSpPr>
          <p:cNvPr id="2" name="Заголовок 1"/>
          <p:cNvSpPr>
            <a:spLocks noGrp="1"/>
          </p:cNvSpPr>
          <p:nvPr>
            <p:ph type="title" idx="4294967295"/>
          </p:nvPr>
        </p:nvSpPr>
        <p:spPr>
          <a:xfrm>
            <a:off x="457200" y="0"/>
            <a:ext cx="8686800" cy="838200"/>
          </a:xfrm>
        </p:spPr>
        <p:txBody>
          <a:bodyPr/>
          <a:lstStyle/>
          <a:p>
            <a:pPr algn="ctr"/>
            <a:r>
              <a:rPr lang="ru-RU" dirty="0" smtClean="0">
                <a:solidFill>
                  <a:srgbClr val="FF0000"/>
                </a:solidFill>
              </a:rPr>
              <a:t>Краеведение</a:t>
            </a:r>
            <a:endParaRPr lang="ru-RU" dirty="0">
              <a:solidFill>
                <a:srgbClr val="FF0000"/>
              </a:solidFill>
            </a:endParaRPr>
          </a:p>
        </p:txBody>
      </p:sp>
      <p:pic>
        <p:nvPicPr>
          <p:cNvPr id="27650" name="Picture 2" descr="H:\DCIM\118___03\IMG_4656.JPG"/>
          <p:cNvPicPr>
            <a:picLocks noChangeAspect="1" noChangeArrowheads="1"/>
          </p:cNvPicPr>
          <p:nvPr/>
        </p:nvPicPr>
        <p:blipFill>
          <a:blip r:embed="rId2" cstate="screen"/>
          <a:srcRect/>
          <a:stretch>
            <a:fillRect/>
          </a:stretch>
        </p:blipFill>
        <p:spPr bwMode="auto">
          <a:xfrm>
            <a:off x="6143636" y="3786190"/>
            <a:ext cx="2114974" cy="2819965"/>
          </a:xfrm>
          <a:prstGeom prst="rect">
            <a:avLst/>
          </a:prstGeom>
          <a:ln>
            <a:noFill/>
          </a:ln>
          <a:effectLst>
            <a:outerShdw blurRad="292100" dist="139700" dir="2700000" algn="tl" rotWithShape="0">
              <a:srgbClr val="333333">
                <a:alpha val="65000"/>
              </a:srgbClr>
            </a:outerShdw>
          </a:effectLst>
        </p:spPr>
      </p:pic>
      <p:pic>
        <p:nvPicPr>
          <p:cNvPr id="27651" name="Picture 3" descr="H:\DCIM\118___03\IMG_4658.JPG"/>
          <p:cNvPicPr>
            <a:picLocks noChangeAspect="1" noChangeArrowheads="1"/>
          </p:cNvPicPr>
          <p:nvPr/>
        </p:nvPicPr>
        <p:blipFill>
          <a:blip r:embed="rId3" cstate="screen"/>
          <a:srcRect/>
          <a:stretch>
            <a:fillRect/>
          </a:stretch>
        </p:blipFill>
        <p:spPr bwMode="auto">
          <a:xfrm>
            <a:off x="428596" y="4143380"/>
            <a:ext cx="2026432" cy="2500306"/>
          </a:xfrm>
          <a:prstGeom prst="rect">
            <a:avLst/>
          </a:prstGeom>
          <a:ln>
            <a:noFill/>
          </a:ln>
          <a:effectLst>
            <a:outerShdw blurRad="292100" dist="139700" dir="2700000" algn="tl" rotWithShape="0">
              <a:srgbClr val="333333">
                <a:alpha val="65000"/>
              </a:srgbClr>
            </a:outerShdw>
          </a:effectLst>
        </p:spPr>
      </p:pic>
      <p:pic>
        <p:nvPicPr>
          <p:cNvPr id="27652" name="Picture 4" descr="H:\DCIM\118___03\IMG_4655.JPG"/>
          <p:cNvPicPr>
            <a:picLocks noChangeAspect="1" noChangeArrowheads="1"/>
          </p:cNvPicPr>
          <p:nvPr/>
        </p:nvPicPr>
        <p:blipFill>
          <a:blip r:embed="rId4" cstate="screen"/>
          <a:srcRect/>
          <a:stretch>
            <a:fillRect/>
          </a:stretch>
        </p:blipFill>
        <p:spPr bwMode="auto">
          <a:xfrm>
            <a:off x="2786050" y="4232676"/>
            <a:ext cx="3214710" cy="241103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57200" y="142852"/>
            <a:ext cx="8686800" cy="6572296"/>
          </a:xfrm>
        </p:spPr>
        <p:txBody>
          <a:bodyPr>
            <a:noAutofit/>
          </a:bodyPr>
          <a:lstStyle/>
          <a:p>
            <a:pPr>
              <a:buNone/>
            </a:pPr>
            <a:endParaRPr lang="ru-RU" sz="1600" dirty="0" smtClean="0"/>
          </a:p>
          <a:p>
            <a:pPr>
              <a:buNone/>
            </a:pPr>
            <a:r>
              <a:rPr lang="ru-RU" sz="1600" dirty="0" smtClean="0"/>
              <a:t> </a:t>
            </a:r>
            <a:r>
              <a:rPr lang="ru-RU" sz="2400" b="1" dirty="0" smtClean="0">
                <a:solidFill>
                  <a:srgbClr val="FF0000"/>
                </a:solidFill>
              </a:rPr>
              <a:t> Главное богатство Южино - её люди, которые трудились раньше и трудятся сейчас на благо своей малой Родины. Не зря говорят: «Где родился - там и пригодился!</a:t>
            </a:r>
            <a:endParaRPr lang="ru-RU" sz="1600" b="1" dirty="0" smtClean="0">
              <a:solidFill>
                <a:srgbClr val="FF0000"/>
              </a:solidFill>
            </a:endParaRPr>
          </a:p>
          <a:p>
            <a:pPr>
              <a:buNone/>
            </a:pPr>
            <a:r>
              <a:rPr lang="ru-RU" sz="1800" b="1" dirty="0" smtClean="0"/>
              <a:t> Одним из стихотворений мы закончим наш сегодняшний классный час.</a:t>
            </a:r>
          </a:p>
          <a:p>
            <a:pPr>
              <a:buNone/>
            </a:pPr>
            <a:r>
              <a:rPr lang="ru-RU" sz="2000" dirty="0" smtClean="0"/>
              <a:t> </a:t>
            </a:r>
            <a:r>
              <a:rPr lang="ru-RU" sz="2000" b="1" i="1" dirty="0" smtClean="0"/>
              <a:t> </a:t>
            </a:r>
            <a:r>
              <a:rPr lang="ru-RU" sz="2000" b="1" dirty="0" smtClean="0"/>
              <a:t>Южино родное,</a:t>
            </a:r>
          </a:p>
          <a:p>
            <a:pPr>
              <a:buNone/>
            </a:pPr>
            <a:r>
              <a:rPr lang="ru-RU" sz="2000" b="1" dirty="0" smtClean="0"/>
              <a:t>Край родимый мой.</a:t>
            </a:r>
          </a:p>
          <a:p>
            <a:pPr>
              <a:buNone/>
            </a:pPr>
            <a:r>
              <a:rPr lang="ru-RU" sz="2000" b="1" dirty="0" smtClean="0"/>
              <a:t>Маленький кусочек</a:t>
            </a:r>
          </a:p>
          <a:p>
            <a:pPr>
              <a:buNone/>
            </a:pPr>
            <a:r>
              <a:rPr lang="ru-RU" sz="2000" b="1" dirty="0" smtClean="0"/>
              <a:t>Всей Родины большой.</a:t>
            </a:r>
          </a:p>
          <a:p>
            <a:pPr>
              <a:buNone/>
            </a:pPr>
            <a:r>
              <a:rPr lang="ru-RU" sz="2000" b="1" dirty="0" smtClean="0"/>
              <a:t>Буду я стараться,</a:t>
            </a:r>
          </a:p>
          <a:p>
            <a:pPr>
              <a:buNone/>
            </a:pPr>
            <a:r>
              <a:rPr lang="ru-RU" sz="2000" b="1" dirty="0" smtClean="0"/>
              <a:t>Чтоб деревня наша</a:t>
            </a:r>
          </a:p>
          <a:p>
            <a:pPr>
              <a:buNone/>
            </a:pPr>
            <a:r>
              <a:rPr lang="ru-RU" sz="2000" b="1" dirty="0" smtClean="0"/>
              <a:t>Всё от года к году</a:t>
            </a:r>
          </a:p>
          <a:p>
            <a:pPr>
              <a:buNone/>
            </a:pPr>
            <a:r>
              <a:rPr lang="ru-RU" sz="2000" b="1" dirty="0" smtClean="0"/>
              <a:t>Становилась краше.</a:t>
            </a:r>
          </a:p>
          <a:p>
            <a:pPr>
              <a:buNone/>
            </a:pPr>
            <a:r>
              <a:rPr lang="ru-RU" sz="2000" b="1" dirty="0" smtClean="0"/>
              <a:t>Посажу деревья,</a:t>
            </a:r>
          </a:p>
          <a:p>
            <a:pPr>
              <a:buNone/>
            </a:pPr>
            <a:r>
              <a:rPr lang="ru-RU" sz="2000" b="1" dirty="0" smtClean="0"/>
              <a:t>Смастерю скворечни,</a:t>
            </a:r>
          </a:p>
          <a:p>
            <a:pPr>
              <a:buNone/>
            </a:pPr>
            <a:r>
              <a:rPr lang="ru-RU" sz="2000" b="1" dirty="0" smtClean="0"/>
              <a:t>Чтобы пели птицы</a:t>
            </a:r>
          </a:p>
          <a:p>
            <a:pPr>
              <a:buNone/>
            </a:pPr>
            <a:r>
              <a:rPr lang="ru-RU" sz="2000" b="1" dirty="0" smtClean="0"/>
              <a:t>Ей за здравье вечно.</a:t>
            </a:r>
            <a:endParaRPr lang="ru-RU" sz="1800" b="1" dirty="0" smtClean="0"/>
          </a:p>
          <a:p>
            <a:endParaRPr lang="ru-RU" sz="1800" b="1" dirty="0"/>
          </a:p>
        </p:txBody>
      </p:sp>
      <p:pic>
        <p:nvPicPr>
          <p:cNvPr id="28674" name="Picture 2" descr="E:\ЮЖИНО\SDC10086.JPG"/>
          <p:cNvPicPr>
            <a:picLocks noChangeAspect="1" noChangeArrowheads="1"/>
          </p:cNvPicPr>
          <p:nvPr/>
        </p:nvPicPr>
        <p:blipFill>
          <a:blip r:embed="rId2" cstate="screen"/>
          <a:srcRect/>
          <a:stretch>
            <a:fillRect/>
          </a:stretch>
        </p:blipFill>
        <p:spPr bwMode="auto">
          <a:xfrm>
            <a:off x="3286116" y="2000240"/>
            <a:ext cx="3548391" cy="2571768"/>
          </a:xfrm>
          <a:prstGeom prst="rect">
            <a:avLst/>
          </a:prstGeom>
          <a:ln>
            <a:noFill/>
          </a:ln>
          <a:effectLst>
            <a:softEdge rad="112500"/>
          </a:effectLst>
        </p:spPr>
      </p:pic>
      <p:pic>
        <p:nvPicPr>
          <p:cNvPr id="28675" name="Picture 3" descr="E:\ЮЖИНО\SDC10390.JPG"/>
          <p:cNvPicPr>
            <a:picLocks noChangeAspect="1" noChangeArrowheads="1"/>
          </p:cNvPicPr>
          <p:nvPr/>
        </p:nvPicPr>
        <p:blipFill>
          <a:blip r:embed="rId3" cstate="screen"/>
          <a:srcRect/>
          <a:stretch>
            <a:fillRect/>
          </a:stretch>
        </p:blipFill>
        <p:spPr bwMode="auto">
          <a:xfrm>
            <a:off x="5000628" y="4357694"/>
            <a:ext cx="3714776" cy="2294903"/>
          </a:xfrm>
          <a:prstGeom prst="rect">
            <a:avLst/>
          </a:prstGeom>
          <a:ln>
            <a:noFill/>
          </a:ln>
          <a:effectLst>
            <a:softEdge rad="112500"/>
          </a:effectLst>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2530" name="Picture 2" descr="E:\ЮЖИНО\Изображение 212.jpg"/>
          <p:cNvPicPr>
            <a:picLocks noChangeAspect="1" noChangeArrowheads="1"/>
          </p:cNvPicPr>
          <p:nvPr/>
        </p:nvPicPr>
        <p:blipFill>
          <a:blip r:embed="rId2"/>
          <a:srcRect/>
          <a:stretch>
            <a:fillRect/>
          </a:stretch>
        </p:blipFill>
        <p:spPr bwMode="auto">
          <a:xfrm>
            <a:off x="-928726" y="-1857412"/>
            <a:ext cx="10358510" cy="8715411"/>
          </a:xfrm>
          <a:prstGeom prst="rect">
            <a:avLst/>
          </a:prstGeom>
          <a:noFill/>
        </p:spPr>
      </p:pic>
      <p:sp>
        <p:nvSpPr>
          <p:cNvPr id="8" name="Стрелка вниз 7"/>
          <p:cNvSpPr/>
          <p:nvPr/>
        </p:nvSpPr>
        <p:spPr>
          <a:xfrm>
            <a:off x="3286116" y="3429000"/>
            <a:ext cx="285752" cy="1357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214282" y="214290"/>
            <a:ext cx="8458200" cy="1222375"/>
          </a:xfrm>
        </p:spPr>
        <p:txBody>
          <a:bodyPr/>
          <a:lstStyle/>
          <a:p>
            <a:pPr algn="ctr"/>
            <a:r>
              <a:rPr lang="ru-RU" dirty="0" smtClean="0">
                <a:solidFill>
                  <a:srgbClr val="FF0000"/>
                </a:solidFill>
              </a:rPr>
              <a:t>История села</a:t>
            </a:r>
            <a:endParaRPr lang="ru-RU" dirty="0">
              <a:solidFill>
                <a:srgbClr val="FF0000"/>
              </a:solidFill>
            </a:endParaRPr>
          </a:p>
        </p:txBody>
      </p:sp>
      <p:sp>
        <p:nvSpPr>
          <p:cNvPr id="3" name="Содержимое 2"/>
          <p:cNvSpPr>
            <a:spLocks noGrp="1"/>
          </p:cNvSpPr>
          <p:nvPr>
            <p:ph type="subTitle" idx="1"/>
          </p:nvPr>
        </p:nvSpPr>
        <p:spPr>
          <a:xfrm>
            <a:off x="381000" y="1000108"/>
            <a:ext cx="8458200" cy="4071966"/>
          </a:xfrm>
        </p:spPr>
        <p:txBody>
          <a:bodyPr>
            <a:normAutofit lnSpcReduction="10000"/>
          </a:bodyPr>
          <a:lstStyle/>
          <a:p>
            <a:r>
              <a:rPr lang="ru-RU" dirty="0" smtClean="0"/>
              <a:t> Село Южино имеет интересное прошлое. Истоки его ведут в середину 18 века, когда на берегу реки Вьюнки возникли первые дома поселенцев, уроженцев юга России: Тамбовской, Рязанской, Пензенской и Орловской губерний. Бывшие крепостные, бежавшие от  хозяев, вольные крестьяне, мечтавшие о «сказочной сибирской земле», навсегда  пустили здесь «корни свои», растили хлеб, осваивали пашни, занимались скотоводством, строили дома. Трудно было на </a:t>
            </a:r>
            <a:r>
              <a:rPr lang="ru-RU" dirty="0" err="1" smtClean="0"/>
              <a:t>Южинской</a:t>
            </a:r>
            <a:r>
              <a:rPr lang="ru-RU" dirty="0" smtClean="0"/>
              <a:t> земле в те годы. Кулаки жестоко эксплуатировали своих односельчан. Дети тоже батрачили на кулаков.</a:t>
            </a:r>
          </a:p>
          <a:p>
            <a:endParaRPr lang="ru-RU" dirty="0"/>
          </a:p>
        </p:txBody>
      </p:sp>
      <p:pic>
        <p:nvPicPr>
          <p:cNvPr id="2050" name="Picture 2" descr="E:\ЮЖИНО\SDC10058.JPG"/>
          <p:cNvPicPr>
            <a:picLocks noChangeAspect="1" noChangeArrowheads="1"/>
          </p:cNvPicPr>
          <p:nvPr/>
        </p:nvPicPr>
        <p:blipFill>
          <a:blip r:embed="rId2" cstate="screen"/>
          <a:srcRect/>
          <a:stretch>
            <a:fillRect/>
          </a:stretch>
        </p:blipFill>
        <p:spPr bwMode="auto">
          <a:xfrm>
            <a:off x="5429257" y="4600582"/>
            <a:ext cx="2714644" cy="2008837"/>
          </a:xfrm>
          <a:prstGeom prst="rect">
            <a:avLst/>
          </a:prstGeom>
          <a:ln>
            <a:noFill/>
          </a:ln>
          <a:effectLst>
            <a:outerShdw blurRad="292100" dist="139700" dir="2700000" algn="tl" rotWithShape="0">
              <a:srgbClr val="333333">
                <a:alpha val="65000"/>
              </a:srgbClr>
            </a:outerShdw>
          </a:effectLst>
        </p:spPr>
      </p:pic>
      <p:pic>
        <p:nvPicPr>
          <p:cNvPr id="2051" name="Picture 3" descr="E:\ЮЖИНО\SAM_2220.JPG"/>
          <p:cNvPicPr>
            <a:picLocks noChangeAspect="1" noChangeArrowheads="1"/>
          </p:cNvPicPr>
          <p:nvPr/>
        </p:nvPicPr>
        <p:blipFill>
          <a:blip r:embed="rId3" cstate="screen"/>
          <a:srcRect/>
          <a:stretch>
            <a:fillRect/>
          </a:stretch>
        </p:blipFill>
        <p:spPr bwMode="auto">
          <a:xfrm>
            <a:off x="1285852" y="4572008"/>
            <a:ext cx="2762268" cy="207170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500063"/>
            <a:ext cx="8686800" cy="4525962"/>
          </a:xfrm>
        </p:spPr>
        <p:txBody>
          <a:bodyPr>
            <a:normAutofit fontScale="92500" lnSpcReduction="10000"/>
          </a:bodyPr>
          <a:lstStyle/>
          <a:p>
            <a:r>
              <a:rPr lang="ru-RU" sz="3000" b="1" dirty="0" smtClean="0"/>
              <a:t> Среди тех, кто батрачил на сибирских старожилов, был и Никита </a:t>
            </a:r>
            <a:r>
              <a:rPr lang="ru-RU" sz="3000" b="1" dirty="0" err="1" smtClean="0"/>
              <a:t>Муханов</a:t>
            </a:r>
            <a:r>
              <a:rPr lang="ru-RU" sz="3000" b="1" dirty="0" smtClean="0"/>
              <a:t>. Когда в 1914 году началась война с немцами, Никита Михайлович ушел на фронт. С войны он вернулся другим человеком. Солдаты-большевики научили его писать и читать. Рассказали, как Ленин учит строить новую жизнь. Не батраком ,  хозяином вернулся в Южино большевик Никита </a:t>
            </a:r>
            <a:r>
              <a:rPr lang="ru-RU" sz="3000" b="1" dirty="0" err="1" smtClean="0"/>
              <a:t>Муханов</a:t>
            </a:r>
            <a:r>
              <a:rPr lang="ru-RU" sz="3000" b="1" dirty="0" smtClean="0"/>
              <a:t>.</a:t>
            </a:r>
          </a:p>
          <a:p>
            <a:pPr>
              <a:buNone/>
            </a:pPr>
            <a:r>
              <a:rPr lang="ru-RU" sz="3000" dirty="0" smtClean="0"/>
              <a:t> </a:t>
            </a:r>
          </a:p>
          <a:p>
            <a:pPr>
              <a:buNone/>
            </a:pPr>
            <a:r>
              <a:rPr lang="ru-RU" b="1" dirty="0" smtClean="0"/>
              <a:t> </a:t>
            </a:r>
          </a:p>
          <a:p>
            <a:endParaRPr lang="ru-RU" dirty="0"/>
          </a:p>
        </p:txBody>
      </p:sp>
      <p:pic>
        <p:nvPicPr>
          <p:cNvPr id="3074" name="Picture 2" descr="E:\ЮЖИНО\изображение 893.jpg"/>
          <p:cNvPicPr>
            <a:picLocks noChangeAspect="1" noChangeArrowheads="1"/>
          </p:cNvPicPr>
          <p:nvPr/>
        </p:nvPicPr>
        <p:blipFill>
          <a:blip r:embed="rId2" cstate="screen"/>
          <a:srcRect/>
          <a:stretch>
            <a:fillRect/>
          </a:stretch>
        </p:blipFill>
        <p:spPr bwMode="auto">
          <a:xfrm>
            <a:off x="3286116" y="3380405"/>
            <a:ext cx="2357454" cy="33347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idx="4294967295"/>
          </p:nvPr>
        </p:nvSpPr>
        <p:spPr>
          <a:xfrm>
            <a:off x="0" y="0"/>
            <a:ext cx="9144000" cy="4857763"/>
          </a:xfrm>
        </p:spPr>
        <p:txBody>
          <a:bodyPr>
            <a:noAutofit/>
          </a:bodyPr>
          <a:lstStyle/>
          <a:p>
            <a:r>
              <a:rPr lang="ru-RU" sz="2400" b="1" dirty="0" smtClean="0"/>
              <a:t>Здесь он организовал и возглавил власть Советов – власть бедноты, создал партийную ячейку из шести коммунистов. Ячейка работала в подполье,  когда в Сибири лютовал адмирал  Колчак. В декабре 1920 года полчища белогвардейцев были разгромлены, наступило время строить новую жизнь. Но появляется новый враг местные кулаки, которые не хотели сдавать своих прежних позиций. Они подняли мятеж, охвативший почти весь </a:t>
            </a:r>
            <a:r>
              <a:rPr lang="ru-RU" sz="2400" b="1" dirty="0" err="1" smtClean="0"/>
              <a:t>Колыванский</a:t>
            </a:r>
            <a:r>
              <a:rPr lang="ru-RU" sz="2400" b="1" dirty="0" smtClean="0"/>
              <a:t> район. Кулаки расправлялись с активистами Советской власти. Был схвачен и Никита Михайлович. Кулаки намеревались отвезти схваченных активистов в Колывань, но не довезли. За селом они зверски расправились с ними, зарубив лопатами и топорами. В память о погибших борцах </a:t>
            </a:r>
            <a:r>
              <a:rPr lang="ru-RU" sz="2400" b="1" dirty="0" err="1" smtClean="0"/>
              <a:t>южинцы</a:t>
            </a:r>
            <a:r>
              <a:rPr lang="ru-RU" sz="2400" b="1" dirty="0" smtClean="0"/>
              <a:t> воздвигли скромный обелиск на краю села.</a:t>
            </a:r>
          </a:p>
          <a:p>
            <a:endParaRPr lang="ru-RU" sz="2000" b="1" dirty="0"/>
          </a:p>
        </p:txBody>
      </p:sp>
      <p:pic>
        <p:nvPicPr>
          <p:cNvPr id="3075" name="Picture 3" descr="E:\ЮЖИНО\Ос бал 310.jpg"/>
          <p:cNvPicPr>
            <a:picLocks noChangeAspect="1" noChangeArrowheads="1"/>
          </p:cNvPicPr>
          <p:nvPr/>
        </p:nvPicPr>
        <p:blipFill>
          <a:blip r:embed="rId2" cstate="screen"/>
          <a:srcRect/>
          <a:stretch>
            <a:fillRect/>
          </a:stretch>
        </p:blipFill>
        <p:spPr bwMode="auto">
          <a:xfrm>
            <a:off x="5786446" y="4875595"/>
            <a:ext cx="2643206" cy="1982405"/>
          </a:xfrm>
          <a:prstGeom prst="rect">
            <a:avLst/>
          </a:prstGeom>
          <a:noFill/>
        </p:spPr>
      </p:pic>
      <p:pic>
        <p:nvPicPr>
          <p:cNvPr id="3077" name="Picture 5" descr="E:\ЮЖИНО\Ос бал 313.jpg"/>
          <p:cNvPicPr>
            <a:picLocks noChangeAspect="1" noChangeArrowheads="1"/>
          </p:cNvPicPr>
          <p:nvPr/>
        </p:nvPicPr>
        <p:blipFill>
          <a:blip r:embed="rId3" cstate="screen"/>
          <a:srcRect/>
          <a:stretch>
            <a:fillRect/>
          </a:stretch>
        </p:blipFill>
        <p:spPr bwMode="auto">
          <a:xfrm>
            <a:off x="1428728" y="4900618"/>
            <a:ext cx="2609843" cy="1957382"/>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4414" y="4571984"/>
            <a:ext cx="5819804" cy="2286016"/>
          </a:xfrm>
        </p:spPr>
        <p:txBody>
          <a:bodyPr>
            <a:normAutofit/>
          </a:bodyPr>
          <a:lstStyle/>
          <a:p>
            <a:r>
              <a:rPr lang="ru-RU" dirty="0" smtClean="0"/>
              <a:t>Ничего не расскажет холодный камень тому, кто пройдет мимо, а тому, кто склонит голову у памятника, поведает о многом.</a:t>
            </a:r>
            <a:br>
              <a:rPr lang="ru-RU" dirty="0" smtClean="0"/>
            </a:br>
            <a:r>
              <a:rPr lang="ru-RU" dirty="0" smtClean="0"/>
              <a:t> </a:t>
            </a:r>
            <a:br>
              <a:rPr lang="ru-RU" dirty="0" smtClean="0"/>
            </a:br>
            <a:endParaRPr lang="ru-RU" dirty="0"/>
          </a:p>
        </p:txBody>
      </p:sp>
      <p:sp>
        <p:nvSpPr>
          <p:cNvPr id="4" name="Текст 3"/>
          <p:cNvSpPr>
            <a:spLocks noGrp="1"/>
          </p:cNvSpPr>
          <p:nvPr>
            <p:ph type="body" sz="half" idx="2"/>
          </p:nvPr>
        </p:nvSpPr>
        <p:spPr>
          <a:xfrm>
            <a:off x="1857356" y="4071942"/>
            <a:ext cx="5867400" cy="768350"/>
          </a:xfrm>
        </p:spPr>
        <p:txBody>
          <a:bodyPr>
            <a:normAutofit/>
          </a:bodyPr>
          <a:lstStyle/>
          <a:p>
            <a:r>
              <a:rPr lang="ru-RU" sz="1800" b="1" dirty="0" smtClean="0"/>
              <a:t>Памятник погибшим  в борьбе за Советскую власть </a:t>
            </a:r>
            <a:r>
              <a:rPr lang="ru-RU" sz="1800" b="1" dirty="0" err="1" smtClean="0"/>
              <a:t>Муханову</a:t>
            </a:r>
            <a:r>
              <a:rPr lang="ru-RU" sz="1800" b="1" dirty="0" smtClean="0"/>
              <a:t>  Н.М. и Мамонову  Е.Ф</a:t>
            </a:r>
            <a:endParaRPr lang="ru-RU" sz="1800" b="1" dirty="0"/>
          </a:p>
        </p:txBody>
      </p:sp>
      <p:pic>
        <p:nvPicPr>
          <p:cNvPr id="4097" name="Picture 1" descr="E:\ЮЖИНО\Изображение 004.jpg"/>
          <p:cNvPicPr>
            <a:picLocks noChangeAspect="1" noChangeArrowheads="1"/>
          </p:cNvPicPr>
          <p:nvPr/>
        </p:nvPicPr>
        <p:blipFill>
          <a:blip r:embed="rId2" cstate="screen"/>
          <a:srcRect/>
          <a:stretch>
            <a:fillRect/>
          </a:stretch>
        </p:blipFill>
        <p:spPr bwMode="auto">
          <a:xfrm>
            <a:off x="2000232" y="214290"/>
            <a:ext cx="5119722" cy="383979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357158" y="142852"/>
            <a:ext cx="8458200" cy="1222375"/>
          </a:xfrm>
        </p:spPr>
        <p:txBody>
          <a:bodyPr/>
          <a:lstStyle/>
          <a:p>
            <a:pPr algn="ctr"/>
            <a:r>
              <a:rPr lang="ru-RU" dirty="0" smtClean="0">
                <a:solidFill>
                  <a:srgbClr val="FF0000"/>
                </a:solidFill>
              </a:rPr>
              <a:t>Наш памятник</a:t>
            </a:r>
            <a:endParaRPr lang="ru-RU" dirty="0">
              <a:solidFill>
                <a:srgbClr val="FF0000"/>
              </a:solidFill>
            </a:endParaRPr>
          </a:p>
        </p:txBody>
      </p:sp>
      <p:sp>
        <p:nvSpPr>
          <p:cNvPr id="6" name="Содержимое 5"/>
          <p:cNvSpPr>
            <a:spLocks noGrp="1"/>
          </p:cNvSpPr>
          <p:nvPr>
            <p:ph type="subTitle" idx="1"/>
          </p:nvPr>
        </p:nvSpPr>
        <p:spPr>
          <a:xfrm>
            <a:off x="381000" y="928670"/>
            <a:ext cx="8458200" cy="2571768"/>
          </a:xfrm>
        </p:spPr>
        <p:txBody>
          <a:bodyPr>
            <a:normAutofit/>
          </a:bodyPr>
          <a:lstStyle/>
          <a:p>
            <a:r>
              <a:rPr lang="ru-RU" b="1" dirty="0" smtClean="0"/>
              <a:t>Значительным событием  в истории нашего села было празднование 36-летие Победы Великой Отечественной войне. 9 мая 1981 года в нашем селе состоялось торжественное открытие памятника воинам – односельчанам, погибших на полях сражений Великой Отечественной войны.</a:t>
            </a:r>
          </a:p>
          <a:p>
            <a:endParaRPr lang="ru-RU" dirty="0"/>
          </a:p>
        </p:txBody>
      </p:sp>
      <p:pic>
        <p:nvPicPr>
          <p:cNvPr id="18434" name="Picture 2" descr="C:\Users\dns\Pictures\ФОТО\ОСЕНЬ\IMG_3927.JPG"/>
          <p:cNvPicPr>
            <a:picLocks noChangeAspect="1" noChangeArrowheads="1"/>
          </p:cNvPicPr>
          <p:nvPr/>
        </p:nvPicPr>
        <p:blipFill>
          <a:blip r:embed="rId2" cstate="screen"/>
          <a:srcRect/>
          <a:stretch>
            <a:fillRect/>
          </a:stretch>
        </p:blipFill>
        <p:spPr bwMode="auto">
          <a:xfrm>
            <a:off x="2357422" y="3071810"/>
            <a:ext cx="4476780" cy="33575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500063"/>
            <a:ext cx="9001156" cy="4143383"/>
          </a:xfrm>
        </p:spPr>
        <p:txBody>
          <a:bodyPr>
            <a:normAutofit fontScale="85000" lnSpcReduction="20000"/>
          </a:bodyPr>
          <a:lstStyle/>
          <a:p>
            <a:r>
              <a:rPr lang="ru-RU" b="1" dirty="0" smtClean="0"/>
              <a:t>Вечер. Шесть часов. На площади собрались родственники погибших, представители администрации, солдаты и все жители села. Под звуки пионерского горна и дробь барабанов выстраиваются у памятника ветераны Великой  Отечественной войны. Секретарь партийного бюро совхоза В.А.Давыдов тепло и проникновенно говорит о героях земляках, павших и живых. А ветераны войны в своих выступлениях, говорят о том, что такое война, вспоминают своих боевых товарищей, которые не вернулись домой с победой. </a:t>
            </a:r>
            <a:endParaRPr lang="ru-RU" b="1" dirty="0"/>
          </a:p>
        </p:txBody>
      </p:sp>
      <p:pic>
        <p:nvPicPr>
          <p:cNvPr id="19458" name="Picture 2" descr="H:\DCIM\118___03\IMG_4649.JPG"/>
          <p:cNvPicPr>
            <a:picLocks noChangeAspect="1" noChangeArrowheads="1"/>
          </p:cNvPicPr>
          <p:nvPr/>
        </p:nvPicPr>
        <p:blipFill>
          <a:blip r:embed="rId2" cstate="screen"/>
          <a:srcRect/>
          <a:stretch>
            <a:fillRect/>
          </a:stretch>
        </p:blipFill>
        <p:spPr bwMode="auto">
          <a:xfrm>
            <a:off x="928662" y="4357694"/>
            <a:ext cx="7334301" cy="2286016"/>
          </a:xfrm>
          <a:prstGeom prst="rect">
            <a:avLst/>
          </a:prstGeom>
          <a:ln>
            <a:noFill/>
          </a:ln>
          <a:effectLst>
            <a:softEdge rad="112500"/>
          </a:effectLst>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42844" y="214290"/>
            <a:ext cx="8686800" cy="4525962"/>
          </a:xfrm>
        </p:spPr>
        <p:txBody>
          <a:bodyPr/>
          <a:lstStyle/>
          <a:p>
            <a:r>
              <a:rPr lang="ru-RU" dirty="0" smtClean="0"/>
              <a:t>Родные, близкие, односельчане возлагают цветы, венки к памятнику. Над селом звучат артиллерийские залпы. Минутой  молчания почтили память погибших.</a:t>
            </a:r>
          </a:p>
          <a:p>
            <a:endParaRPr lang="ru-RU" dirty="0"/>
          </a:p>
        </p:txBody>
      </p:sp>
      <p:pic>
        <p:nvPicPr>
          <p:cNvPr id="20482" name="Picture 2" descr="E:\ЮЖИНО\DSCN3529.JPG"/>
          <p:cNvPicPr>
            <a:picLocks noChangeAspect="1" noChangeArrowheads="1"/>
          </p:cNvPicPr>
          <p:nvPr/>
        </p:nvPicPr>
        <p:blipFill>
          <a:blip r:embed="rId2" cstate="screen"/>
          <a:srcRect/>
          <a:stretch>
            <a:fillRect/>
          </a:stretch>
        </p:blipFill>
        <p:spPr bwMode="auto">
          <a:xfrm>
            <a:off x="1857356" y="2571744"/>
            <a:ext cx="5214974" cy="39110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339</TotalTime>
  <Words>901</Words>
  <PresentationFormat>Экран (4:3)</PresentationFormat>
  <Paragraphs>44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Южино – деревня моя, край берёзовый…</vt:lpstr>
      <vt:lpstr>Слайд 2</vt:lpstr>
      <vt:lpstr>История села</vt:lpstr>
      <vt:lpstr>Слайд 4</vt:lpstr>
      <vt:lpstr>Слайд 5</vt:lpstr>
      <vt:lpstr>Ничего не расскажет холодный камень тому, кто пройдет мимо, а тому, кто склонит голову у памятника, поведает о многом.   </vt:lpstr>
      <vt:lpstr>Наш памятник</vt:lpstr>
      <vt:lpstr>Слайд 8</vt:lpstr>
      <vt:lpstr>Слайд 9</vt:lpstr>
      <vt:lpstr>Слайд 10</vt:lpstr>
      <vt:lpstr>История совхоза</vt:lpstr>
      <vt:lpstr>Слайд 12</vt:lpstr>
      <vt:lpstr>Слайд 13</vt:lpstr>
      <vt:lpstr>Слайд 14</vt:lpstr>
      <vt:lpstr>Духовное наследие</vt:lpstr>
      <vt:lpstr>Наша школа</vt:lpstr>
      <vt:lpstr>Краеведение</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родного края</dc:title>
  <dc:creator>dns</dc:creator>
  <cp:lastModifiedBy>Ad</cp:lastModifiedBy>
  <cp:revision>34</cp:revision>
  <dcterms:created xsi:type="dcterms:W3CDTF">2013-03-20T12:46:15Z</dcterms:created>
  <dcterms:modified xsi:type="dcterms:W3CDTF">2021-11-06T10:32:09Z</dcterms:modified>
</cp:coreProperties>
</file>