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9"/>
  </p:notesMasterIdLst>
  <p:sldIdLst>
    <p:sldId id="256" r:id="rId2"/>
    <p:sldId id="257" r:id="rId3"/>
    <p:sldId id="266" r:id="rId4"/>
    <p:sldId id="258" r:id="rId5"/>
    <p:sldId id="267" r:id="rId6"/>
    <p:sldId id="268" r:id="rId7"/>
    <p:sldId id="269" r:id="rId8"/>
    <p:sldId id="270" r:id="rId9"/>
    <p:sldId id="271" r:id="rId10"/>
    <p:sldId id="272" r:id="rId11"/>
    <p:sldId id="259" r:id="rId12"/>
    <p:sldId id="260" r:id="rId13"/>
    <p:sldId id="261" r:id="rId14"/>
    <p:sldId id="262" r:id="rId15"/>
    <p:sldId id="263" r:id="rId16"/>
    <p:sldId id="264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18" autoAdjust="0"/>
  </p:normalViewPr>
  <p:slideViewPr>
    <p:cSldViewPr>
      <p:cViewPr varScale="1">
        <p:scale>
          <a:sx n="81" d="100"/>
          <a:sy n="81" d="100"/>
        </p:scale>
        <p:origin x="10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9E196-AFB7-4D7D-ABFF-48223B0B1689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9BA06-5B6B-46FC-AB70-9CEB29F152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997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34560-BE2D-426A-8125-032228111660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B7035-4009-4F1C-8A50-97283DC68B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34560-BE2D-426A-8125-032228111660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B7035-4009-4F1C-8A50-97283DC68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34560-BE2D-426A-8125-032228111660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B7035-4009-4F1C-8A50-97283DC68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34560-BE2D-426A-8125-032228111660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B7035-4009-4F1C-8A50-97283DC68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34560-BE2D-426A-8125-032228111660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B7035-4009-4F1C-8A50-97283DC68B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34560-BE2D-426A-8125-032228111660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B7035-4009-4F1C-8A50-97283DC68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34560-BE2D-426A-8125-032228111660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B7035-4009-4F1C-8A50-97283DC68B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34560-BE2D-426A-8125-032228111660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B7035-4009-4F1C-8A50-97283DC68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34560-BE2D-426A-8125-032228111660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B7035-4009-4F1C-8A50-97283DC68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834560-BE2D-426A-8125-032228111660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B7035-4009-4F1C-8A50-97283DC68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8834560-BE2D-426A-8125-032228111660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4EB7035-4009-4F1C-8A50-97283DC68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8834560-BE2D-426A-8125-032228111660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4EB7035-4009-4F1C-8A50-97283DC68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slide" Target="slide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916832"/>
            <a:ext cx="8461448" cy="3024336"/>
          </a:xfrm>
        </p:spPr>
        <p:txBody>
          <a:bodyPr/>
          <a:lstStyle/>
          <a:p>
            <a:pPr algn="ctr"/>
            <a:r>
              <a:rPr lang="ru-RU" sz="6000" dirty="0" smtClean="0"/>
              <a:t>Оценка качества </a:t>
            </a:r>
            <a:r>
              <a:rPr lang="ru-RU" sz="6000" smtClean="0"/>
              <a:t>ремонта машин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        </a:t>
            </a:r>
            <a:r>
              <a:rPr lang="ru-RU" sz="2400" dirty="0" smtClean="0"/>
              <a:t>Выполнил Студент Группы СЛ-21</a:t>
            </a:r>
            <a:br>
              <a:rPr lang="ru-RU" sz="2400" dirty="0" smtClean="0"/>
            </a:br>
            <a:r>
              <a:rPr lang="ru-RU" sz="2400" dirty="0" smtClean="0"/>
              <a:t>                               </a:t>
            </a:r>
            <a:r>
              <a:rPr lang="ru-RU" sz="2400" dirty="0" err="1" smtClean="0"/>
              <a:t>Турлаев</a:t>
            </a:r>
            <a:r>
              <a:rPr lang="ru-RU" sz="2400" dirty="0" smtClean="0"/>
              <a:t> К.И.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/>
              <a:t/>
            </a:r>
            <a:br>
              <a:rPr lang="ru-RU" sz="6000" dirty="0"/>
            </a:br>
            <a:endParaRPr lang="ru-RU" sz="6000" dirty="0"/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Сохраняемость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550" indent="277813">
              <a:buNone/>
            </a:pPr>
            <a:r>
              <a:rPr lang="ru-RU" dirty="0" smtClean="0"/>
              <a:t>Свойство автомобиля сохранять значения показателей безотказности, долговечности и ремонтопригодности в течение и после хранения или транспортирования.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1188744"/>
          </a:xfrm>
        </p:spPr>
        <p:txBody>
          <a:bodyPr/>
          <a:lstStyle/>
          <a:p>
            <a:r>
              <a:rPr lang="ru-RU" dirty="0" smtClean="0"/>
              <a:t>Качество ремонта автомобиля оценивают: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060848"/>
            <a:ext cx="8208912" cy="3517648"/>
          </a:xfrm>
        </p:spPr>
        <p:txBody>
          <a:bodyPr anchor="ctr"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hlinkClick r:id="rId2" action="ppaction://hlinksldjump"/>
              </a:rPr>
              <a:t>Единичными показателями качества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hlinkClick r:id="rId3" action="ppaction://hlinksldjump"/>
              </a:rPr>
              <a:t>Комплексными показателями качества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hlinkClick r:id="rId4" action="ppaction://hlinksldjump"/>
              </a:rPr>
              <a:t>Интегральным показателям качества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8531424" y="6453336"/>
            <a:ext cx="612576" cy="404664"/>
          </a:xfrm>
          <a:prstGeom prst="actionButtonHom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188744"/>
          </a:xfrm>
        </p:spPr>
        <p:txBody>
          <a:bodyPr/>
          <a:lstStyle/>
          <a:p>
            <a:r>
              <a:rPr lang="ru-RU" dirty="0" smtClean="0"/>
              <a:t>Единичные показатели качества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2348880"/>
            <a:ext cx="7772400" cy="3429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Характеризуют только одно из свойств автомобиля и его агрегатов. Например наработка до первого отказа характеризует безотказность, время восстановления – ремонтопригодность, ресурс после капитального ремонта – долговечность </a:t>
            </a:r>
            <a:endParaRPr lang="ru-RU" sz="2400" dirty="0"/>
          </a:p>
        </p:txBody>
      </p:sp>
      <p:sp>
        <p:nvSpPr>
          <p:cNvPr id="5" name="Управляющая кнопка: в конец 4">
            <a:hlinkClick r:id="rId2" action="ppaction://hlinksldjump" highlightClick="1"/>
          </p:cNvPr>
          <p:cNvSpPr/>
          <p:nvPr/>
        </p:nvSpPr>
        <p:spPr>
          <a:xfrm flipH="1">
            <a:off x="7884368" y="6453336"/>
            <a:ext cx="648072" cy="404664"/>
          </a:xfrm>
          <a:prstGeom prst="actionButtonEnd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531424" y="6453336"/>
            <a:ext cx="612576" cy="404664"/>
          </a:xfrm>
          <a:prstGeom prst="actionButtonHom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188744"/>
          </a:xfrm>
        </p:spPr>
        <p:txBody>
          <a:bodyPr/>
          <a:lstStyle/>
          <a:p>
            <a:r>
              <a:rPr lang="ru-RU" dirty="0" smtClean="0"/>
              <a:t>Комплексные показатели качества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276872"/>
            <a:ext cx="7834064" cy="4078688"/>
          </a:xfrm>
        </p:spPr>
        <p:txBody>
          <a:bodyPr>
            <a:normAutofit/>
          </a:bodyPr>
          <a:lstStyle/>
          <a:p>
            <a:pPr marL="85725" indent="-17463">
              <a:buNone/>
            </a:pPr>
            <a:r>
              <a:rPr lang="ru-RU" sz="2400" dirty="0" smtClean="0"/>
              <a:t>Характеризуют несколько свойств автомобиля или его агрегатов. Примером комплексного показателя может служить коэффициент готовности</a:t>
            </a:r>
          </a:p>
          <a:p>
            <a:pPr marL="85725" indent="-17463">
              <a:buNone/>
            </a:pPr>
            <a:r>
              <a:rPr lang="ru-RU" sz="2400" dirty="0" smtClean="0"/>
              <a:t>где       - наработка на отказ, характеризующая безотказность автомобиля</a:t>
            </a:r>
            <a:r>
              <a:rPr lang="en-US" sz="2400" dirty="0" smtClean="0"/>
              <a:t>;</a:t>
            </a:r>
            <a:r>
              <a:rPr lang="ru-RU" sz="2400" dirty="0" smtClean="0"/>
              <a:t>         - среднее время восстановления, характеризующее ремонтопригодность автомобиля 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3068960"/>
            <a:ext cx="2664296" cy="461128"/>
          </a:xfrm>
          <a:prstGeom prst="rect">
            <a:avLst/>
          </a:prstGeom>
          <a:noFill/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3501008"/>
            <a:ext cx="300033" cy="432048"/>
          </a:xfrm>
          <a:prstGeom prst="rect">
            <a:avLst/>
          </a:prstGeom>
          <a:noFill/>
        </p:spPr>
      </p:pic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3861048"/>
            <a:ext cx="330037" cy="432048"/>
          </a:xfrm>
          <a:prstGeom prst="rect">
            <a:avLst/>
          </a:prstGeom>
          <a:noFill/>
        </p:spPr>
      </p:pic>
      <p:sp>
        <p:nvSpPr>
          <p:cNvPr id="18" name="Управляющая кнопка: в конец 17">
            <a:hlinkClick r:id="rId5" action="ppaction://hlinksldjump" highlightClick="1"/>
          </p:cNvPr>
          <p:cNvSpPr/>
          <p:nvPr/>
        </p:nvSpPr>
        <p:spPr>
          <a:xfrm flipH="1">
            <a:off x="7884368" y="6453336"/>
            <a:ext cx="648072" cy="404664"/>
          </a:xfrm>
          <a:prstGeom prst="actionButtonEnd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домой 18">
            <a:hlinkClick r:id="" action="ppaction://hlinkshowjump?jump=firstslide" highlightClick="1"/>
          </p:cNvPr>
          <p:cNvSpPr/>
          <p:nvPr/>
        </p:nvSpPr>
        <p:spPr>
          <a:xfrm>
            <a:off x="8531424" y="6453336"/>
            <a:ext cx="612576" cy="404664"/>
          </a:xfrm>
          <a:prstGeom prst="actionButtonHom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8136904" cy="1130424"/>
          </a:xfrm>
        </p:spPr>
        <p:txBody>
          <a:bodyPr/>
          <a:lstStyle/>
          <a:p>
            <a:r>
              <a:rPr lang="ru-RU" dirty="0" smtClean="0"/>
              <a:t>Интегральные показатели качества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4813792"/>
          </a:xfrm>
        </p:spPr>
        <p:txBody>
          <a:bodyPr>
            <a:normAutofit/>
          </a:bodyPr>
          <a:lstStyle/>
          <a:p>
            <a:pPr marL="87313" indent="268288">
              <a:buNone/>
            </a:pPr>
            <a:r>
              <a:rPr lang="ru-RU" sz="2300" dirty="0" smtClean="0"/>
              <a:t>Является частным случаем комплексных показателей и отражает соотношение технических и экономических показателей автомобиля.</a:t>
            </a:r>
          </a:p>
          <a:p>
            <a:pPr marL="87313" indent="268288">
              <a:buNone/>
            </a:pPr>
            <a:r>
              <a:rPr lang="ru-RU" sz="2300" dirty="0" smtClean="0"/>
              <a:t>Показатели качества отремонтированного автомобиля и его агрегатов оценивают обычно сравнением с аналогичными показателями новых автомобилей и агрегатов. </a:t>
            </a:r>
          </a:p>
          <a:p>
            <a:pPr marL="87313" indent="268288">
              <a:buNone/>
            </a:pPr>
            <a:r>
              <a:rPr lang="ru-RU" sz="2300" dirty="0" smtClean="0"/>
              <a:t>Для оценки качества применяют следующие методы:</a:t>
            </a:r>
          </a:p>
          <a:p>
            <a:pPr marL="539750" indent="0">
              <a:buFont typeface="+mj-lt"/>
              <a:buAutoNum type="arabicPeriod"/>
            </a:pPr>
            <a:r>
              <a:rPr lang="ru-RU" sz="2300" i="1" dirty="0" smtClean="0">
                <a:hlinkClick r:id="rId2" action="ppaction://hlinksldjump"/>
              </a:rPr>
              <a:t>Дифференциальный</a:t>
            </a:r>
            <a:r>
              <a:rPr lang="ru-RU" sz="2300" i="1" dirty="0" smtClean="0"/>
              <a:t> </a:t>
            </a:r>
          </a:p>
          <a:p>
            <a:pPr marL="539750" indent="0">
              <a:buFont typeface="+mj-lt"/>
              <a:buAutoNum type="arabicPeriod"/>
            </a:pPr>
            <a:r>
              <a:rPr lang="ru-RU" sz="2300" i="1" dirty="0" smtClean="0">
                <a:hlinkClick r:id="rId3" action="ppaction://hlinksldjump"/>
              </a:rPr>
              <a:t>Комплексный</a:t>
            </a:r>
            <a:endParaRPr lang="ru-RU" sz="2300" i="1" dirty="0" smtClean="0"/>
          </a:p>
          <a:p>
            <a:pPr marL="539750" indent="0">
              <a:buFont typeface="+mj-lt"/>
              <a:buAutoNum type="arabicPeriod"/>
            </a:pPr>
            <a:r>
              <a:rPr lang="ru-RU" sz="2300" i="1" dirty="0" smtClean="0">
                <a:hlinkClick r:id="rId4" action="ppaction://hlinksldjump"/>
              </a:rPr>
              <a:t>Интегральный</a:t>
            </a:r>
            <a:r>
              <a:rPr lang="ru-RU" sz="2300" i="1" dirty="0" smtClean="0"/>
              <a:t> </a:t>
            </a:r>
          </a:p>
          <a:p>
            <a:pPr marL="87313" indent="268288">
              <a:buNone/>
            </a:pPr>
            <a:endParaRPr lang="ru-RU" sz="2400" dirty="0"/>
          </a:p>
        </p:txBody>
      </p:sp>
      <p:sp>
        <p:nvSpPr>
          <p:cNvPr id="5" name="Управляющая кнопка: в конец 4">
            <a:hlinkClick r:id="rId5" action="ppaction://hlinksldjump" highlightClick="1"/>
          </p:cNvPr>
          <p:cNvSpPr/>
          <p:nvPr/>
        </p:nvSpPr>
        <p:spPr>
          <a:xfrm flipH="1">
            <a:off x="7884368" y="6453336"/>
            <a:ext cx="648072" cy="404664"/>
          </a:xfrm>
          <a:prstGeom prst="actionButtonEnd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531424" y="6453336"/>
            <a:ext cx="612576" cy="404664"/>
          </a:xfrm>
          <a:prstGeom prst="actionButtonHom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936104"/>
          </a:xfrm>
        </p:spPr>
        <p:txBody>
          <a:bodyPr/>
          <a:lstStyle/>
          <a:p>
            <a:r>
              <a:rPr lang="ru-RU" i="1" dirty="0" smtClean="0"/>
              <a:t>Дифференциальный 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7313" indent="268288">
              <a:buNone/>
            </a:pPr>
            <a:r>
              <a:rPr lang="ru-RU" sz="2400" dirty="0" smtClean="0"/>
              <a:t>Использует совокупность единичных и базовых показателей качества. Вычисляются относительные показатели качества                          или                         где </a:t>
            </a:r>
          </a:p>
          <a:p>
            <a:pPr marL="87313" indent="268288">
              <a:buNone/>
            </a:pPr>
            <a:r>
              <a:rPr lang="ru-RU" sz="2400" dirty="0" smtClean="0"/>
              <a:t> - единичный показатель являющийся количественной характеристикой      - го свойства</a:t>
            </a:r>
            <a:r>
              <a:rPr lang="en-US" sz="2400" dirty="0" smtClean="0"/>
              <a:t>;</a:t>
            </a:r>
            <a:endParaRPr lang="ru-RU" sz="2400" dirty="0" smtClean="0"/>
          </a:p>
          <a:p>
            <a:pPr marL="87313" indent="268288">
              <a:buNone/>
            </a:pPr>
            <a:r>
              <a:rPr lang="ru-RU" sz="2400" dirty="0" smtClean="0"/>
              <a:t>  - такой же базовый показатель.</a:t>
            </a:r>
          </a:p>
          <a:p>
            <a:pPr marL="87313" indent="268288">
              <a:buNone/>
            </a:pPr>
            <a:endParaRPr lang="ru-RU" sz="2400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2564904"/>
            <a:ext cx="1368151" cy="395610"/>
          </a:xfrm>
          <a:prstGeom prst="rect">
            <a:avLst/>
          </a:prstGeom>
          <a:noFill/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2564904"/>
            <a:ext cx="1296144" cy="374789"/>
          </a:xfrm>
          <a:prstGeom prst="rect">
            <a:avLst/>
          </a:prstGeom>
          <a:noFill/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2924944"/>
            <a:ext cx="315035" cy="504056"/>
          </a:xfrm>
          <a:prstGeom prst="rect">
            <a:avLst/>
          </a:prstGeom>
          <a:noFill/>
        </p:spPr>
      </p:pic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3284984"/>
            <a:ext cx="171020" cy="648073"/>
          </a:xfrm>
          <a:prstGeom prst="rect">
            <a:avLst/>
          </a:prstGeom>
          <a:noFill/>
        </p:spPr>
      </p:pic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1" y="3717032"/>
            <a:ext cx="448050" cy="504056"/>
          </a:xfrm>
          <a:prstGeom prst="rect">
            <a:avLst/>
          </a:prstGeom>
          <a:noFill/>
        </p:spPr>
      </p:pic>
      <p:sp>
        <p:nvSpPr>
          <p:cNvPr id="15" name="Управляющая кнопка: в конец 14">
            <a:hlinkClick r:id="rId7" action="ppaction://hlinksldjump" highlightClick="1"/>
          </p:cNvPr>
          <p:cNvSpPr/>
          <p:nvPr/>
        </p:nvSpPr>
        <p:spPr>
          <a:xfrm flipH="1">
            <a:off x="7884368" y="6453336"/>
            <a:ext cx="648072" cy="404664"/>
          </a:xfrm>
          <a:prstGeom prst="actionButtonEnd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домой 15">
            <a:hlinkClick r:id="" action="ppaction://hlinkshowjump?jump=firstslide" highlightClick="1"/>
          </p:cNvPr>
          <p:cNvSpPr/>
          <p:nvPr/>
        </p:nvSpPr>
        <p:spPr>
          <a:xfrm>
            <a:off x="8531424" y="6453336"/>
            <a:ext cx="612576" cy="404664"/>
          </a:xfrm>
          <a:prstGeom prst="actionButtonHom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Комплексный</a:t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7313" indent="268288">
              <a:buNone/>
            </a:pPr>
            <a:r>
              <a:rPr lang="ru-RU" sz="2400" dirty="0" smtClean="0"/>
              <a:t>Использует для оценки качества комплексный показатель                                                  который является некоторой функцией относительных показателей качества       . Комплексный показатель учитывает степень важности каждого свойства в формирование качества всего автомобиля или его агрегатов с </a:t>
            </a:r>
            <a:r>
              <a:rPr lang="ru-RU" sz="2400" dirty="0" err="1" smtClean="0"/>
              <a:t>пощью</a:t>
            </a:r>
            <a:r>
              <a:rPr lang="ru-RU" sz="2400" dirty="0" smtClean="0"/>
              <a:t> коэффициентов весомости.</a:t>
            </a:r>
            <a:endParaRPr lang="ru-RU" sz="2400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2132856"/>
            <a:ext cx="2736304" cy="480373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209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2780928"/>
            <a:ext cx="315035" cy="504056"/>
          </a:xfrm>
          <a:prstGeom prst="rect">
            <a:avLst/>
          </a:prstGeom>
          <a:noFill/>
        </p:spPr>
      </p:pic>
      <p:sp>
        <p:nvSpPr>
          <p:cNvPr id="10" name="Управляющая кнопка: в конец 9">
            <a:hlinkClick r:id="rId4" action="ppaction://hlinksldjump" highlightClick="1"/>
          </p:cNvPr>
          <p:cNvSpPr/>
          <p:nvPr/>
        </p:nvSpPr>
        <p:spPr>
          <a:xfrm flipH="1">
            <a:off x="7884368" y="6453336"/>
            <a:ext cx="648072" cy="404664"/>
          </a:xfrm>
          <a:prstGeom prst="actionButtonEnd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" action="ppaction://hlinkshowjump?jump=firstslide" highlightClick="1"/>
          </p:cNvPr>
          <p:cNvSpPr/>
          <p:nvPr/>
        </p:nvSpPr>
        <p:spPr>
          <a:xfrm>
            <a:off x="8531424" y="6453336"/>
            <a:ext cx="612576" cy="404664"/>
          </a:xfrm>
          <a:prstGeom prst="actionButtonHom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5256584" cy="914400"/>
          </a:xfrm>
        </p:spPr>
        <p:txBody>
          <a:bodyPr/>
          <a:lstStyle/>
          <a:p>
            <a:pPr marL="87313"/>
            <a:r>
              <a:rPr lang="ru-RU" i="1" dirty="0" smtClean="0"/>
              <a:t>Интегральный </a:t>
            </a:r>
            <a:br>
              <a:rPr lang="ru-RU" i="1" dirty="0" smtClean="0"/>
            </a:br>
            <a:endParaRPr lang="ru-RU" i="1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355600">
              <a:buNone/>
            </a:pPr>
            <a:r>
              <a:rPr lang="ru-RU" sz="2400" dirty="0" smtClean="0"/>
              <a:t>Оценивает качество продукции как отношение полезного эффекта от ее использования к совокупным затратам на ее создание и использование. Интегральный показатель имеет четкий физический  смысл – количество полезного эффекта, приходящееся на единицу затрат.</a:t>
            </a:r>
            <a:endParaRPr lang="ru-RU" sz="2400" dirty="0"/>
          </a:p>
        </p:txBody>
      </p:sp>
      <p:sp>
        <p:nvSpPr>
          <p:cNvPr id="4" name="Управляющая кнопка: в конец 3">
            <a:hlinkClick r:id="rId2" action="ppaction://hlinksldjump" highlightClick="1"/>
          </p:cNvPr>
          <p:cNvSpPr/>
          <p:nvPr/>
        </p:nvSpPr>
        <p:spPr>
          <a:xfrm flipH="1">
            <a:off x="7884368" y="6453336"/>
            <a:ext cx="648072" cy="404664"/>
          </a:xfrm>
          <a:prstGeom prst="actionButtonEnd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8531424" y="6453336"/>
            <a:ext cx="612576" cy="404664"/>
          </a:xfrm>
          <a:prstGeom prst="actionButtonHom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Качество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348880"/>
            <a:ext cx="7772400" cy="2592288"/>
          </a:xfrm>
        </p:spPr>
        <p:txBody>
          <a:bodyPr>
            <a:normAutofit/>
          </a:bodyPr>
          <a:lstStyle/>
          <a:p>
            <a:pPr marL="85725" indent="-17463">
              <a:buNone/>
            </a:pPr>
            <a:r>
              <a:rPr lang="ru-RU" sz="2400" dirty="0" smtClean="0"/>
              <a:t>Качество – это степень восстановления его работоспособности, характеристик и свойств, утраченных в процессе эксплуатации, при нормированном расходе трудовых, материальных и финансовых ресурсов.</a:t>
            </a:r>
            <a:endParaRPr lang="ru-RU" sz="2400" dirty="0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8531424" y="6453336"/>
            <a:ext cx="612576" cy="404664"/>
          </a:xfrm>
          <a:prstGeom prst="actionButtonHom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7801004" cy="1273862"/>
          </a:xfrm>
        </p:spPr>
        <p:txBody>
          <a:bodyPr/>
          <a:lstStyle/>
          <a:p>
            <a:r>
              <a:rPr lang="ru-RU" dirty="0" smtClean="0"/>
              <a:t>Проблема повышения качества производимой продукции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442913">
              <a:buNone/>
            </a:pPr>
            <a:r>
              <a:rPr lang="ru-RU" sz="2400" dirty="0" smtClean="0"/>
              <a:t>Высокое качество – это сбережение трудовых и материальных ресурсов, более полное удовлетворения потребностей общества. Поэтому на повышения качества должны быть нацелены весь механизм планирования и управления, вся система материального и морального поощрения, усилия технологов и конструкторов, мастерство рабочих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решения задач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361950" indent="-293688">
              <a:buFont typeface="Wingdings" pitchFamily="2" charset="2"/>
              <a:buChar char="q"/>
            </a:pPr>
            <a:r>
              <a:rPr lang="ru-RU" sz="2400" dirty="0" smtClean="0"/>
              <a:t>Прогнозирование и планирование качества</a:t>
            </a:r>
          </a:p>
          <a:p>
            <a:pPr marL="361950" indent="-293688">
              <a:buFont typeface="Wingdings" pitchFamily="2" charset="2"/>
              <a:buChar char="q"/>
            </a:pPr>
            <a:r>
              <a:rPr lang="ru-RU" sz="2400" dirty="0" smtClean="0"/>
              <a:t>Ценообразование с учетом качества и эффективности работ</a:t>
            </a:r>
          </a:p>
          <a:p>
            <a:pPr marL="361950" indent="-293688">
              <a:buFont typeface="Wingdings" pitchFamily="2" charset="2"/>
              <a:buChar char="q"/>
            </a:pPr>
            <a:r>
              <a:rPr lang="ru-RU" sz="2400" dirty="0" smtClean="0"/>
              <a:t>Разработка нормативно-технической документации</a:t>
            </a:r>
          </a:p>
          <a:p>
            <a:pPr marL="361950" indent="-293688">
              <a:buFont typeface="Wingdings" pitchFamily="2" charset="2"/>
              <a:buChar char="q"/>
            </a:pPr>
            <a:r>
              <a:rPr lang="ru-RU" sz="2400" dirty="0" smtClean="0"/>
              <a:t>Изучение динамики качества</a:t>
            </a:r>
          </a:p>
          <a:p>
            <a:pPr marL="361950" indent="-293688">
              <a:buFont typeface="Wingdings" pitchFamily="2" charset="2"/>
              <a:buChar char="q"/>
            </a:pPr>
            <a:r>
              <a:rPr lang="ru-RU" sz="2400" dirty="0" smtClean="0"/>
              <a:t>Морально и материальное стимулирование за повышение качества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8531424" y="6453336"/>
            <a:ext cx="612576" cy="404664"/>
          </a:xfrm>
          <a:prstGeom prst="actionButtonHom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202424"/>
          </a:xfrm>
        </p:spPr>
        <p:txBody>
          <a:bodyPr/>
          <a:lstStyle/>
          <a:p>
            <a:r>
              <a:rPr lang="ru-RU" dirty="0" smtClean="0"/>
              <a:t>Важнейшие признаки качества продукции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263525" indent="0">
              <a:buFont typeface="Wingdings" pitchFamily="2" charset="2"/>
              <a:buChar char="ü"/>
            </a:pPr>
            <a:r>
              <a:rPr lang="ru-RU" dirty="0" smtClean="0"/>
              <a:t>Надежность</a:t>
            </a:r>
          </a:p>
          <a:p>
            <a:pPr marL="263525" indent="0">
              <a:buFont typeface="Wingdings" pitchFamily="2" charset="2"/>
              <a:buChar char="ü"/>
            </a:pPr>
            <a:r>
              <a:rPr lang="ru-RU" dirty="0" smtClean="0"/>
              <a:t>Безотказность </a:t>
            </a:r>
          </a:p>
          <a:p>
            <a:pPr marL="263525" indent="0">
              <a:buFont typeface="Wingdings" pitchFamily="2" charset="2"/>
              <a:buChar char=""/>
            </a:pPr>
            <a:r>
              <a:rPr lang="ru-RU" dirty="0" smtClean="0"/>
              <a:t>Долговечность </a:t>
            </a:r>
          </a:p>
          <a:p>
            <a:pPr marL="263525" indent="0">
              <a:buFont typeface="Wingdings" pitchFamily="2" charset="2"/>
              <a:buChar char="ü"/>
            </a:pPr>
            <a:r>
              <a:rPr lang="ru-RU" dirty="0" smtClean="0"/>
              <a:t>Ремонтопригодность</a:t>
            </a:r>
          </a:p>
          <a:p>
            <a:pPr marL="263525" indent="0">
              <a:buFont typeface="Wingdings" pitchFamily="2" charset="2"/>
              <a:buChar char="ü"/>
            </a:pPr>
            <a:r>
              <a:rPr lang="ru-RU" dirty="0" smtClean="0"/>
              <a:t>Сохраняемость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63525" indent="0"/>
            <a:r>
              <a:rPr lang="ru-RU" dirty="0" smtClean="0"/>
              <a:t>Надежность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550" indent="277813">
              <a:buNone/>
            </a:pPr>
            <a:r>
              <a:rPr lang="ru-RU" dirty="0" smtClean="0"/>
              <a:t>Свойство объекта сохранять во времени в установленных пределах значения всех параметров, характеризующих способность выполнять требуемые функции в заданных режимах и условиях применения, технического обслуживания, хранения и транспортирования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Безотказность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550" indent="277813">
              <a:buNone/>
            </a:pPr>
            <a:r>
              <a:rPr lang="ru-RU" dirty="0" smtClean="0"/>
              <a:t>Свойство автомобиля непрерывно сохранять работоспособное состояние в течение некоторого времени или наработки.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Долговечность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0363">
              <a:buNone/>
            </a:pPr>
            <a:r>
              <a:rPr lang="ru-RU" dirty="0" smtClean="0"/>
              <a:t>Свойство автомобиля сохранять работоспособное состояние до наступления предельного состояния при установленной системе ТО и ремонта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Ремонтопригодность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550" indent="277813">
              <a:buNone/>
            </a:pPr>
            <a:r>
              <a:rPr lang="ru-RU" dirty="0" smtClean="0"/>
              <a:t>Свойство автомобиля, заключающееся в приспособленности к поддержанию и восстановлению работоспособного состояния путем ТО и ремонта.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132</TotalTime>
  <Words>445</Words>
  <Application>Microsoft Office PowerPoint</Application>
  <PresentationFormat>Экран (4:3)</PresentationFormat>
  <Paragraphs>51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Calibri</vt:lpstr>
      <vt:lpstr>Consolas</vt:lpstr>
      <vt:lpstr>Corbel</vt:lpstr>
      <vt:lpstr>Wingdings</vt:lpstr>
      <vt:lpstr>Wingdings 2</vt:lpstr>
      <vt:lpstr>Wingdings 3</vt:lpstr>
      <vt:lpstr>Метро</vt:lpstr>
      <vt:lpstr>Оценка качества ремонта машин          Выполнил Студент Группы СЛ-21                                Турлаев К.И.  </vt:lpstr>
      <vt:lpstr>Качество</vt:lpstr>
      <vt:lpstr>Проблема повышения качества производимой продукции </vt:lpstr>
      <vt:lpstr>Виды решения задач</vt:lpstr>
      <vt:lpstr>Важнейшие признаки качества продукции</vt:lpstr>
      <vt:lpstr>Надежность</vt:lpstr>
      <vt:lpstr>Безотказность  </vt:lpstr>
      <vt:lpstr>Долговечность  </vt:lpstr>
      <vt:lpstr>Ремонтопригодность </vt:lpstr>
      <vt:lpstr>Сохраняемость  </vt:lpstr>
      <vt:lpstr>Качество ремонта автомобиля оценивают:</vt:lpstr>
      <vt:lpstr>Единичные показатели качества</vt:lpstr>
      <vt:lpstr>Комплексные показатели качества </vt:lpstr>
      <vt:lpstr>Интегральные показатели качества </vt:lpstr>
      <vt:lpstr>Дифференциальный    </vt:lpstr>
      <vt:lpstr>Комплексный </vt:lpstr>
      <vt:lpstr>Интегральный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Оценка качества ремонта машин.</dc:title>
  <dc:creator>Дмитрий</dc:creator>
  <cp:lastModifiedBy>user</cp:lastModifiedBy>
  <cp:revision>15</cp:revision>
  <dcterms:created xsi:type="dcterms:W3CDTF">2011-11-27T05:51:24Z</dcterms:created>
  <dcterms:modified xsi:type="dcterms:W3CDTF">2021-11-06T07:28:21Z</dcterms:modified>
</cp:coreProperties>
</file>