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BBC5F-610E-4D08-A5B0-93661B52AF8B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38D61-1E90-4311-8E57-8D4AF2B5A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422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628800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Неоконсерватизм </a:t>
            </a:r>
          </a:p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1980 – 1990 гг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60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71" y="1772816"/>
            <a:ext cx="896448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кономическая программа: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·</a:t>
            </a:r>
            <a:r>
              <a:rPr lang="ru-RU" sz="2000" b="1" dirty="0"/>
              <a:t> </a:t>
            </a:r>
            <a:r>
              <a:rPr lang="ru-RU" sz="2000" b="1" dirty="0" smtClean="0"/>
              <a:t> </a:t>
            </a:r>
            <a:r>
              <a:rPr lang="ru-RU" sz="2000" b="1" dirty="0"/>
              <a:t>Сокращение государственного вмешательства в экономику, поддержка частного предпринимательства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· </a:t>
            </a:r>
            <a:r>
              <a:rPr lang="ru-RU" sz="2000" b="1" dirty="0" smtClean="0"/>
              <a:t>Сокращение </a:t>
            </a:r>
            <a:r>
              <a:rPr lang="ru-RU" sz="2000" b="1" dirty="0"/>
              <a:t>налогов как с личных доходов граждан, так и с прибылей предприятий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· </a:t>
            </a:r>
            <a:r>
              <a:rPr lang="ru-RU" sz="2000" b="1" dirty="0" smtClean="0"/>
              <a:t>Борьба </a:t>
            </a:r>
            <a:r>
              <a:rPr lang="ru-RU" sz="2000" b="1" dirty="0"/>
              <a:t>с инфляцией. Не путём контроля над ценами, разумеется, а сокращением денежной массы в обращении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·  </a:t>
            </a:r>
            <a:r>
              <a:rPr lang="ru-RU" sz="2000" b="1" dirty="0" smtClean="0"/>
              <a:t>Сокращение </a:t>
            </a:r>
            <a:r>
              <a:rPr lang="ru-RU" sz="2000" b="1" dirty="0"/>
              <a:t>(или, скорее, замедление роста) государственных расходов.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93322" y="620688"/>
            <a:ext cx="3392852" cy="646331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ейганомика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5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108598" cy="45603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77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2871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93322" y="620688"/>
            <a:ext cx="2859950" cy="646331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Тэтчеризм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34" y="1556792"/>
            <a:ext cx="6486525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5528634"/>
            <a:ext cx="88569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Жёсткую политику правительство проводило по отношению к профсоюзам. </a:t>
            </a:r>
          </a:p>
        </p:txBody>
      </p:sp>
    </p:spTree>
    <p:extLst>
      <p:ext uri="{BB962C8B-B14F-4D97-AF65-F5344CB8AC3E}">
        <p14:creationId xmlns:p14="http://schemas.microsoft.com/office/powerpoint/2010/main" val="37918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3"/>
          <a:stretch/>
        </p:blipFill>
        <p:spPr bwMode="auto">
          <a:xfrm>
            <a:off x="467544" y="1052736"/>
            <a:ext cx="7811405" cy="4226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24594" y="4941168"/>
            <a:ext cx="3384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/>
              <a:t>Гельмут Коль (1930  - 2017 гг.)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140308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764704"/>
            <a:ext cx="84969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▪ снижение налогов и государственных расходов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▪ снижение контроля за предпринимательством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▪ стимулирование конкуренции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10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412776"/>
            <a:ext cx="58326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занятия:</a:t>
            </a:r>
          </a:p>
          <a:p>
            <a:endParaRPr lang="ru-RU" dirty="0"/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Значение термина «Неоконсерватизм».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 Предпосылки неоконсерватизма.</a:t>
            </a:r>
          </a:p>
          <a:p>
            <a:pPr marL="342900" indent="-342900"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3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положения неоконсерватизма.</a:t>
            </a:r>
          </a:p>
          <a:p>
            <a:pPr marL="342900" indent="-342900">
              <a:buAutoNum type="arabicPeriod" startAt="3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3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Яркие представители неоконсерватизма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85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2160" y="47667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термина «Неоконсерватизм».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627784" y="1196752"/>
            <a:ext cx="936104" cy="122413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572000" y="1196752"/>
            <a:ext cx="1143744" cy="129614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-396552" y="2663334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Консерватизм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1034" y="2663334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Либерализм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186554"/>
            <a:ext cx="3888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 </a:t>
            </a:r>
            <a:r>
              <a:rPr lang="ru-RU" sz="2000" dirty="0"/>
              <a:t>(</a:t>
            </a:r>
            <a:r>
              <a:rPr lang="ru-RU" sz="2000" dirty="0">
                <a:latin typeface="Times New Roman" pitchFamily="18" charset="0"/>
              </a:rPr>
              <a:t>от </a:t>
            </a:r>
            <a:r>
              <a:rPr lang="ru-RU" sz="2000" dirty="0" smtClean="0">
                <a:latin typeface="Times New Roman" pitchFamily="18" charset="0"/>
              </a:rPr>
              <a:t>лат.</a:t>
            </a:r>
            <a:r>
              <a:rPr lang="ru-RU" sz="2000" dirty="0">
                <a:latin typeface="Times New Roman" pitchFamily="18" charset="0"/>
              </a:rPr>
              <a:t> </a:t>
            </a:r>
            <a:r>
              <a:rPr lang="ru-RU" sz="2000" i="1" dirty="0" err="1">
                <a:latin typeface="Times New Roman" pitchFamily="18" charset="0"/>
              </a:rPr>
              <a:t>conservo</a:t>
            </a:r>
            <a:r>
              <a:rPr lang="ru-RU" sz="2000" dirty="0">
                <a:latin typeface="Times New Roman" pitchFamily="18" charset="0"/>
              </a:rPr>
              <a:t> — сохраняю) — </a:t>
            </a:r>
            <a:r>
              <a:rPr lang="ru-RU" sz="2000" dirty="0" smtClean="0">
                <a:latin typeface="Times New Roman" pitchFamily="18" charset="0"/>
              </a:rPr>
              <a:t>идеологическая приверженность </a:t>
            </a:r>
            <a:r>
              <a:rPr lang="ru-RU" sz="2000" dirty="0">
                <a:latin typeface="Times New Roman" pitchFamily="18" charset="0"/>
              </a:rPr>
              <a:t>традиционным </a:t>
            </a:r>
            <a:r>
              <a:rPr lang="ru-RU" sz="2000" dirty="0" smtClean="0">
                <a:latin typeface="Times New Roman" pitchFamily="18" charset="0"/>
              </a:rPr>
              <a:t>ценностям и </a:t>
            </a:r>
            <a:r>
              <a:rPr lang="ru-RU" sz="2000" dirty="0">
                <a:latin typeface="Times New Roman" pitchFamily="18" charset="0"/>
              </a:rPr>
              <a:t>порядкам, социальным или религиозным </a:t>
            </a:r>
            <a:r>
              <a:rPr lang="ru-RU" sz="2000" dirty="0" smtClean="0">
                <a:latin typeface="Times New Roman" pitchFamily="18" charset="0"/>
              </a:rPr>
              <a:t>доктринам. </a:t>
            </a:r>
            <a:r>
              <a:rPr lang="ru-RU" sz="2000" dirty="0">
                <a:latin typeface="Times New Roman" pitchFamily="18" charset="0"/>
              </a:rPr>
              <a:t>За главную ценность принимается сохранение традиций общества, его институтов и ценностей.</a:t>
            </a:r>
            <a:endParaRPr lang="ru-RU" sz="2000" dirty="0">
              <a:latin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93027" y="3356991"/>
            <a:ext cx="34534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 (от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лат.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liberalis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свободный) —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философское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общественно-политическое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течение,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провозглашающее непоколебимость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 и личных свобод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30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низ 1"/>
          <p:cNvSpPr/>
          <p:nvPr/>
        </p:nvSpPr>
        <p:spPr>
          <a:xfrm>
            <a:off x="2051720" y="332656"/>
            <a:ext cx="4824536" cy="30243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3966499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Новый консерватизм / Неоконсерватизм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88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33" b="22967"/>
          <a:stretch/>
        </p:blipFill>
        <p:spPr bwMode="auto">
          <a:xfrm>
            <a:off x="1619672" y="548680"/>
            <a:ext cx="4904589" cy="5495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0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2160" y="47667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Предпосылки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неоконсерватизма.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8" y="1268760"/>
            <a:ext cx="576064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Кризис середины 1970-х гг.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42"/>
          <a:stretch/>
        </p:blipFill>
        <p:spPr bwMode="auto">
          <a:xfrm>
            <a:off x="251519" y="2276871"/>
            <a:ext cx="8332371" cy="248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87524" y="5013176"/>
            <a:ext cx="2232248" cy="792088"/>
          </a:xfrm>
          <a:prstGeom prst="roundRect">
            <a:avLst/>
          </a:prstGeom>
          <a:solidFill>
            <a:srgbClr val="FDFB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Экономический кризис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51642" y="5013176"/>
            <a:ext cx="2232248" cy="792088"/>
          </a:xfrm>
          <a:prstGeom prst="roundRect">
            <a:avLst/>
          </a:prstGeom>
          <a:solidFill>
            <a:srgbClr val="FDFB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Энергетический кризис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97524" y="5013176"/>
            <a:ext cx="3240360" cy="792088"/>
          </a:xfrm>
          <a:prstGeom prst="roundRect">
            <a:avLst/>
          </a:prstGeom>
          <a:solidFill>
            <a:srgbClr val="FDFB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Кризис государства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всеобщего благоденствия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89601" y="5949280"/>
            <a:ext cx="6856206" cy="792088"/>
          </a:xfrm>
          <a:prstGeom prst="roundRect">
            <a:avLst/>
          </a:prstGeom>
          <a:solidFill>
            <a:srgbClr val="FDFB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Переход западной цивилизации к постиндустриальному развитию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5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2160" y="47667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Основные положения неоконсерватизма</a:t>
            </a:r>
            <a:endParaRPr lang="ru-RU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3230" y="1196752"/>
            <a:ext cx="839322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▪ возрождение авторитета семьи, школы, церкви.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▪ воспитание сдержанности, патриотизма, дисциплинированности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▪ развитие рыночной экономики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▪ снижение государственных расходов на социальную сферу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▪ новая налоговая система: снижение налогов для корпораций, что имело целью активизации притока инвестиций в производство.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888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Представители неоконсерватизма</a:t>
            </a:r>
            <a:endParaRPr lang="ru-RU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14488"/>
            <a:ext cx="7486972" cy="41949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5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7128792" cy="4004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369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71</TotalTime>
  <Words>159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X64</cp:lastModifiedBy>
  <cp:revision>7</cp:revision>
  <cp:lastPrinted>2020-11-30T18:18:16Z</cp:lastPrinted>
  <dcterms:created xsi:type="dcterms:W3CDTF">2020-11-30T16:56:34Z</dcterms:created>
  <dcterms:modified xsi:type="dcterms:W3CDTF">2020-11-30T18:18:18Z</dcterms:modified>
</cp:coreProperties>
</file>