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1" r:id="rId3"/>
    <p:sldId id="286" r:id="rId4"/>
    <p:sldId id="284" r:id="rId5"/>
    <p:sldId id="285" r:id="rId6"/>
    <p:sldId id="287" r:id="rId7"/>
    <p:sldId id="261" r:id="rId8"/>
    <p:sldId id="288" r:id="rId9"/>
    <p:sldId id="289" r:id="rId10"/>
    <p:sldId id="299" r:id="rId11"/>
    <p:sldId id="290" r:id="rId12"/>
    <p:sldId id="291" r:id="rId13"/>
    <p:sldId id="292" r:id="rId14"/>
    <p:sldId id="293" r:id="rId15"/>
    <p:sldId id="294" r:id="rId16"/>
    <p:sldId id="300" r:id="rId17"/>
    <p:sldId id="301" r:id="rId18"/>
    <p:sldId id="295" r:id="rId19"/>
    <p:sldId id="296" r:id="rId20"/>
    <p:sldId id="297" r:id="rId21"/>
    <p:sldId id="298" r:id="rId22"/>
    <p:sldId id="282" r:id="rId23"/>
    <p:sldId id="277" r:id="rId24"/>
    <p:sldId id="278" r:id="rId25"/>
    <p:sldId id="279" r:id="rId26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CF2B"/>
    <a:srgbClr val="006600"/>
    <a:srgbClr val="006400"/>
    <a:srgbClr val="008000"/>
    <a:srgbClr val="FFFF66"/>
    <a:srgbClr val="CC00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99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E1EFE2-9D9E-4562-8B47-85BDAE84DA5C}" type="doc">
      <dgm:prSet loTypeId="urn:microsoft.com/office/officeart/2005/8/layout/radial5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D9BF2A4-E57F-477F-A76C-F1267E722214}">
      <dgm:prSet phldrT="[Текст]" custT="1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1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rPr>
            <a:t>ПРОЕКТ  </a:t>
          </a:r>
        </a:p>
        <a:p>
          <a:r>
            <a:rPr lang="ru-RU" sz="1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rPr>
            <a:t>« ОГОРОД НА ПОДОКОННИКЕ</a:t>
          </a:r>
          <a:endParaRPr lang="ru-RU" sz="1800" b="1" u="sng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rgbClr val="FF0000"/>
            </a:solidFill>
            <a:effectLst>
              <a:reflection blurRad="12700" stA="28000" endPos="45000" dist="1000" dir="5400000" sy="-100000" algn="bl" rotWithShape="0"/>
            </a:effectLst>
            <a:latin typeface="Bookman Old Style" pitchFamily="18" charset="0"/>
          </a:endParaRPr>
        </a:p>
      </dgm:t>
    </dgm:pt>
    <dgm:pt modelId="{DDFA86FC-9963-4BBA-9A0D-BC1A287F3ECA}" type="parTrans" cxnId="{18D89BD8-D8B4-4968-BF68-A447FFC19197}">
      <dgm:prSet/>
      <dgm:spPr/>
      <dgm:t>
        <a:bodyPr/>
        <a:lstStyle/>
        <a:p>
          <a:endParaRPr lang="ru-RU"/>
        </a:p>
      </dgm:t>
    </dgm:pt>
    <dgm:pt modelId="{6B98CFCE-4B83-46EC-83F1-5D54E6381FA9}" type="sibTrans" cxnId="{18D89BD8-D8B4-4968-BF68-A447FFC19197}">
      <dgm:prSet/>
      <dgm:spPr/>
      <dgm:t>
        <a:bodyPr/>
        <a:lstStyle/>
        <a:p>
          <a:endParaRPr lang="ru-RU"/>
        </a:p>
      </dgm:t>
    </dgm:pt>
    <dgm:pt modelId="{51094C2C-4A8D-4796-AFBE-AFB159DEA39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РАБОТА С РОДИТЕЛЯМИ</a:t>
          </a:r>
          <a:endParaRPr lang="ru-RU" sz="1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79CDE1F2-CDDE-4138-959E-662D75FA98D9}" type="parTrans" cxnId="{FD2B15EF-F05E-475B-871B-8C630C01AFDF}">
      <dgm:prSet/>
      <dgm:spPr/>
      <dgm:t>
        <a:bodyPr/>
        <a:lstStyle/>
        <a:p>
          <a:endParaRPr lang="ru-RU"/>
        </a:p>
      </dgm:t>
    </dgm:pt>
    <dgm:pt modelId="{A7A53D2C-5736-4D8B-91F7-01463C3ACF58}" type="sibTrans" cxnId="{FD2B15EF-F05E-475B-871B-8C630C01AFDF}">
      <dgm:prSet/>
      <dgm:spPr/>
      <dgm:t>
        <a:bodyPr/>
        <a:lstStyle/>
        <a:p>
          <a:endParaRPr lang="ru-RU"/>
        </a:p>
      </dgm:t>
    </dgm:pt>
    <dgm:pt modelId="{A349736A-D434-402A-9D0E-29C9E3F8175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ИССЛЕДОВАТЕЛЬСКАЯ ДЕЯТЕЛЬНОСТЬ</a:t>
          </a:r>
          <a:endParaRPr lang="ru-RU" sz="14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04EF8D4C-7F9C-4A66-B3FD-48EF4B0A8372}" type="parTrans" cxnId="{0B97CE10-FADD-4AF8-8E86-F6DCA6B2F4B1}">
      <dgm:prSet/>
      <dgm:spPr/>
      <dgm:t>
        <a:bodyPr/>
        <a:lstStyle/>
        <a:p>
          <a:endParaRPr lang="ru-RU"/>
        </a:p>
      </dgm:t>
    </dgm:pt>
    <dgm:pt modelId="{1A39E01C-7764-4098-BC38-384F68B0082D}" type="sibTrans" cxnId="{0B97CE10-FADD-4AF8-8E86-F6DCA6B2F4B1}">
      <dgm:prSet/>
      <dgm:spPr/>
      <dgm:t>
        <a:bodyPr/>
        <a:lstStyle/>
        <a:p>
          <a:endParaRPr lang="ru-RU"/>
        </a:p>
      </dgm:t>
    </dgm:pt>
    <dgm:pt modelId="{8FD30903-81B8-4B8F-BAD7-B1BF2255DE20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ОБРАЗОВАТЕЛЬНАЯ ДЕЯТЕЛЬНОСТЬ С ДЕТЬМИ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ED587B3B-DD16-4498-A7A1-CCA47E0AC915}" type="parTrans" cxnId="{8EDB9BA7-11F3-4FE7-96D6-C2F9A5D73B8B}">
      <dgm:prSet/>
      <dgm:spPr/>
      <dgm:t>
        <a:bodyPr/>
        <a:lstStyle/>
        <a:p>
          <a:endParaRPr lang="ru-RU"/>
        </a:p>
      </dgm:t>
    </dgm:pt>
    <dgm:pt modelId="{1D4FA7A3-4B2C-41F3-8F5A-89B5B6FA2237}" type="sibTrans" cxnId="{8EDB9BA7-11F3-4FE7-96D6-C2F9A5D73B8B}">
      <dgm:prSet/>
      <dgm:spPr/>
      <dgm:t>
        <a:bodyPr/>
        <a:lstStyle/>
        <a:p>
          <a:endParaRPr lang="ru-RU"/>
        </a:p>
      </dgm:t>
    </dgm:pt>
    <dgm:pt modelId="{4EAAE818-D8D6-4D91-B2AA-6ADA726AC387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ХУДОЖЕСТВЕННО-РЕЧЕВОЙ МАТЕРИАЛ</a:t>
          </a:r>
          <a:endParaRPr lang="ru-RU" sz="16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dgm:t>
    </dgm:pt>
    <dgm:pt modelId="{0CA8EDFC-AED6-4D62-B8F2-FE582FF2FF16}" type="parTrans" cxnId="{329C1829-DD46-4B2A-837C-5B9F4888A8C4}">
      <dgm:prSet/>
      <dgm:spPr/>
      <dgm:t>
        <a:bodyPr/>
        <a:lstStyle/>
        <a:p>
          <a:endParaRPr lang="ru-RU"/>
        </a:p>
      </dgm:t>
    </dgm:pt>
    <dgm:pt modelId="{40E5209A-1E60-4F1F-A072-BBA8E851D251}" type="sibTrans" cxnId="{329C1829-DD46-4B2A-837C-5B9F4888A8C4}">
      <dgm:prSet/>
      <dgm:spPr/>
      <dgm:t>
        <a:bodyPr/>
        <a:lstStyle/>
        <a:p>
          <a:endParaRPr lang="ru-RU"/>
        </a:p>
      </dgm:t>
    </dgm:pt>
    <dgm:pt modelId="{B1E542D1-0CBB-4D11-9601-94088587F170}" type="pres">
      <dgm:prSet presAssocID="{28E1EFE2-9D9E-4562-8B47-85BDAE84DA5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94C8C3-360B-4B22-8A4B-F9E3A5F968C6}" type="pres">
      <dgm:prSet presAssocID="{BD9BF2A4-E57F-477F-A76C-F1267E722214}" presName="centerShape" presStyleLbl="node0" presStyleIdx="0" presStyleCnt="1" custScaleX="189261" custScaleY="192262" custLinFactNeighborX="-7310" custLinFactNeighborY="-52529"/>
      <dgm:spPr/>
      <dgm:t>
        <a:bodyPr/>
        <a:lstStyle/>
        <a:p>
          <a:endParaRPr lang="ru-RU"/>
        </a:p>
      </dgm:t>
    </dgm:pt>
    <dgm:pt modelId="{9EBC5449-0D5D-40C9-B095-368BC2F488CD}" type="pres">
      <dgm:prSet presAssocID="{79CDE1F2-CDDE-4138-959E-662D75FA98D9}" presName="parTrans" presStyleLbl="sibTrans2D1" presStyleIdx="0" presStyleCnt="4"/>
      <dgm:spPr/>
      <dgm:t>
        <a:bodyPr/>
        <a:lstStyle/>
        <a:p>
          <a:endParaRPr lang="ru-RU"/>
        </a:p>
      </dgm:t>
    </dgm:pt>
    <dgm:pt modelId="{9E312F66-46C4-46AB-9EFB-648A58201768}" type="pres">
      <dgm:prSet presAssocID="{79CDE1F2-CDDE-4138-959E-662D75FA98D9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B815E98F-18EB-43AE-B1B1-B32CA4405340}" type="pres">
      <dgm:prSet presAssocID="{51094C2C-4A8D-4796-AFBE-AFB159DEA392}" presName="node" presStyleLbl="node1" presStyleIdx="0" presStyleCnt="4" custScaleX="156494" custScaleY="139647" custRadScaleRad="93814" custRadScaleInc="333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C6E1E3-44EA-4D0A-87BA-4404AD93E9A9}" type="pres">
      <dgm:prSet presAssocID="{04EF8D4C-7F9C-4A66-B3FD-48EF4B0A8372}" presName="parTrans" presStyleLbl="sibTrans2D1" presStyleIdx="1" presStyleCnt="4"/>
      <dgm:spPr/>
      <dgm:t>
        <a:bodyPr/>
        <a:lstStyle/>
        <a:p>
          <a:endParaRPr lang="ru-RU"/>
        </a:p>
      </dgm:t>
    </dgm:pt>
    <dgm:pt modelId="{9B07BE28-1EFB-45EB-BD36-13C7B95E389F}" type="pres">
      <dgm:prSet presAssocID="{04EF8D4C-7F9C-4A66-B3FD-48EF4B0A8372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FBB8E6B6-7E32-493D-BD19-921C941630F8}" type="pres">
      <dgm:prSet presAssocID="{A349736A-D434-402A-9D0E-29C9E3F8175C}" presName="node" presStyleLbl="node1" presStyleIdx="1" presStyleCnt="4" custScaleX="205599" custScaleY="198527" custRadScaleRad="146434" custRadScaleInc="-20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000B01-017F-4B84-A287-3F9F1FF47B35}" type="pres">
      <dgm:prSet presAssocID="{ED587B3B-DD16-4498-A7A1-CCA47E0AC915}" presName="parTrans" presStyleLbl="sibTrans2D1" presStyleIdx="2" presStyleCnt="4"/>
      <dgm:spPr/>
      <dgm:t>
        <a:bodyPr/>
        <a:lstStyle/>
        <a:p>
          <a:endParaRPr lang="ru-RU"/>
        </a:p>
      </dgm:t>
    </dgm:pt>
    <dgm:pt modelId="{6EF03237-362C-402B-8034-61B2B1C6BFB2}" type="pres">
      <dgm:prSet presAssocID="{ED587B3B-DD16-4498-A7A1-CCA47E0AC915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9D69DF01-DAF9-4985-8F94-8D13EB8DA676}" type="pres">
      <dgm:prSet presAssocID="{8FD30903-81B8-4B8F-BAD7-B1BF2255DE20}" presName="node" presStyleLbl="node1" presStyleIdx="2" presStyleCnt="4" custScaleX="152824" custScaleY="135334" custRadScaleRad="122207" custRadScaleInc="109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0F4B53-8F5C-4D52-A4DF-1128EED26751}" type="pres">
      <dgm:prSet presAssocID="{0CA8EDFC-AED6-4D62-B8F2-FE582FF2FF16}" presName="parTrans" presStyleLbl="sibTrans2D1" presStyleIdx="3" presStyleCnt="4"/>
      <dgm:spPr/>
      <dgm:t>
        <a:bodyPr/>
        <a:lstStyle/>
        <a:p>
          <a:endParaRPr lang="ru-RU"/>
        </a:p>
      </dgm:t>
    </dgm:pt>
    <dgm:pt modelId="{0986138A-2D20-4D71-92DC-84FC88C730D4}" type="pres">
      <dgm:prSet presAssocID="{0CA8EDFC-AED6-4D62-B8F2-FE582FF2FF16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DF7053E0-23CD-4A8D-8DBF-008C5DD4ACC8}" type="pres">
      <dgm:prSet presAssocID="{4EAAE818-D8D6-4D91-B2AA-6ADA726AC387}" presName="node" presStyleLbl="node1" presStyleIdx="3" presStyleCnt="4" custScaleX="152608" custScaleY="135454" custRadScaleRad="155379" custRadScaleInc="33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CEF4F0-A75E-4763-A20D-F229C21BEC26}" type="presOf" srcId="{BD9BF2A4-E57F-477F-A76C-F1267E722214}" destId="{C094C8C3-360B-4B22-8A4B-F9E3A5F968C6}" srcOrd="0" destOrd="0" presId="urn:microsoft.com/office/officeart/2005/8/layout/radial5"/>
    <dgm:cxn modelId="{2C1545CB-6951-435D-A1B9-300E589CEAFD}" type="presOf" srcId="{ED587B3B-DD16-4498-A7A1-CCA47E0AC915}" destId="{C0000B01-017F-4B84-A287-3F9F1FF47B35}" srcOrd="0" destOrd="0" presId="urn:microsoft.com/office/officeart/2005/8/layout/radial5"/>
    <dgm:cxn modelId="{2A2861E5-BD36-4CB8-8B05-9508DE754606}" type="presOf" srcId="{4EAAE818-D8D6-4D91-B2AA-6ADA726AC387}" destId="{DF7053E0-23CD-4A8D-8DBF-008C5DD4ACC8}" srcOrd="0" destOrd="0" presId="urn:microsoft.com/office/officeart/2005/8/layout/radial5"/>
    <dgm:cxn modelId="{0B97CE10-FADD-4AF8-8E86-F6DCA6B2F4B1}" srcId="{BD9BF2A4-E57F-477F-A76C-F1267E722214}" destId="{A349736A-D434-402A-9D0E-29C9E3F8175C}" srcOrd="1" destOrd="0" parTransId="{04EF8D4C-7F9C-4A66-B3FD-48EF4B0A8372}" sibTransId="{1A39E01C-7764-4098-BC38-384F68B0082D}"/>
    <dgm:cxn modelId="{18D89BD8-D8B4-4968-BF68-A447FFC19197}" srcId="{28E1EFE2-9D9E-4562-8B47-85BDAE84DA5C}" destId="{BD9BF2A4-E57F-477F-A76C-F1267E722214}" srcOrd="0" destOrd="0" parTransId="{DDFA86FC-9963-4BBA-9A0D-BC1A287F3ECA}" sibTransId="{6B98CFCE-4B83-46EC-83F1-5D54E6381FA9}"/>
    <dgm:cxn modelId="{995C29FD-728C-4B8B-A9E6-6963A5B7B133}" type="presOf" srcId="{0CA8EDFC-AED6-4D62-B8F2-FE582FF2FF16}" destId="{0986138A-2D20-4D71-92DC-84FC88C730D4}" srcOrd="1" destOrd="0" presId="urn:microsoft.com/office/officeart/2005/8/layout/radial5"/>
    <dgm:cxn modelId="{F70D2C65-1FC5-4E06-97E5-A422A6782381}" type="presOf" srcId="{A349736A-D434-402A-9D0E-29C9E3F8175C}" destId="{FBB8E6B6-7E32-493D-BD19-921C941630F8}" srcOrd="0" destOrd="0" presId="urn:microsoft.com/office/officeart/2005/8/layout/radial5"/>
    <dgm:cxn modelId="{214A17B4-E425-4D11-8141-0327B5EF396D}" type="presOf" srcId="{ED587B3B-DD16-4498-A7A1-CCA47E0AC915}" destId="{6EF03237-362C-402B-8034-61B2B1C6BFB2}" srcOrd="1" destOrd="0" presId="urn:microsoft.com/office/officeart/2005/8/layout/radial5"/>
    <dgm:cxn modelId="{8EDB9BA7-11F3-4FE7-96D6-C2F9A5D73B8B}" srcId="{BD9BF2A4-E57F-477F-A76C-F1267E722214}" destId="{8FD30903-81B8-4B8F-BAD7-B1BF2255DE20}" srcOrd="2" destOrd="0" parTransId="{ED587B3B-DD16-4498-A7A1-CCA47E0AC915}" sibTransId="{1D4FA7A3-4B2C-41F3-8F5A-89B5B6FA2237}"/>
    <dgm:cxn modelId="{7D073359-2B7C-4FB7-9C02-F40CEEA1A5D8}" type="presOf" srcId="{04EF8D4C-7F9C-4A66-B3FD-48EF4B0A8372}" destId="{9B07BE28-1EFB-45EB-BD36-13C7B95E389F}" srcOrd="1" destOrd="0" presId="urn:microsoft.com/office/officeart/2005/8/layout/radial5"/>
    <dgm:cxn modelId="{E256201E-7F0E-4068-843D-3FCFD4D2CC09}" type="presOf" srcId="{28E1EFE2-9D9E-4562-8B47-85BDAE84DA5C}" destId="{B1E542D1-0CBB-4D11-9601-94088587F170}" srcOrd="0" destOrd="0" presId="urn:microsoft.com/office/officeart/2005/8/layout/radial5"/>
    <dgm:cxn modelId="{FD2B15EF-F05E-475B-871B-8C630C01AFDF}" srcId="{BD9BF2A4-E57F-477F-A76C-F1267E722214}" destId="{51094C2C-4A8D-4796-AFBE-AFB159DEA392}" srcOrd="0" destOrd="0" parTransId="{79CDE1F2-CDDE-4138-959E-662D75FA98D9}" sibTransId="{A7A53D2C-5736-4D8B-91F7-01463C3ACF58}"/>
    <dgm:cxn modelId="{39803C91-B28C-4580-AE1A-D80B8A5ED483}" type="presOf" srcId="{79CDE1F2-CDDE-4138-959E-662D75FA98D9}" destId="{9EBC5449-0D5D-40C9-B095-368BC2F488CD}" srcOrd="0" destOrd="0" presId="urn:microsoft.com/office/officeart/2005/8/layout/radial5"/>
    <dgm:cxn modelId="{46E95A02-31F6-4A65-B9CC-68693BE693BE}" type="presOf" srcId="{04EF8D4C-7F9C-4A66-B3FD-48EF4B0A8372}" destId="{66C6E1E3-44EA-4D0A-87BA-4404AD93E9A9}" srcOrd="0" destOrd="0" presId="urn:microsoft.com/office/officeart/2005/8/layout/radial5"/>
    <dgm:cxn modelId="{0C6B59B0-18FC-4AA0-ACA6-B7D5600382C4}" type="presOf" srcId="{8FD30903-81B8-4B8F-BAD7-B1BF2255DE20}" destId="{9D69DF01-DAF9-4985-8F94-8D13EB8DA676}" srcOrd="0" destOrd="0" presId="urn:microsoft.com/office/officeart/2005/8/layout/radial5"/>
    <dgm:cxn modelId="{AF2FFB68-1C45-4A07-8604-1D8EBFCC6C4C}" type="presOf" srcId="{51094C2C-4A8D-4796-AFBE-AFB159DEA392}" destId="{B815E98F-18EB-43AE-B1B1-B32CA4405340}" srcOrd="0" destOrd="0" presId="urn:microsoft.com/office/officeart/2005/8/layout/radial5"/>
    <dgm:cxn modelId="{70056372-DDBF-455D-BF72-ABBB4F9EE41B}" type="presOf" srcId="{0CA8EDFC-AED6-4D62-B8F2-FE582FF2FF16}" destId="{120F4B53-8F5C-4D52-A4DF-1128EED26751}" srcOrd="0" destOrd="0" presId="urn:microsoft.com/office/officeart/2005/8/layout/radial5"/>
    <dgm:cxn modelId="{329C1829-DD46-4B2A-837C-5B9F4888A8C4}" srcId="{BD9BF2A4-E57F-477F-A76C-F1267E722214}" destId="{4EAAE818-D8D6-4D91-B2AA-6ADA726AC387}" srcOrd="3" destOrd="0" parTransId="{0CA8EDFC-AED6-4D62-B8F2-FE582FF2FF16}" sibTransId="{40E5209A-1E60-4F1F-A072-BBA8E851D251}"/>
    <dgm:cxn modelId="{56B2021D-FF47-4195-894B-86452A32F7FD}" type="presOf" srcId="{79CDE1F2-CDDE-4138-959E-662D75FA98D9}" destId="{9E312F66-46C4-46AB-9EFB-648A58201768}" srcOrd="1" destOrd="0" presId="urn:microsoft.com/office/officeart/2005/8/layout/radial5"/>
    <dgm:cxn modelId="{C24A30C2-3009-4A9A-9DC1-B47AEA9D6D42}" type="presParOf" srcId="{B1E542D1-0CBB-4D11-9601-94088587F170}" destId="{C094C8C3-360B-4B22-8A4B-F9E3A5F968C6}" srcOrd="0" destOrd="0" presId="urn:microsoft.com/office/officeart/2005/8/layout/radial5"/>
    <dgm:cxn modelId="{71B99374-D1C9-436F-B533-DBC8DAEDAD6B}" type="presParOf" srcId="{B1E542D1-0CBB-4D11-9601-94088587F170}" destId="{9EBC5449-0D5D-40C9-B095-368BC2F488CD}" srcOrd="1" destOrd="0" presId="urn:microsoft.com/office/officeart/2005/8/layout/radial5"/>
    <dgm:cxn modelId="{D25B30EC-50FD-47F8-9B15-9DFE84CD04F4}" type="presParOf" srcId="{9EBC5449-0D5D-40C9-B095-368BC2F488CD}" destId="{9E312F66-46C4-46AB-9EFB-648A58201768}" srcOrd="0" destOrd="0" presId="urn:microsoft.com/office/officeart/2005/8/layout/radial5"/>
    <dgm:cxn modelId="{CBAFD878-DBFD-4E74-87EA-CA67F88D6EDE}" type="presParOf" srcId="{B1E542D1-0CBB-4D11-9601-94088587F170}" destId="{B815E98F-18EB-43AE-B1B1-B32CA4405340}" srcOrd="2" destOrd="0" presId="urn:microsoft.com/office/officeart/2005/8/layout/radial5"/>
    <dgm:cxn modelId="{A7BC85F9-3695-4A9E-8D55-44912C0F8A7D}" type="presParOf" srcId="{B1E542D1-0CBB-4D11-9601-94088587F170}" destId="{66C6E1E3-44EA-4D0A-87BA-4404AD93E9A9}" srcOrd="3" destOrd="0" presId="urn:microsoft.com/office/officeart/2005/8/layout/radial5"/>
    <dgm:cxn modelId="{FB6E2FC5-D2CB-4A13-82C6-38AC3CCBAC5C}" type="presParOf" srcId="{66C6E1E3-44EA-4D0A-87BA-4404AD93E9A9}" destId="{9B07BE28-1EFB-45EB-BD36-13C7B95E389F}" srcOrd="0" destOrd="0" presId="urn:microsoft.com/office/officeart/2005/8/layout/radial5"/>
    <dgm:cxn modelId="{AD6A448A-F5A5-4A0C-968F-B2DFA87869B3}" type="presParOf" srcId="{B1E542D1-0CBB-4D11-9601-94088587F170}" destId="{FBB8E6B6-7E32-493D-BD19-921C941630F8}" srcOrd="4" destOrd="0" presId="urn:microsoft.com/office/officeart/2005/8/layout/radial5"/>
    <dgm:cxn modelId="{6CA84516-FDB5-46FC-8A8C-F810755AE3D7}" type="presParOf" srcId="{B1E542D1-0CBB-4D11-9601-94088587F170}" destId="{C0000B01-017F-4B84-A287-3F9F1FF47B35}" srcOrd="5" destOrd="0" presId="urn:microsoft.com/office/officeart/2005/8/layout/radial5"/>
    <dgm:cxn modelId="{905BF2AE-E5BE-4C60-8426-19B105E0301B}" type="presParOf" srcId="{C0000B01-017F-4B84-A287-3F9F1FF47B35}" destId="{6EF03237-362C-402B-8034-61B2B1C6BFB2}" srcOrd="0" destOrd="0" presId="urn:microsoft.com/office/officeart/2005/8/layout/radial5"/>
    <dgm:cxn modelId="{1651CB21-A0AC-4410-8AEC-C0A173D08A94}" type="presParOf" srcId="{B1E542D1-0CBB-4D11-9601-94088587F170}" destId="{9D69DF01-DAF9-4985-8F94-8D13EB8DA676}" srcOrd="6" destOrd="0" presId="urn:microsoft.com/office/officeart/2005/8/layout/radial5"/>
    <dgm:cxn modelId="{3DC70670-0F7B-4226-B2D3-5578B3823FB8}" type="presParOf" srcId="{B1E542D1-0CBB-4D11-9601-94088587F170}" destId="{120F4B53-8F5C-4D52-A4DF-1128EED26751}" srcOrd="7" destOrd="0" presId="urn:microsoft.com/office/officeart/2005/8/layout/radial5"/>
    <dgm:cxn modelId="{ED838963-A597-473F-A06C-AB17C2ADE574}" type="presParOf" srcId="{120F4B53-8F5C-4D52-A4DF-1128EED26751}" destId="{0986138A-2D20-4D71-92DC-84FC88C730D4}" srcOrd="0" destOrd="0" presId="urn:microsoft.com/office/officeart/2005/8/layout/radial5"/>
    <dgm:cxn modelId="{52B710B2-7627-4581-9455-F3F02DAF04CD}" type="presParOf" srcId="{B1E542D1-0CBB-4D11-9601-94088587F170}" destId="{DF7053E0-23CD-4A8D-8DBF-008C5DD4ACC8}" srcOrd="8" destOrd="0" presId="urn:microsoft.com/office/officeart/2005/8/layout/radial5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6A57E-5458-45A5-AFC8-E51CDA020EA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17563-B805-41E6-A0BE-89B82D40D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636912"/>
            <a:ext cx="702027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14908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03CF8-D385-45E5-8999-45E2323705CF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8CB1C-21C5-46A7-9689-0FE67A9E2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CAD8F-DCEA-4920-8FE6-162E1CC38BB1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372FB-E461-46F4-B54C-18BB601C7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0D1A2-9B21-4F5C-A8B8-618A4C7CD6C9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B3061-0387-4A8C-AF1D-F654D7987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39AB2-7966-4EE1-A69E-6520EAF1F89C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1C5E3-CB72-4DF7-BAAE-97C0C8B62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77072"/>
            <a:ext cx="6948264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6" y="2564904"/>
            <a:ext cx="69482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E877C-CCB5-4C26-9FB8-20BAC374F08A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78E0D-E022-4949-A088-8D537F960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48864-8A04-41AD-BE80-31C3F81AA8F1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5794-6DDC-4EF9-AA5A-005916C9E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91EF9-D935-43CB-A777-EFED7A35D03C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0A1DB-F671-4BF1-962A-FF027529E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C55EE-CEEF-4C49-A8A6-9C33DF5359CE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876FE-44C5-4E02-B6A2-08CBA35CD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43085-2660-49E7-AC0D-681F51263DF1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37F65-8E4C-47FF-8D07-D75086B59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65D99-F0C0-45C5-8201-FA6D3C5F4449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A3C74-CBB0-45A5-8A97-01B3681FD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F07ED-4245-49FC-9E6E-1CE59D1F9D0B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C110B-AEDE-4BE2-8610-933665D80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98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187450" y="1600200"/>
            <a:ext cx="7499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F17B6F-9F12-4E76-AADC-EB453937DB26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397B94-EFF8-48AA-B6AF-C36D160E1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rgbClr val="77933C"/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3" y="2636838"/>
            <a:ext cx="8572528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  <a:b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«ОГОРОД </a:t>
            </a:r>
            <a:br>
              <a:rPr lang="ru-RU" sz="36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ФЕТРА И ШЕРСТЯНЫХ НИТОК»</a:t>
            </a:r>
            <a:endParaRPr lang="ru-RU" sz="3600" dirty="0">
              <a:ln w="19050">
                <a:noFill/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429132"/>
            <a:ext cx="4500563" cy="1571625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Автор:</a:t>
            </a:r>
          </a:p>
          <a:p>
            <a:pPr algn="l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Воспитатель гр. № 9</a:t>
            </a:r>
          </a:p>
          <a:p>
            <a:pPr algn="l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0000"/>
                </a:solidFill>
              </a:rPr>
              <a:t> Дмитриева Н.А.</a:t>
            </a:r>
          </a:p>
          <a:p>
            <a:pPr algn="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dirty="0" smtClean="0">
              <a:solidFill>
                <a:srgbClr val="4F6228"/>
              </a:solidFill>
            </a:endParaRP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142844" y="0"/>
            <a:ext cx="83581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– ДЕТСКИЙ САД №7</a:t>
            </a:r>
            <a:endParaRPr lang="ru-RU" sz="2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6143644"/>
            <a:ext cx="270676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Constantia" pitchFamily="18" charset="0"/>
                <a:cs typeface="+mn-cs"/>
              </a:rPr>
              <a:t>Камышин 2020 </a:t>
            </a:r>
            <a:r>
              <a:rPr lang="ru-RU" sz="2400" b="1" dirty="0">
                <a:solidFill>
                  <a:srgbClr val="000000"/>
                </a:solidFill>
                <a:latin typeface="Constantia" pitchFamily="18" charset="0"/>
                <a:cs typeface="+mn-cs"/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1 ЭТАП – подготовительный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14678" y="1142984"/>
            <a:ext cx="6157898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1285860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РОДИТЕЛЯМ   БЫЛО ПРЕДЛОЖЕНО: </a:t>
            </a:r>
          </a:p>
          <a:p>
            <a:pPr marL="342900" indent="-342900" algn="just"/>
            <a:r>
              <a:rPr lang="ru-RU" b="1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провести тематическую экскурсию на свой приусадебный участок или  огород с целью изучения места роста растений после высадки в открытый грунт, а  также для формирования элементарных представлений о сезонных видах труда взрослых на огороде.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3143248"/>
            <a:ext cx="1670149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3275989" y="2867623"/>
            <a:ext cx="2520000" cy="3071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3143248"/>
            <a:ext cx="1560376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1 ЭТАП – подготовительный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14678" y="1142984"/>
            <a:ext cx="6157898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5643578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Дети вместе с родителями рассмотрели посевной материал для огорода</a:t>
            </a:r>
          </a:p>
        </p:txBody>
      </p:sp>
      <p:pic>
        <p:nvPicPr>
          <p:cNvPr id="37891" name="Picture 3" descr="C:\Users\Максим\Desktop\Новая папка\с флешки\IMG_20180406_1608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7" y="1071546"/>
            <a:ext cx="3840000" cy="28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2" descr="C:\Users\Максим\Desktop\Новая папка\с флешки\IMG_20180406_1609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000628" y="857232"/>
            <a:ext cx="3599415" cy="28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" descr="C:\Users\Максим\Desktop\Новая папка\с флешки\IMG_20180406_1609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2256034" y="2692140"/>
            <a:ext cx="3617295" cy="28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572560" cy="171451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Родители побеседовали с детьми  на тему «посади-ка сам росток» с целью обсуждения трудового процесса  при посадки растений, обсудили условия роста посаженного растения</a:t>
            </a:r>
            <a:endParaRPr lang="ru-RU" sz="240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85728"/>
            <a:ext cx="77867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 ЭТАП – ОСНОВНОЙ </a:t>
            </a:r>
            <a:endParaRPr lang="ru-RU" sz="3200" dirty="0"/>
          </a:p>
        </p:txBody>
      </p:sp>
      <p:pic>
        <p:nvPicPr>
          <p:cNvPr id="1029" name="Picture 5" descr="Перевернутый класс Селезневой Елены: РАСТЕНИ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786057"/>
            <a:ext cx="7858180" cy="3823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КОНКУРС «РИСОВАШКИ» - родителям было предложено нарисовать вместе с детьми «Овощи на грядке» 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8196" name="Picture 4" descr="ÐÐ°ÑÑÐ¸Ð½ÐºÐ¸ Ð¿Ð¾ Ð·Ð°Ð¿ÑÐ¾ÑÑ Ð´ÐµÑÑÐºÐ¸Ð¹ ÑÐ¸ÑÑÐ½Ð¾Ðº Ð¾Ð²Ð¾ÑÐ¸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785926"/>
            <a:ext cx="3071834" cy="23006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200" name="Picture 8" descr="ÐÐ°ÑÑÐ¸Ð½ÐºÐ¸ Ð¿Ð¾ Ð·Ð°Ð¿ÑÐ¾ÑÑ jdjob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06697"/>
            <a:ext cx="4262446" cy="2051303"/>
          </a:xfrm>
          <a:prstGeom prst="rect">
            <a:avLst/>
          </a:prstGeom>
          <a:noFill/>
        </p:spPr>
      </p:pic>
      <p:pic>
        <p:nvPicPr>
          <p:cNvPr id="10" name="Picture 8" descr="ÐÐ°ÑÑÐ¸Ð½ÐºÐ¸ Ð¿Ð¾ Ð·Ð°Ð¿ÑÐ¾ÑÑ jdjob Ð½Ð° Ð¿ÑÐ¾Ð·ÑÐ°ÑÐ½Ð¾Ð¼ ÑÐ¾Ð½Ð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4806697"/>
            <a:ext cx="3643306" cy="2051303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8198" name="Picture 6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8992" y="3897787"/>
            <a:ext cx="2857520" cy="2960213"/>
          </a:xfrm>
          <a:prstGeom prst="rect">
            <a:avLst/>
          </a:prstGeom>
          <a:noFill/>
        </p:spPr>
      </p:pic>
      <p:pic>
        <p:nvPicPr>
          <p:cNvPr id="48130" name="Picture 2" descr="Студия &quot;Цветик - семицветик&quot;: Рисуем овощи на грядке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34" y="1785926"/>
            <a:ext cx="1714512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0" y="4429132"/>
            <a:ext cx="2425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Донченко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Данила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15008" y="4143380"/>
            <a:ext cx="2573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Миколуцкая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Элина</a:t>
            </a:r>
            <a:endParaRPr lang="ru-RU" dirty="0"/>
          </a:p>
        </p:txBody>
      </p:sp>
      <p:pic>
        <p:nvPicPr>
          <p:cNvPr id="13" name="Picture 2" descr="C:\Users\Максим\Desktop\Новая папка\с флешки\IMG_20180419_1609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1714488"/>
            <a:ext cx="214314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2714612" y="4143380"/>
            <a:ext cx="2576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Москаленко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Мария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7154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НОД. Лепка .</a:t>
            </a:r>
          </a:p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Тема. «Овощи и фрукты» </a:t>
            </a:r>
          </a:p>
          <a:p>
            <a:pPr algn="ctr"/>
            <a:r>
              <a:rPr lang="ru-RU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Цель: учить лепить из пластилина различные фрукты, учить передавать форму и характерные особенности при лепки с натуры.</a:t>
            </a:r>
            <a:endParaRPr lang="ru-RU" sz="2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142852"/>
            <a:ext cx="34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endParaRPr lang="ru-RU" dirty="0"/>
          </a:p>
        </p:txBody>
      </p:sp>
      <p:pic>
        <p:nvPicPr>
          <p:cNvPr id="7" name="Picture 8" descr="лепим овощи и фрукты из пластилина (с изображениями) | Детские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071678"/>
            <a:ext cx="2357454" cy="2357454"/>
          </a:xfrm>
          <a:prstGeom prst="ellipse">
            <a:avLst/>
          </a:prstGeom>
          <a:ln w="63500" cap="rnd">
            <a:solidFill>
              <a:schemeClr val="accent3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0178" name="AutoShape 2" descr="Фотоотчет «Осенние работы по художественному творчеству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4357694"/>
            <a:ext cx="264320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«Овощи в 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талелке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»-</a:t>
            </a:r>
          </a:p>
          <a:p>
            <a:pPr algn="ctr"/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Коробкин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Роман</a:t>
            </a:r>
          </a:p>
        </p:txBody>
      </p:sp>
      <p:pic>
        <p:nvPicPr>
          <p:cNvPr id="50180" name="Picture 4" descr="Проект для старшей группы «Здравствуй, Осень». Воспитателям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143116"/>
            <a:ext cx="234192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6500826" y="4214818"/>
            <a:ext cx="235745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«Натюрморт»- 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Двойнев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богдан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  <p:pic>
        <p:nvPicPr>
          <p:cNvPr id="50182" name="Picture 6" descr="Лепка в средней группе: разные техники и приёмы, конспекты занятий ..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2143116"/>
            <a:ext cx="3275898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571472" y="4500570"/>
            <a:ext cx="26432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«Овощи на грядке»-</a:t>
            </a:r>
          </a:p>
          <a:p>
            <a:pPr algn="ctr"/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Донченко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данила</a:t>
            </a:r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Заюшкин огород&quot;. Фото № 245099. Ноябрь 2017. Конкурс детского ..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571744"/>
            <a:ext cx="1889067" cy="2448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85720" y="4786322"/>
            <a:ext cx="278605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Заюшкин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огород»-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Сотников Александр</a:t>
            </a:r>
          </a:p>
        </p:txBody>
      </p:sp>
      <p:sp>
        <p:nvSpPr>
          <p:cNvPr id="51204" name="AutoShape 4" descr="Аппликация фрукты на тарелке: шаблоны в младшей групп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06" name="Picture 6" descr="Аппликации в средней группе 🥝 фрукты, овощи на тарелке, шаблоны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571744"/>
            <a:ext cx="2428892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08" name="Picture 8" descr="Мастер-класс по объемной аппликации «Осенние заготовки ..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2500306"/>
            <a:ext cx="1641818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6072198" y="4500570"/>
            <a:ext cx="278605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«Овощи в банке»-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Родионова Вероника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3929066"/>
            <a:ext cx="278605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«Фруктовая тарелка»-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Осипян Рустам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428604"/>
            <a:ext cx="67151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ОД.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Апликация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Тема. «Овощи и фрукты» </a:t>
            </a:r>
          </a:p>
          <a:p>
            <a:pPr algn="ct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Цель: Развивать мелкую моторику ребенка, развивать творческие способности ребенка через создание объемной аппликации.</a:t>
            </a:r>
            <a:b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3. Закрепить технические навыки вырезывания и приклеивания.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AutoShape 4" descr="Аппликация фрукты на тарелке: шаблоны в младшей групп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428604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ОД по познавательному развитию (ФЭМП)   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Тема. «Фруктовое дерево »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285860"/>
            <a:ext cx="857256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Цель: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ознакомление детей с разнообразием фруктовых деревьев, закрепление счета, цвета, формы ,развитие мелкой моторики</a:t>
            </a:r>
          </a:p>
          <a:p>
            <a:r>
              <a:rPr lang="ru-RU" sz="1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Задачи: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• Формировать знания о разнообразии фруктов , их основных признаках и свойствах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• развивать сенсорное восприятие;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• стимулировать творческую активность детей;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• воспитывать любовь и заботливое отношение к природе.</a:t>
            </a:r>
          </a:p>
          <a:p>
            <a:r>
              <a:rPr lang="ru-RU" sz="1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Принцип дидактического пособия заключается в следующем: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дети самостоятельно должны подобрать соответствующие фрукты, посчитать их, сравнить по количеству форме, цвету.</a:t>
            </a:r>
          </a:p>
        </p:txBody>
      </p:sp>
      <p:pic>
        <p:nvPicPr>
          <p:cNvPr id="53256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4071942"/>
            <a:ext cx="210803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57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4071942"/>
            <a:ext cx="1900594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58" name="Picture 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4071942"/>
            <a:ext cx="185527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59" name="Picture 1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00892" y="4071942"/>
            <a:ext cx="193051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AutoShape 4" descr="Аппликация фрукты на тарелке: шаблоны в младшей групп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428604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ОД по познавательному развитию   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Тема. «Времена года на фруктовом дереве »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285860"/>
            <a:ext cx="85725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Цель: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ознакомление детей с сезонными изменениями в природе, закрепление счета, цвета, развитие мелкой моторики (каждая сторона дерева представлена  различным видом застежки – липучки, крючки, пуговицы, кнопки)..</a:t>
            </a:r>
          </a:p>
          <a:p>
            <a:r>
              <a:rPr lang="ru-RU" sz="1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Задачи: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• Формировать знания об особенностях времен года, их основных признаках, сменяемости, периодичности и цикличности;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• развивать сенсорное восприятие;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• стимулировать творческую активность детей;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• воспитывать любовь и заботливое отношение к природе.</a:t>
            </a:r>
          </a:p>
          <a:p>
            <a:r>
              <a:rPr lang="ru-RU" sz="1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Принцип дидактического пособия заключается в следующем: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дети самостоятельно должны подобрать соответствующие детали украшения дерева (фрукты, цветы, снежинки, цветные листочки, которые характерны тому или иному сезону.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4143380"/>
            <a:ext cx="210799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4143380"/>
            <a:ext cx="2087384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4143380"/>
            <a:ext cx="1972174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58016" y="4143380"/>
            <a:ext cx="2129667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14313"/>
            <a:ext cx="6742113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latin typeface="Bookman Old Style" pitchFamily="18" charset="0"/>
              </a:rPr>
              <a:t>Игровая деятельность. </a:t>
            </a:r>
            <a:br>
              <a:rPr lang="ru-RU" sz="2800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400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+mn-ea"/>
                <a:cs typeface="+mn-cs"/>
              </a:rPr>
              <a:t>Родителям было предложено поиграть вместе с детьми : </a:t>
            </a:r>
            <a:endParaRPr lang="ru-RU" sz="2400" u="sng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500188"/>
            <a:ext cx="7956550" cy="4525962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Дидактические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«Найди по описанию»,»Разрезные картинки», «Домино», «Чудесный мешочек», «Угадай овощ на вкус», «Вершки-корешки».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Подвижные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</a:t>
            </a:r>
            <a:r>
              <a:rPr lang="ru-RU" sz="24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Съедобное-несъедобное</a:t>
            </a: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», «Найди пару», «</a:t>
            </a:r>
            <a:r>
              <a:rPr lang="ru-RU" sz="24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Огуречик</a:t>
            </a: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», «Кто быстрее соберет урожай».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Сюжетно-ролевые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«Семья», «Едем на дачу», «Овощной магазин».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Коммуникация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285721" y="1500188"/>
            <a:ext cx="8572530" cy="3571886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Рассматривание иллюстраций в энциклопедии, в альбомах об овощах;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4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Беседы: «Витамины на окне», «Урожай с грядки», «Моя любимая дача», «Как растет фрукт на дереве»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«Овощи. Что мы знаем о них?»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24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Пальчиковая игра «Засолка капусты»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9" name="Рисунок 8" descr="luk_luchok_luk_luchok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7695154" y="5592258"/>
            <a:ext cx="1326120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1357290" y="1928802"/>
            <a:ext cx="7358063" cy="357188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«</a:t>
            </a:r>
            <a:r>
              <a:rPr lang="ru-RU" sz="4000" b="1" i="1" dirty="0" smtClean="0">
                <a:solidFill>
                  <a:schemeClr val="tx1"/>
                </a:solidFill>
              </a:rPr>
              <a:t>Природа – единственная книга, каждая страница которой полна глубокого содержания</a:t>
            </a:r>
            <a:r>
              <a:rPr lang="ru-RU" sz="4000" b="1" dirty="0" smtClean="0">
                <a:solidFill>
                  <a:schemeClr val="tx1"/>
                </a:solidFill>
              </a:rPr>
              <a:t>»</a:t>
            </a:r>
          </a:p>
          <a:p>
            <a:pPr algn="r" eaLnBrk="1" hangingPunct="1">
              <a:buFont typeface="Arial" charset="0"/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 И. В. ГЕТЕ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/>
              </a:rPr>
              <a:t>Чтение художественной литературы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785938"/>
            <a:ext cx="7499350" cy="35004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Вершки и корешки» р.н. сказка,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«Пых» </a:t>
            </a:r>
            <a:r>
              <a:rPr lang="ru-RU" sz="26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бел.н</a:t>
            </a: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. сказка,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«Колосок» </a:t>
            </a:r>
            <a:r>
              <a:rPr lang="ru-RU" sz="26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укр.н</a:t>
            </a: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. сказка,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«Овощи» Ю. </a:t>
            </a:r>
            <a:r>
              <a:rPr lang="ru-RU" sz="26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Тувим</a:t>
            </a: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«Удивительный огород» </a:t>
            </a:r>
            <a:r>
              <a:rPr lang="ru-RU" sz="26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Н.Кончаловская</a:t>
            </a:r>
            <a:endParaRPr lang="ru-RU" sz="26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«Огород» Н. Носов</a:t>
            </a:r>
          </a:p>
          <a:p>
            <a:pPr eaLnBrk="1" hangingPunct="1">
              <a:lnSpc>
                <a:spcPct val="90000"/>
              </a:lnSpc>
              <a:buClr>
                <a:srgbClr val="006400"/>
              </a:buClr>
              <a:buFont typeface="Wingdings" pitchFamily="2" charset="2"/>
              <a:buChar char="v"/>
            </a:pPr>
            <a:r>
              <a:rPr lang="ru-RU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Загадки, пословицы и поговорки  о труде, овощах, орудиях труда.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38492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Безопасность, </a:t>
            </a:r>
            <a:b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</a:b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здоровье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499350" cy="36147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u="sng" dirty="0" smtClean="0">
                <a:solidFill>
                  <a:srgbClr val="FF0000"/>
                </a:solidFill>
                <a:latin typeface="Bookman Old Style" pitchFamily="18" charset="0"/>
              </a:rPr>
              <a:t>Беседы: 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«Какая пища полезней»,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«Осторожно нитраты!», 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«Стой – Овощ мой перед едой!»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«Могут ли овощи принести вред нашему здоровью?»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5" name="Рисунок 4" descr="0_15437e_4cd7a611_orig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57884" y="4286256"/>
            <a:ext cx="2643206" cy="2414128"/>
          </a:xfrm>
          <a:prstGeom prst="rect">
            <a:avLst/>
          </a:prstGeom>
        </p:spPr>
      </p:pic>
      <p:pic>
        <p:nvPicPr>
          <p:cNvPr id="6" name="Рисунок 5" descr="luk_luchok_luk_lucho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71670" y="5000637"/>
            <a:ext cx="3286148" cy="1730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Прямая соединительная линия 29"/>
          <p:cNvCxnSpPr>
            <a:stCxn id="9" idx="2"/>
          </p:cNvCxnSpPr>
          <p:nvPr/>
        </p:nvCxnSpPr>
        <p:spPr>
          <a:xfrm rot="5400000">
            <a:off x="6983023" y="3946938"/>
            <a:ext cx="1357323" cy="356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5" idx="2"/>
            <a:endCxn id="15" idx="0"/>
          </p:cNvCxnSpPr>
          <p:nvPr/>
        </p:nvCxnSpPr>
        <p:spPr>
          <a:xfrm rot="5400000">
            <a:off x="3750469" y="3964782"/>
            <a:ext cx="264477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4" idx="2"/>
            <a:endCxn id="12" idx="2"/>
          </p:cNvCxnSpPr>
          <p:nvPr/>
        </p:nvCxnSpPr>
        <p:spPr>
          <a:xfrm rot="5400000">
            <a:off x="1178704" y="3964774"/>
            <a:ext cx="2500321" cy="2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6985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II ЭТАП -ОСНОВНОЙ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85875" y="2143125"/>
            <a:ext cx="2286000" cy="5715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с детьми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7625" y="2214563"/>
            <a:ext cx="2428875" cy="42862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с родителями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38" y="2857500"/>
            <a:ext cx="2214562" cy="5715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Игровая деятельность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3000" y="1500188"/>
            <a:ext cx="7500938" cy="5715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НАПРАВЛЕНИЯ РЕАЛИЗАЦИИ ПРОЕКТА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50" y="2214563"/>
            <a:ext cx="2214563" cy="107156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Предметно-развивающая среда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14414" y="3714752"/>
            <a:ext cx="2428875" cy="6429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Практическая деятельность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14414" y="4572008"/>
            <a:ext cx="2428875" cy="6429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Художественное творчество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86188" y="2857500"/>
            <a:ext cx="2428875" cy="642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Папка-передвижка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857625" y="3643313"/>
            <a:ext cx="2428875" cy="6429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Консультация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57625" y="5286375"/>
            <a:ext cx="2428875" cy="642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Приобретение оборудования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57625" y="4429125"/>
            <a:ext cx="2428875" cy="642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Беседа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500813" y="3500438"/>
            <a:ext cx="2428875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Изготовление </a:t>
            </a:r>
            <a:r>
              <a:rPr lang="ru-RU" b="1" dirty="0">
                <a:solidFill>
                  <a:schemeClr val="tx1"/>
                </a:solidFill>
              </a:rPr>
              <a:t>огорода </a:t>
            </a:r>
            <a:r>
              <a:rPr lang="ru-RU" b="1" dirty="0" smtClean="0">
                <a:solidFill>
                  <a:schemeClr val="tx1"/>
                </a:solidFill>
              </a:rPr>
              <a:t>из фетра и шерстяных ниток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572264" y="4572008"/>
            <a:ext cx="2428875" cy="6429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Дидактическое обеспечение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85750"/>
            <a:ext cx="6985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Работа с родителями: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1187450" y="1714500"/>
            <a:ext cx="7313640" cy="4525963"/>
          </a:xfrm>
        </p:spPr>
        <p:txBody>
          <a:bodyPr/>
          <a:lstStyle/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Папка передвижка </a:t>
            </a: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«Полезные свойства овощей»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Консультация</a:t>
            </a: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 «Как сделать огород на окне»</a:t>
            </a:r>
          </a:p>
          <a:p>
            <a:pPr eaLnBrk="1" hangingPunct="1">
              <a:buClr>
                <a:srgbClr val="006400"/>
              </a:buCl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 ЭТАП -ЗАКЛЮЧИТЕЛЬНЫЙ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956550" cy="18288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1.    Подведение итогов реализации проекта.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  <a:cs typeface="Times New Roman" pitchFamily="16" charset="0"/>
              </a:rPr>
              <a:t>2.    Оформление фотовыставки «Огород на окне».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786058"/>
            <a:ext cx="8786842" cy="1257296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</a:p>
        </p:txBody>
      </p:sp>
      <p:pic>
        <p:nvPicPr>
          <p:cNvPr id="1026" name="Picture 2" descr="C:\Documents and Settings\User\Рабочий стол\рисуем\_________________5661cee9e9f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30" y="3524250"/>
            <a:ext cx="3119460" cy="3119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572560" cy="1857388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Данное пособие предназначено для игры детей 3 – 7 лет. </a:t>
            </a:r>
            <a:b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Выполнено оно из фетра и шерстяных ниток и оформлено в виде огорода. </a:t>
            </a:r>
            <a:b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В пособии представлены: </a:t>
            </a:r>
            <a: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</a:t>
            </a:r>
            <a:b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2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endParaRPr lang="ru-RU" sz="2200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571480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ОПИСАНИЕ ПОСОБИЯ: 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357562"/>
            <a:ext cx="3929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овощи: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капуста, чеснок, лук, морковь, свёкла, огурцы, томаты, горох, баклажан, перец, картофель.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335756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2  дерева:  </a:t>
            </a:r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фруктовое  и дерево по временам года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00013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lvl="0" indent="-342900" algn="l">
              <a:spcBef>
                <a:spcPts val="0"/>
              </a:spcBef>
            </a:pPr>
            <a:r>
              <a:rPr lang="ru-RU" sz="18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ЦЕЛЬ: </a:t>
            </a:r>
            <a:r>
              <a:rPr lang="ru-RU" sz="1800" i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создание условий для познавательно- исследовательской деятельности детей 5-6 лет.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857233"/>
            <a:ext cx="89297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ЗАДАЧИ: </a:t>
            </a:r>
          </a:p>
          <a:p>
            <a:pPr marL="342900" indent="-342900"/>
            <a:r>
              <a:rPr lang="ru-RU" sz="1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1. Формирование элементарных экологических представлений:</a:t>
            </a:r>
          </a:p>
          <a:p>
            <a:pPr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Обогатить и закрепить знания детей об овощах и фруктах на примере изготовленных из фетра;</a:t>
            </a:r>
          </a:p>
          <a:p>
            <a:pPr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Закрепить знания о пользе овощей и фруктов, о витаминах, содержащихся в них;</a:t>
            </a:r>
          </a:p>
          <a:p>
            <a:pPr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Продолжать знакомить детей  со способами использования  овощей и фруктов в пищу (готовить салаты, варить борщ, компоты и т. п.);</a:t>
            </a:r>
            <a:endParaRPr lang="ru-RU" sz="16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Продолжать формировать элементарные представления о сезонных видах труда взрослых на огороде и саду.</a:t>
            </a:r>
          </a:p>
          <a:p>
            <a:pPr marL="342900" indent="-342900"/>
            <a:r>
              <a:rPr lang="ru-RU" sz="1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2. Дать представления о выращивании растений из семян их росте и развитии  на примере  алгоритма роста овощей и фруктов.</a:t>
            </a:r>
          </a:p>
          <a:p>
            <a:pPr marL="342900" indent="-342900"/>
            <a:r>
              <a:rPr lang="ru-RU" sz="1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3. Развивать интерес к развитию и росту растений.</a:t>
            </a:r>
          </a:p>
          <a:p>
            <a:pPr marL="342900" indent="-342900"/>
            <a:r>
              <a:rPr lang="ru-RU" sz="1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4. Опытным путем выяснить, что нужно растениям для роста и развития.</a:t>
            </a:r>
          </a:p>
          <a:p>
            <a:pPr marL="342900" indent="-342900"/>
            <a:r>
              <a:rPr lang="ru-RU" sz="1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5. Воспитывать любознательность и наблюдательность.</a:t>
            </a:r>
          </a:p>
          <a:p>
            <a:pPr marL="342900" indent="-342900"/>
            <a:r>
              <a:rPr lang="ru-RU" sz="1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6. Развивать умение работать сообща, получать удовольствие от совместной работы.</a:t>
            </a:r>
          </a:p>
          <a:p>
            <a:pPr marL="342900" indent="-342900"/>
            <a:r>
              <a:rPr lang="ru-RU" sz="1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7. Расширение словарного запаса за счет загадок, стихов, экологических игр.</a:t>
            </a:r>
            <a:endParaRPr lang="ru-RU" sz="1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6143644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СРОК ПРОВЕДЕНИЯ:  </a:t>
            </a: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 02.03.2020 г. по </a:t>
            </a:r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31.03.2020 г. (условно)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85728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ОЖИДАЕМЫЕ РЕЗУЛЬТАТЫ: </a:t>
            </a:r>
          </a:p>
          <a:p>
            <a:pPr lvl="0"/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1.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Дети познакомятся с растениями, которые возможно выращивать на подоконнике, приусадебном участке и т.д.  .</a:t>
            </a:r>
          </a:p>
          <a:p>
            <a:pPr lvl="0"/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2. С помощью опытнической работы дети получат  понятие о необходимых условиях для роста растений.</a:t>
            </a:r>
          </a:p>
          <a:p>
            <a:pPr lvl="0"/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3. У детей будет формироваться бережное отношение к растительному миру.</a:t>
            </a:r>
          </a:p>
          <a:p>
            <a:pPr lvl="0"/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5. Создание в группе огорода из фетра и шерстяных ниток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643182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УЧАСТНИКИ ПРОЕКТА: </a:t>
            </a: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дети старшей группы, родители, воспитатели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28596" y="785794"/>
          <a:ext cx="8715404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00100" y="214290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РЕАЛИЗАЦИЯ ПРОЕКТА ЧЕРЕЗ ВИДЫ ДЕЯТЕЛЬНОСТИ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ЭТАПЫ РЕАЛИЗАЦИИ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1428750" y="1500188"/>
            <a:ext cx="6929438" cy="1285875"/>
          </a:xfrm>
          <a:prstGeom prst="ribbon">
            <a:avLst>
              <a:gd name="adj1" fmla="val 23123"/>
              <a:gd name="adj2" fmla="val 67486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ru-RU" b="1" dirty="0" smtClean="0">
              <a:solidFill>
                <a:srgbClr val="000000"/>
              </a:solidFill>
              <a:latin typeface="Bookman Old Style" pitchFamily="18" charset="0"/>
            </a:endParaRPr>
          </a:p>
          <a:p>
            <a:pPr lvl="0"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Bookman Old Style" pitchFamily="18" charset="0"/>
              </a:rPr>
              <a:t>I </a:t>
            </a:r>
            <a:r>
              <a:rPr lang="ru-RU" sz="1600" b="1" dirty="0">
                <a:solidFill>
                  <a:srgbClr val="000000"/>
                </a:solidFill>
                <a:latin typeface="Bookman Old Style" pitchFamily="18" charset="0"/>
              </a:rPr>
              <a:t>этап – </a:t>
            </a:r>
            <a:r>
              <a:rPr lang="ru-RU" sz="1600" b="1" dirty="0" smtClean="0">
                <a:solidFill>
                  <a:srgbClr val="000000"/>
                </a:solidFill>
                <a:latin typeface="Bookman Old Style" pitchFamily="18" charset="0"/>
              </a:rPr>
              <a:t>подготовительный -</a:t>
            </a:r>
            <a:r>
              <a:rPr lang="ru-RU" sz="1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разработка проекта, планирование деятельности</a:t>
            </a:r>
          </a:p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ru-RU" sz="28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7" name="Лента лицом вниз 6"/>
          <p:cNvSpPr/>
          <p:nvPr/>
        </p:nvSpPr>
        <p:spPr>
          <a:xfrm>
            <a:off x="1428750" y="3000374"/>
            <a:ext cx="7143778" cy="1785947"/>
          </a:xfrm>
          <a:prstGeom prst="ribbon">
            <a:avLst>
              <a:gd name="adj1" fmla="val 23123"/>
              <a:gd name="adj2" fmla="val 6748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1600" b="1" dirty="0">
                <a:solidFill>
                  <a:srgbClr val="000000"/>
                </a:solidFill>
                <a:latin typeface="Bookman Old Style" pitchFamily="18" charset="0"/>
              </a:rPr>
              <a:t>II этап – основной </a:t>
            </a:r>
            <a:r>
              <a:rPr lang="ru-RU" sz="1600" b="1" dirty="0" smtClean="0">
                <a:solidFill>
                  <a:srgbClr val="000000"/>
                </a:solidFill>
                <a:latin typeface="Bookman Old Style" pitchFamily="18" charset="0"/>
              </a:rPr>
              <a:t> ( </a:t>
            </a:r>
            <a:r>
              <a:rPr lang="ru-RU" sz="1600" b="1" dirty="0">
                <a:solidFill>
                  <a:srgbClr val="000000"/>
                </a:solidFill>
                <a:latin typeface="Bookman Old Style" pitchFamily="18" charset="0"/>
              </a:rPr>
              <a:t>практический) </a:t>
            </a:r>
            <a:r>
              <a:rPr lang="ru-RU" sz="1600" b="1" dirty="0" smtClean="0">
                <a:solidFill>
                  <a:srgbClr val="000000"/>
                </a:solidFill>
                <a:latin typeface="Bookman Old Style" pitchFamily="18" charset="0"/>
              </a:rPr>
              <a:t> - </a:t>
            </a:r>
            <a:r>
              <a:rPr lang="ru-RU" sz="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Внедрение в   образовательный процесс  эффективных методов и приёмов по расширению знаний дошкольников  об уходе за растениями.</a:t>
            </a:r>
          </a:p>
        </p:txBody>
      </p:sp>
      <p:sp>
        <p:nvSpPr>
          <p:cNvPr id="8" name="Лента лицом вниз 7"/>
          <p:cNvSpPr/>
          <p:nvPr/>
        </p:nvSpPr>
        <p:spPr>
          <a:xfrm>
            <a:off x="1643042" y="4929198"/>
            <a:ext cx="6929437" cy="1643074"/>
          </a:xfrm>
          <a:prstGeom prst="ribbon">
            <a:avLst>
              <a:gd name="adj1" fmla="val 23123"/>
              <a:gd name="adj2" fmla="val 67486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Aft>
                <a:spcPts val="0"/>
              </a:spcAft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1400" b="1" dirty="0">
                <a:solidFill>
                  <a:srgbClr val="000000"/>
                </a:solidFill>
                <a:latin typeface="Bookman Old Style" pitchFamily="18" charset="0"/>
              </a:rPr>
              <a:t>III этап – </a:t>
            </a:r>
            <a:r>
              <a:rPr lang="ru-RU" sz="1400" b="1" dirty="0" smtClean="0">
                <a:solidFill>
                  <a:srgbClr val="000000"/>
                </a:solidFill>
                <a:latin typeface="Bookman Old Style" pitchFamily="18" charset="0"/>
              </a:rPr>
              <a:t>заключительный - </a:t>
            </a:r>
            <a:r>
              <a:rPr lang="ru-RU" sz="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Подведение итогов реализации проекта.  Оформление фотовыставки «Огород на окне». </a:t>
            </a:r>
          </a:p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ru-RU" sz="14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2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+mn-ea"/>
                <a:cs typeface="+mn-cs"/>
              </a:rPr>
              <a:t>1 ЭТАП – </a:t>
            </a:r>
            <a:br>
              <a:rPr lang="ru-RU" sz="2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+mn-ea"/>
                <a:cs typeface="+mn-cs"/>
              </a:rPr>
            </a:br>
            <a:r>
              <a:rPr lang="ru-RU" sz="2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+mn-ea"/>
                <a:cs typeface="+mn-cs"/>
              </a:rPr>
              <a:t>подготовительный </a:t>
            </a:r>
            <a:endParaRPr lang="ru-RU" sz="2800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14678" y="1142984"/>
            <a:ext cx="6157898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428736"/>
            <a:ext cx="807249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Проведена беседа с родителями на экологическую тему, приобретены: фетровой материал, шерстяные нитки  и оборудование для огорода.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Произведен подбор наглядно – дидактических пособий, демонстрационного материала, художественной и научной литературы.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Домашнее задание для родителей:  изучить вместе  с детьми растения,  которые выращивает семья у себя на огородах, собрать информацию  об их выращивании.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1 ЭТАП – подготовительный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14678" y="1142984"/>
            <a:ext cx="6157898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000108"/>
            <a:ext cx="3733647" cy="25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ÐÐ°ÑÑÐ¸Ð½ÐºÐ¸ Ð¿Ð¾ Ð·Ð°Ð¿ÑÐ¾ÑÑ Ð½Ð°Ð³Ð»ÑÐ´Ð½ÑÐ¹ Ð¼Ð°ÑÐµÑÐ¸Ð°Ð» - ÑÐ°Ð±Ð¾ÑÐ° Ð½Ð° Ð¾Ð³Ð¾ÑÐ¾Ð´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928670"/>
            <a:ext cx="3508121" cy="25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https://sun1-94.userapi.com/kjXsBf86AG2rCcwQ-OM5T1j5wNVw6FLk9bp3DQ/M_xerCTHoYk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2643182"/>
            <a:ext cx="3071834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42844" y="4929198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РОДИТЕЛЯМ   БЫЛО ПРЕДЛОЖЕНО: </a:t>
            </a:r>
          </a:p>
          <a:p>
            <a:pPr marL="342900" indent="-342900" algn="ctr"/>
            <a:r>
              <a:rPr lang="ru-RU" b="1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рассмотреть вместе  с детьми картину «Весна. Работы в  огороде»  и провести с детьми беседу «Что растет на огороде?», обсудить алгоритмы роста растений.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vog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</TotalTime>
  <Words>1122</Words>
  <Application>Microsoft Office PowerPoint</Application>
  <PresentationFormat>Экран (4:3)</PresentationFormat>
  <Paragraphs>151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ovogi</vt:lpstr>
      <vt:lpstr>ПРОЕКТ  «ОГОРОД  ИЗ ФЕТРА И ШЕРСТЯНЫХ НИТОК»</vt:lpstr>
      <vt:lpstr>Слайд 2</vt:lpstr>
      <vt:lpstr>Данное пособие предназначено для игры детей 3 – 7 лет.  Выполнено оно из фетра и шерстяных ниток и оформлено в виде огорода.   В пособии представлены:       </vt:lpstr>
      <vt:lpstr>ЦЕЛЬ: создание условий для познавательно- исследовательской деятельности детей 5-6 лет.</vt:lpstr>
      <vt:lpstr>Слайд 5</vt:lpstr>
      <vt:lpstr>Слайд 6</vt:lpstr>
      <vt:lpstr>ЭТАПЫ РЕАЛИЗАЦИИ ПРОЕКТА</vt:lpstr>
      <vt:lpstr>1 ЭТАП –  подготовительный </vt:lpstr>
      <vt:lpstr>1 ЭТАП – подготовительный</vt:lpstr>
      <vt:lpstr>1 ЭТАП – подготовительный</vt:lpstr>
      <vt:lpstr>1 ЭТАП – подготовительный</vt:lpstr>
      <vt:lpstr> Родители побеседовали с детьми  на тему «посади-ка сам росток» с целью обсуждения трудового процесса  при посадки растений, обсудили условия роста посаженного растения</vt:lpstr>
      <vt:lpstr>КОНКУРС «РИСОВАШКИ» - родителям было предложено нарисовать вместе с детьми «Овощи на грядке» </vt:lpstr>
      <vt:lpstr>Слайд 14</vt:lpstr>
      <vt:lpstr>Слайд 15</vt:lpstr>
      <vt:lpstr>Слайд 16</vt:lpstr>
      <vt:lpstr>Слайд 17</vt:lpstr>
      <vt:lpstr>Игровая деятельность.  Родителям было предложено поиграть вместе с детьми : </vt:lpstr>
      <vt:lpstr>Коммуникация</vt:lpstr>
      <vt:lpstr>Чтение художественной литературы</vt:lpstr>
      <vt:lpstr>Безопасность,  здоровье</vt:lpstr>
      <vt:lpstr>II ЭТАП -ОСНОВНОЙ</vt:lpstr>
      <vt:lpstr>Работа с родителями:</vt:lpstr>
      <vt:lpstr>III ЭТАП -ЗАКЛЮЧИТЕЛЬНЫЙ</vt:lpstr>
      <vt:lpstr>Слайд 25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«ОГОРОД НА ОКНЕ»</dc:title>
  <dc:creator>1</dc:creator>
  <cp:lastModifiedBy>Максим</cp:lastModifiedBy>
  <cp:revision>94</cp:revision>
  <dcterms:created xsi:type="dcterms:W3CDTF">2013-03-24T11:37:19Z</dcterms:created>
  <dcterms:modified xsi:type="dcterms:W3CDTF">2021-11-02T18:01:05Z</dcterms:modified>
</cp:coreProperties>
</file>