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D0EBC-E002-41D9-85F7-3F099EEF174B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E7374-3AB3-4514-9473-FC67D3894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79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D0EBC-E002-41D9-85F7-3F099EEF174B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E7374-3AB3-4514-9473-FC67D3894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9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i="1" u="sng" smtClean="0">
                <a:solidFill>
                  <a:srgbClr val="FFC000"/>
                </a:solidFill>
              </a:rPr>
              <a:t/>
            </a:r>
            <a:br>
              <a:rPr lang="ru-RU" sz="2400" b="1" i="1" u="sng" smtClean="0">
                <a:solidFill>
                  <a:srgbClr val="FFC000"/>
                </a:solidFill>
              </a:rPr>
            </a:br>
            <a:r>
              <a:rPr lang="ru-RU" sz="2400" b="1" i="1" u="sng" smtClean="0">
                <a:solidFill>
                  <a:srgbClr val="FFC000"/>
                </a:solidFill>
              </a:rPr>
              <a:t/>
            </a:r>
            <a:br>
              <a:rPr lang="ru-RU" sz="2400" b="1" i="1" u="sng" smtClean="0">
                <a:solidFill>
                  <a:srgbClr val="FFC000"/>
                </a:solidFill>
              </a:rPr>
            </a:br>
            <a:r>
              <a:rPr lang="ru-RU" sz="2400" b="1" i="1" u="sng" smtClean="0">
                <a:solidFill>
                  <a:srgbClr val="92D050"/>
                </a:solidFill>
              </a:rPr>
              <a:t>Серия «Две картинки»</a:t>
            </a:r>
            <a:r>
              <a:rPr lang="ru-RU" sz="2400" b="1" i="1" u="sng" smtClean="0">
                <a:solidFill>
                  <a:srgbClr val="FFC000"/>
                </a:solidFill>
              </a:rPr>
              <a:t/>
            </a:r>
            <a:br>
              <a:rPr lang="ru-RU" sz="2400" b="1" i="1" u="sng" smtClean="0">
                <a:solidFill>
                  <a:srgbClr val="FFC000"/>
                </a:solidFill>
              </a:rPr>
            </a:br>
            <a:r>
              <a:rPr lang="ru-RU" sz="4800" b="1" i="1" u="sng" smtClean="0">
                <a:solidFill>
                  <a:srgbClr val="FFC000"/>
                </a:solidFill>
              </a:rPr>
              <a:t/>
            </a:r>
            <a:br>
              <a:rPr lang="ru-RU" sz="4800" b="1" i="1" u="sng" smtClean="0">
                <a:solidFill>
                  <a:srgbClr val="FFC000"/>
                </a:solidFill>
              </a:rPr>
            </a:br>
            <a:r>
              <a:rPr lang="ru-RU" sz="4800" b="1" i="1" u="sng" smtClean="0">
                <a:solidFill>
                  <a:srgbClr val="FFC000"/>
                </a:solidFill>
              </a:rPr>
              <a:t>«Составь предложение</a:t>
            </a:r>
            <a:br>
              <a:rPr lang="ru-RU" sz="4800" b="1" i="1" u="sng" smtClean="0">
                <a:solidFill>
                  <a:srgbClr val="FFC000"/>
                </a:solidFill>
              </a:rPr>
            </a:br>
            <a:r>
              <a:rPr lang="ru-RU" sz="4800" b="1" i="1" u="sng" smtClean="0">
                <a:solidFill>
                  <a:srgbClr val="FFC000"/>
                </a:solidFill>
              </a:rPr>
              <a:t> по двум картинкам»</a:t>
            </a:r>
            <a:r>
              <a:rPr lang="en-US" sz="4800" b="1" i="1" u="sng" smtClean="0"/>
              <a:t/>
            </a:r>
            <a:br>
              <a:rPr lang="en-US" sz="4800" b="1" i="1" u="sng" smtClean="0"/>
            </a:br>
            <a:r>
              <a:rPr lang="en-US" sz="4800" b="1" i="1" u="sng" smtClean="0"/>
              <a:t/>
            </a:r>
            <a:br>
              <a:rPr lang="en-US" sz="4800" b="1" i="1" u="sng" smtClean="0"/>
            </a:br>
            <a:r>
              <a:rPr lang="ru-RU" sz="2800" b="1" i="1" smtClean="0">
                <a:solidFill>
                  <a:srgbClr val="92D050"/>
                </a:solidFill>
              </a:rPr>
              <a:t>Упражнение для автоматизации </a:t>
            </a:r>
            <a:r>
              <a:rPr lang="en-US" sz="2800" b="1" i="1" smtClean="0">
                <a:solidFill>
                  <a:srgbClr val="92D050"/>
                </a:solidFill>
              </a:rPr>
              <a:t/>
            </a:r>
            <a:br>
              <a:rPr lang="en-US" sz="2800" b="1" i="1" smtClean="0">
                <a:solidFill>
                  <a:srgbClr val="92D050"/>
                </a:solidFill>
              </a:rPr>
            </a:br>
            <a:r>
              <a:rPr lang="ru-RU" sz="2800" b="1" i="1" smtClean="0">
                <a:solidFill>
                  <a:srgbClr val="92D050"/>
                </a:solidFill>
              </a:rPr>
              <a:t>звука </a:t>
            </a:r>
            <a:r>
              <a:rPr lang="en-US" sz="2800" b="1" i="1" smtClean="0">
                <a:solidFill>
                  <a:srgbClr val="92D050"/>
                </a:solidFill>
              </a:rPr>
              <a:t>[</a:t>
            </a:r>
            <a:r>
              <a:rPr lang="ru-RU" sz="2800" b="1" i="1" smtClean="0">
                <a:solidFill>
                  <a:srgbClr val="92D050"/>
                </a:solidFill>
              </a:rPr>
              <a:t>щ</a:t>
            </a:r>
            <a:r>
              <a:rPr lang="en-US" sz="2800" b="1" i="1" smtClean="0">
                <a:solidFill>
                  <a:srgbClr val="92D050"/>
                </a:solidFill>
              </a:rPr>
              <a:t>] </a:t>
            </a:r>
            <a:r>
              <a:rPr lang="ru-RU" sz="2800" b="1" i="1" smtClean="0">
                <a:solidFill>
                  <a:srgbClr val="92D050"/>
                </a:solidFill>
              </a:rPr>
              <a:t>во фразах</a:t>
            </a:r>
            <a:r>
              <a:rPr lang="ru-RU" sz="4800" b="1" i="1" u="sng" smtClean="0">
                <a:solidFill>
                  <a:srgbClr val="92D050"/>
                </a:solidFill>
              </a:rPr>
              <a:t/>
            </a:r>
            <a:br>
              <a:rPr lang="ru-RU" sz="4800" b="1" i="1" u="sng" smtClean="0">
                <a:solidFill>
                  <a:srgbClr val="92D050"/>
                </a:solidFill>
              </a:rPr>
            </a:br>
            <a:endParaRPr lang="ru-RU" sz="4800" b="1" i="1" u="sng" smtClean="0">
              <a:solidFill>
                <a:srgbClr val="92D05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97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Женщина, лещ.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Женщина жарила леща.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Леща жарила женщина.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3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Носильщик, вещи.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Носильщик везёт вещи.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Вещи везёт носильщик.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75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Стекольщик, клещи.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Стекольщик взял клещи.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Клещи взял стекольщик.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32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Плющ, пещера.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Плющ  растёт у пещеры.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У пещеры растёт плющ.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15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Закройщик, плащ.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Закройщик кроил плащ.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Плащ</a:t>
            </a:r>
            <a:r>
              <a:rPr lang="en-US" sz="2800" i="1" smtClean="0">
                <a:solidFill>
                  <a:srgbClr val="FFC000"/>
                </a:solidFill>
              </a:rPr>
              <a:t> </a:t>
            </a:r>
            <a:r>
              <a:rPr lang="ru-RU" sz="2800" i="1" smtClean="0">
                <a:solidFill>
                  <a:srgbClr val="FFC000"/>
                </a:solidFill>
              </a:rPr>
              <a:t> кроил закройщик</a:t>
            </a:r>
            <a:r>
              <a:rPr lang="ru-RU" sz="2800" i="1" smtClean="0"/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47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Щи, щавель.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Щи сварены из щавеля.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Из щавеля сварены щи.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822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Женщина, вещи.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Женщина убирала вещи.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Вещи убирала женщина.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95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Щепка, ящик.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Щепка отскочила от ящика.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От ящика отскочила щепка.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80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C000"/>
                </a:solidFill>
              </a:rPr>
              <a:t>Щенок, щётка.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Щенок тащит щётку.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Щётку тащит щенок.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27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/>
              <a:t> </a:t>
            </a:r>
            <a:r>
              <a:rPr lang="ru-RU" sz="2800" i="1" smtClean="0">
                <a:solidFill>
                  <a:srgbClr val="92D050"/>
                </a:solidFill>
              </a:rPr>
              <a:t>Щегол, роща.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Щегол пел в роще.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 роще пел щегол.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0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000" smtClean="0"/>
              <a:t>	</a:t>
            </a:r>
            <a:r>
              <a:rPr lang="ru-RU" sz="2000" u="sng" smtClean="0">
                <a:solidFill>
                  <a:srgbClr val="92D050"/>
                </a:solidFill>
              </a:rPr>
              <a:t> </a:t>
            </a:r>
            <a:r>
              <a:rPr lang="ru-RU" sz="2000" i="1" u="sng" smtClean="0">
                <a:solidFill>
                  <a:srgbClr val="92D050"/>
                </a:solidFill>
              </a:rPr>
              <a:t>Пояснение к слайдам.</a:t>
            </a:r>
            <a:r>
              <a:rPr lang="ru-RU" sz="1800" i="1" smtClean="0">
                <a:solidFill>
                  <a:srgbClr val="92D050"/>
                </a:solidFill>
              </a:rPr>
              <a:t/>
            </a:r>
            <a:br>
              <a:rPr lang="ru-RU" sz="1800" i="1" smtClean="0">
                <a:solidFill>
                  <a:srgbClr val="92D050"/>
                </a:solidFill>
              </a:rPr>
            </a:br>
            <a:r>
              <a:rPr lang="ru-RU" sz="1800" i="1" smtClean="0">
                <a:solidFill>
                  <a:srgbClr val="92D050"/>
                </a:solidFill>
              </a:rPr>
              <a:t>На каждом  слайде представлено по две картинки, в названиях которых слышен звук </a:t>
            </a:r>
            <a:r>
              <a:rPr lang="en-US" sz="1800" i="1" smtClean="0">
                <a:solidFill>
                  <a:srgbClr val="92D050"/>
                </a:solidFill>
              </a:rPr>
              <a:t>[</a:t>
            </a:r>
            <a:r>
              <a:rPr lang="ru-RU" sz="1800" i="1" smtClean="0">
                <a:solidFill>
                  <a:srgbClr val="92D050"/>
                </a:solidFill>
              </a:rPr>
              <a:t>щ</a:t>
            </a:r>
            <a:r>
              <a:rPr lang="en-US" sz="1800" i="1" smtClean="0">
                <a:solidFill>
                  <a:srgbClr val="92D050"/>
                </a:solidFill>
              </a:rPr>
              <a:t>]</a:t>
            </a:r>
            <a:r>
              <a:rPr lang="ru-RU" sz="1800" i="1" smtClean="0">
                <a:solidFill>
                  <a:srgbClr val="92D050"/>
                </a:solidFill>
              </a:rPr>
              <a:t>. В верхней части слайда – названия картинок и варианты составленных с ними предложений</a:t>
            </a:r>
            <a:r>
              <a:rPr lang="ru-RU" sz="1800" i="1" smtClean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07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C000"/>
                </a:solidFill>
              </a:rPr>
              <a:t>Клещи, щипцы.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Клещи похожи на щипцы.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На щипцы похожи клещи.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22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C000"/>
                </a:solidFill>
              </a:rPr>
              <a:t>Овощи, ящик.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Овощи лежат в ящике.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В ящике лежат овощи.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982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92D050"/>
                </a:solidFill>
              </a:rPr>
              <a:t>Щука, лещ.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Щука ловит леща.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Леща ловит щука.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137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>
                <a:solidFill>
                  <a:srgbClr val="FFC000"/>
                </a:solidFill>
              </a:rPr>
              <a:t>В презентации использованы картинки: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1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Кощей, щит.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Кощей укрывался щитом.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Щитом укрывался Кощей.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78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Часовщик, щипчики.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Часовщик работает щипчиками.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Щипчиками работает часовщик.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33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Щётка, плащ.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Щёткой чистили плащ.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Плащ чистили щёткой.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42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Клещ, щенок.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Клещ укусил щенка.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Щенка укусил клещ.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16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Овощи, щи.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Овощи положены в щи.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 щи положены овощи.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7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C000"/>
                </a:solidFill>
              </a:rPr>
              <a:t>Щенки, роща.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Щенков выгуливали в роще.</a:t>
            </a:r>
            <a:br>
              <a:rPr lang="ru-RU" sz="2800" i="1" smtClean="0">
                <a:solidFill>
                  <a:srgbClr val="FFC000"/>
                </a:solidFill>
              </a:rPr>
            </a:br>
            <a:r>
              <a:rPr lang="ru-RU" sz="2800" i="1" smtClean="0">
                <a:solidFill>
                  <a:srgbClr val="FFC000"/>
                </a:solidFill>
              </a:rPr>
              <a:t>В роще выгуливали щенков.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73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Ящерица, пещера.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Ящерица убежала в пещеру.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 пещеру убежала ящерица.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58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Серия «Две картинки»  «Составь предложение  по двум картинкам»  Упражнение для автоматизации  звука [щ] во фразах </vt:lpstr>
      <vt:lpstr>  Пояснение к слайдам. На каждом  слайде представлено по две картинки, в названиях которых слышен звук [щ]. В верхней части слайда – названия картинок и варианты составленных с ними предложений.</vt:lpstr>
      <vt:lpstr>Кощей, щит. Кощей укрывался щитом. Щитом укрывался Кощей.</vt:lpstr>
      <vt:lpstr>Часовщик, щипчики. Часовщик работает щипчиками. Щипчиками работает часовщик.</vt:lpstr>
      <vt:lpstr>Щётка, плащ. Щёткой чистили плащ. Плащ чистили щёткой.</vt:lpstr>
      <vt:lpstr>Клещ, щенок. Клещ укусил щенка. Щенка укусил клещ.</vt:lpstr>
      <vt:lpstr>Овощи, щи. Овощи положены в щи. В щи положены овощи.</vt:lpstr>
      <vt:lpstr>Щенки, роща. Щенков выгуливали в роще. В роще выгуливали щенков.</vt:lpstr>
      <vt:lpstr>Ящерица, пещера. Ящерица убежала в пещеру. В пещеру убежала ящерица.</vt:lpstr>
      <vt:lpstr>Женщина, лещ. Женщина жарила леща. Леща жарила женщина.</vt:lpstr>
      <vt:lpstr>Носильщик, вещи. Носильщик везёт вещи. Вещи везёт носильщик.</vt:lpstr>
      <vt:lpstr>Стекольщик, клещи. Стекольщик взял клещи. Клещи взял стекольщик.</vt:lpstr>
      <vt:lpstr>Плющ, пещера. Плющ  растёт у пещеры. У пещеры растёт плющ.</vt:lpstr>
      <vt:lpstr>Закройщик, плащ. Закройщик кроил плащ. Плащ  кроил закройщик.</vt:lpstr>
      <vt:lpstr>Щи, щавель. Щи сварены из щавеля. Из щавеля сварены щи.</vt:lpstr>
      <vt:lpstr>Женщина, вещи. Женщина убирала вещи. Вещи убирала женщина.</vt:lpstr>
      <vt:lpstr>Щепка, ящик. Щепка отскочила от ящика. От ящика отскочила щепка.</vt:lpstr>
      <vt:lpstr>Щенок, щётка. Щенок тащит щётку. Щётку тащит щенок.</vt:lpstr>
      <vt:lpstr> Щегол, роща. Щегол пел в роще. В роще пел щегол.</vt:lpstr>
      <vt:lpstr>Клещи, щипцы. Клещи похожи на щипцы. На щипцы похожи клещи.</vt:lpstr>
      <vt:lpstr>Овощи, ящик. Овощи лежат в ящике. В ящике лежат овощи.</vt:lpstr>
      <vt:lpstr>Щука, лещ. Щука ловит леща. Леща ловит щука.</vt:lpstr>
      <vt:lpstr>В презентации использованы картинки: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Серия «Две картинки»  «Составь предложение  по двум картинкам»  Упражнение для автоматизации  звука [щ] во фразах</dc:title>
  <dc:creator>Игорь</dc:creator>
  <cp:lastModifiedBy>Игорь</cp:lastModifiedBy>
  <cp:revision>2</cp:revision>
  <dcterms:created xsi:type="dcterms:W3CDTF">2021-11-06T11:10:19Z</dcterms:created>
  <dcterms:modified xsi:type="dcterms:W3CDTF">2021-11-06T11:11:09Z</dcterms:modified>
</cp:coreProperties>
</file>