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9" r:id="rId22"/>
    <p:sldId id="275" r:id="rId23"/>
    <p:sldId id="276" r:id="rId24"/>
    <p:sldId id="277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Scrum</a:t>
            </a:r>
            <a:r>
              <a:rPr lang="ru-RU" dirty="0"/>
              <a:t>-ТЕХНОЛОГИЯ (</a:t>
            </a:r>
            <a:r>
              <a:rPr lang="en-US" dirty="0" err="1"/>
              <a:t>eduScrum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eduScrum</a:t>
            </a:r>
            <a:r>
              <a:rPr lang="ru-RU" dirty="0"/>
              <a:t> – система обучения, в которой ответственность за образовательный процесс передается от учителя к ученикам.</a:t>
            </a:r>
          </a:p>
        </p:txBody>
      </p:sp>
    </p:spTree>
    <p:extLst>
      <p:ext uri="{BB962C8B-B14F-4D97-AF65-F5344CB8AC3E}">
        <p14:creationId xmlns:p14="http://schemas.microsoft.com/office/powerpoint/2010/main" val="350205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Владелец продукта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551723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Объясняет, что такое </a:t>
            </a:r>
            <a:r>
              <a:rPr lang="ru-RU" dirty="0" err="1"/>
              <a:t>eduScrum</a:t>
            </a:r>
            <a:r>
              <a:rPr lang="ru-RU" dirty="0"/>
              <a:t>, в чем его актуальность, и как он работает (один раз)</a:t>
            </a:r>
          </a:p>
          <a:p>
            <a:r>
              <a:rPr lang="ru-RU" dirty="0"/>
              <a:t> Обеспечивает формирование команд на основе взаимодополняющих навыках</a:t>
            </a:r>
          </a:p>
          <a:p>
            <a:r>
              <a:rPr lang="ru-RU" dirty="0"/>
              <a:t>Следит за тем, чтобы процесс </a:t>
            </a:r>
            <a:r>
              <a:rPr lang="ru-RU" dirty="0" err="1"/>
              <a:t>eduScrum</a:t>
            </a:r>
            <a:r>
              <a:rPr lang="ru-RU" dirty="0"/>
              <a:t> осуществляется с соблюдением командами всех правил </a:t>
            </a:r>
            <a:r>
              <a:rPr lang="en-US" dirty="0" err="1"/>
              <a:t>eduScrum</a:t>
            </a:r>
            <a:endParaRPr lang="en-US" dirty="0"/>
          </a:p>
          <a:p>
            <a:r>
              <a:rPr lang="ru-RU" dirty="0"/>
              <a:t>При необходимости вмешивается, сопровождает рабочий процесс дополнительными разъяснениями, демонстрациями, обратной связью и т.д.</a:t>
            </a:r>
          </a:p>
          <a:p>
            <a:r>
              <a:rPr lang="ru-RU" dirty="0"/>
              <a:t>Поддерживает необходимый уровень энергии, удовольствия и заинтересованности (можно делегировать </a:t>
            </a:r>
            <a:r>
              <a:rPr lang="ru-RU" dirty="0" err="1"/>
              <a:t>эдускрам</a:t>
            </a:r>
            <a:r>
              <a:rPr lang="ru-RU" dirty="0"/>
              <a:t>-мастеру)</a:t>
            </a:r>
          </a:p>
          <a:p>
            <a:r>
              <a:rPr lang="ru-RU" dirty="0"/>
              <a:t>Защищает команды от сторонних вмешательств (можно делегировать </a:t>
            </a:r>
            <a:r>
              <a:rPr lang="ru-RU" dirty="0" err="1"/>
              <a:t>эдускрам</a:t>
            </a:r>
            <a:r>
              <a:rPr lang="ru-RU" dirty="0"/>
              <a:t>-мастеру)</a:t>
            </a:r>
          </a:p>
          <a:p>
            <a:r>
              <a:rPr lang="ru-RU" dirty="0"/>
              <a:t>Вдохновляет команды учеников на быстрое и автономное устранение препятствий.</a:t>
            </a:r>
          </a:p>
          <a:p>
            <a:r>
              <a:rPr lang="ru-RU" dirty="0"/>
              <a:t>Если какое-либо препятствие в работе слишком велико, то владельцу продукта следует оперативно его устранить (можно делегировать </a:t>
            </a:r>
            <a:r>
              <a:rPr lang="ru-RU" dirty="0" err="1"/>
              <a:t>эдускрам</a:t>
            </a:r>
            <a:r>
              <a:rPr lang="ru-RU" dirty="0"/>
              <a:t>-мастеру)</a:t>
            </a:r>
          </a:p>
        </p:txBody>
      </p:sp>
    </p:spTree>
    <p:extLst>
      <p:ext uri="{BB962C8B-B14F-4D97-AF65-F5344CB8AC3E}">
        <p14:creationId xmlns:p14="http://schemas.microsoft.com/office/powerpoint/2010/main" val="1260029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Команда учеников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50147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Они самоорганизующиеся. Никто (даже владелец продукта) не говорит командам, </a:t>
            </a:r>
            <a:r>
              <a:rPr lang="ru-RU" b="1" dirty="0"/>
              <a:t>как </a:t>
            </a:r>
            <a:r>
              <a:rPr lang="ru-RU" dirty="0"/>
              <a:t>им нужно реализовать учебные цели.</a:t>
            </a:r>
          </a:p>
          <a:p>
            <a:r>
              <a:rPr lang="ru-RU" dirty="0"/>
              <a:t>Они </a:t>
            </a:r>
            <a:r>
              <a:rPr lang="ru-RU" dirty="0" err="1"/>
              <a:t>разнонавыковые</a:t>
            </a:r>
            <a:r>
              <a:rPr lang="ru-RU" dirty="0"/>
              <a:t>: они сочетают все необходимые навыки и личностные черты для совместного достижения учебной цели. Члены команды могут иметь какие-то индивидуальные навыки или свой </a:t>
            </a:r>
            <a:r>
              <a:rPr lang="ru-RU" dirty="0" err="1"/>
              <a:t>личныйфокус</a:t>
            </a:r>
            <a:r>
              <a:rPr lang="ru-RU" dirty="0"/>
              <a:t> на каких-то задачах, но ответственность они несут все вместе как команда, как одно целое.</a:t>
            </a:r>
          </a:p>
          <a:p>
            <a:r>
              <a:rPr lang="ru-RU" dirty="0"/>
              <a:t>Члены команды могут сами определить, хотят ли они участвовать в какой-то роли в соответствии с имеющимися навыками, либо им интереснее развитие новых.</a:t>
            </a:r>
          </a:p>
          <a:p>
            <a:r>
              <a:rPr lang="ru-RU" dirty="0"/>
              <a:t>Команда учеников сама отслеживает свой прогресс и качество работы, основываясь на критериях соответствия и определении ≪Сделано≫.</a:t>
            </a:r>
          </a:p>
        </p:txBody>
      </p:sp>
    </p:spTree>
    <p:extLst>
      <p:ext uri="{BB962C8B-B14F-4D97-AF65-F5344CB8AC3E}">
        <p14:creationId xmlns:p14="http://schemas.microsoft.com/office/powerpoint/2010/main" val="408382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Эдускрам</a:t>
            </a:r>
            <a:r>
              <a:rPr lang="ru-RU" b="1" dirty="0"/>
              <a:t>-мастер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196752"/>
            <a:ext cx="7772400" cy="5158808"/>
          </a:xfrm>
        </p:spPr>
        <p:txBody>
          <a:bodyPr>
            <a:normAutofit/>
          </a:bodyPr>
          <a:lstStyle/>
          <a:p>
            <a:r>
              <a:rPr lang="ru-RU" dirty="0"/>
              <a:t>обеспечивает прозрачность процесса</a:t>
            </a:r>
          </a:p>
          <a:p>
            <a:r>
              <a:rPr lang="ru-RU" dirty="0"/>
              <a:t>обеспечивает правильность реализации методологии </a:t>
            </a:r>
            <a:r>
              <a:rPr lang="ru-RU" dirty="0" err="1"/>
              <a:t>eduScrum</a:t>
            </a:r>
            <a:r>
              <a:rPr lang="ru-RU" dirty="0"/>
              <a:t> способствует </a:t>
            </a:r>
            <a:r>
              <a:rPr lang="ru-RU" dirty="0" err="1"/>
              <a:t>межкомандному</a:t>
            </a:r>
            <a:r>
              <a:rPr lang="ru-RU" dirty="0"/>
              <a:t> взаимодействию</a:t>
            </a:r>
          </a:p>
        </p:txBody>
      </p:sp>
    </p:spTree>
    <p:extLst>
      <p:ext uri="{BB962C8B-B14F-4D97-AF65-F5344CB8AC3E}">
        <p14:creationId xmlns:p14="http://schemas.microsoft.com/office/powerpoint/2010/main" val="2206726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Мероприятия </a:t>
            </a:r>
            <a:r>
              <a:rPr lang="en-US" b="1" dirty="0" err="1"/>
              <a:t>eduScrum</a:t>
            </a:r>
            <a:br>
              <a:rPr lang="ru-RU" b="1" dirty="0"/>
            </a:br>
            <a:r>
              <a:rPr lang="ru-RU" b="1" dirty="0"/>
              <a:t>ПЛАНИРОВАНИЕ СПРИНТА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Планирование спринта</a:t>
            </a:r>
          </a:p>
          <a:p>
            <a:pPr marL="68580" indent="0">
              <a:buNone/>
            </a:pPr>
            <a:r>
              <a:rPr lang="ru-RU" dirty="0"/>
              <a:t>формирование команд, определение учебной цели и, непосредственно, планирование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422753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Мероприятия </a:t>
            </a:r>
            <a:r>
              <a:rPr lang="en-US" b="1" dirty="0" err="1"/>
              <a:t>eduScrum</a:t>
            </a:r>
            <a:br>
              <a:rPr lang="ru-RU" b="1" dirty="0"/>
            </a:br>
            <a:r>
              <a:rPr lang="ru-RU" b="1" dirty="0"/>
              <a:t>СОБРАНИЕ НА ХОДУ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Что я сделал с момента прошлого занятия, чтобы помочь команде достичь цели этого спринта?</a:t>
            </a:r>
          </a:p>
          <a:p>
            <a:r>
              <a:rPr lang="ru-RU" dirty="0"/>
              <a:t>Что я буду делать на этом занятии, чтобы помочь команде достичь цели этого спринта?</a:t>
            </a:r>
          </a:p>
          <a:p>
            <a:r>
              <a:rPr lang="ru-RU" dirty="0"/>
              <a:t>Какие препятствия встают на пути достижения командой цели спринта?</a:t>
            </a:r>
          </a:p>
        </p:txBody>
      </p:sp>
    </p:spTree>
    <p:extLst>
      <p:ext uri="{BB962C8B-B14F-4D97-AF65-F5344CB8AC3E}">
        <p14:creationId xmlns:p14="http://schemas.microsoft.com/office/powerpoint/2010/main" val="4232135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Мероприятия </a:t>
            </a:r>
            <a:r>
              <a:rPr lang="en-US" b="1" dirty="0" err="1"/>
              <a:t>eduScrum</a:t>
            </a:r>
            <a:br>
              <a:rPr lang="ru-RU" b="1" dirty="0"/>
            </a:br>
            <a:r>
              <a:rPr lang="ru-RU" b="1" dirty="0"/>
              <a:t>ОБЗОР СПРИНТА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проходит в его конце, по сути дела это финальная оценка результата.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644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914400"/>
          </a:xfrm>
        </p:spPr>
        <p:txBody>
          <a:bodyPr/>
          <a:lstStyle/>
          <a:p>
            <a:r>
              <a:rPr lang="ru-RU" b="1" dirty="0"/>
              <a:t>Мероприятия </a:t>
            </a:r>
            <a:r>
              <a:rPr lang="en-US" b="1" dirty="0" err="1"/>
              <a:t>eduScrum</a:t>
            </a:r>
            <a:br>
              <a:rPr lang="ru-RU" b="1" dirty="0"/>
            </a:br>
            <a:r>
              <a:rPr lang="ru-RU" b="1" dirty="0"/>
              <a:t>РЕТРОСПЕКТИВНОЕ СОБРАНИЕ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348880"/>
            <a:ext cx="7772400" cy="4006680"/>
          </a:xfrm>
        </p:spPr>
        <p:txBody>
          <a:bodyPr>
            <a:normAutofit/>
          </a:bodyPr>
          <a:lstStyle/>
          <a:p>
            <a:r>
              <a:rPr lang="ru-RU" dirty="0"/>
              <a:t>Что прошло хорошо?</a:t>
            </a:r>
          </a:p>
          <a:p>
            <a:r>
              <a:rPr lang="ru-RU" dirty="0"/>
              <a:t>Что могло бы или должно делаться лучше?</a:t>
            </a:r>
          </a:p>
          <a:p>
            <a:r>
              <a:rPr lang="ru-RU" dirty="0"/>
              <a:t>Чего нам больше делать не следует?</a:t>
            </a:r>
          </a:p>
          <a:p>
            <a:r>
              <a:rPr lang="ru-RU" dirty="0"/>
              <a:t>Какие действия мы перенесем в следующий спринт?</a:t>
            </a:r>
          </a:p>
        </p:txBody>
      </p:sp>
    </p:spTree>
    <p:extLst>
      <p:ext uri="{BB962C8B-B14F-4D97-AF65-F5344CB8AC3E}">
        <p14:creationId xmlns:p14="http://schemas.microsoft.com/office/powerpoint/2010/main" val="132553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r>
              <a:rPr lang="ru-RU" b="1" dirty="0"/>
              <a:t>Мероприятия </a:t>
            </a:r>
            <a:r>
              <a:rPr lang="en-US" b="1" dirty="0" err="1"/>
              <a:t>eduScrum</a:t>
            </a:r>
            <a:br>
              <a:rPr lang="ru-RU" b="1" dirty="0"/>
            </a:br>
            <a:r>
              <a:rPr lang="ru-RU" b="1" dirty="0"/>
              <a:t>МОНИТОРИНГ ПРОГРЕСА СПРИНТА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04864"/>
            <a:ext cx="7772400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любой момент времени вся оставшаяся в спринте работа видна на </a:t>
            </a:r>
            <a:r>
              <a:rPr lang="ru-RU" dirty="0" err="1"/>
              <a:t>скрам</a:t>
            </a:r>
            <a:r>
              <a:rPr lang="ru-RU" dirty="0"/>
              <a:t>-доске.</a:t>
            </a:r>
          </a:p>
          <a:p>
            <a:r>
              <a:rPr lang="ru-RU" dirty="0"/>
              <a:t>Ученическая команда отслеживает этот объем работы как минимум во время каждого Собрания на ходу. </a:t>
            </a:r>
          </a:p>
          <a:p>
            <a:r>
              <a:rPr lang="ru-RU" dirty="0"/>
              <a:t>Ученическая команда совместно с владельцем продукта оценивает вероятность достижения цели обучения, основываясь на статусе по текущим задачам. </a:t>
            </a:r>
          </a:p>
          <a:p>
            <a:r>
              <a:rPr lang="ru-RU" dirty="0"/>
              <a:t>Отслеживая оставшуюся на спринт работу, ученики могут управлять прогрессом.</a:t>
            </a:r>
          </a:p>
        </p:txBody>
      </p:sp>
    </p:spTree>
    <p:extLst>
      <p:ext uri="{BB962C8B-B14F-4D97-AF65-F5344CB8AC3E}">
        <p14:creationId xmlns:p14="http://schemas.microsoft.com/office/powerpoint/2010/main" val="1163384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r>
              <a:rPr lang="ru-RU" dirty="0"/>
              <a:t>10 класс. Перпендикулярность прямой и плоскости.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849" y="1844824"/>
            <a:ext cx="8482761" cy="477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611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14400"/>
          </a:xfrm>
        </p:spPr>
        <p:txBody>
          <a:bodyPr/>
          <a:lstStyle/>
          <a:p>
            <a:r>
              <a:rPr lang="ru-RU" dirty="0"/>
              <a:t>10 класс. Перпендикулярность прямой и плоскости.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884362"/>
            <a:ext cx="77724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61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eduScrum</a:t>
            </a:r>
            <a:r>
              <a:rPr lang="ru-RU" dirty="0"/>
              <a:t> основывается на </a:t>
            </a:r>
            <a:r>
              <a:rPr lang="ru-RU" dirty="0" err="1"/>
              <a:t>Scrum</a:t>
            </a:r>
            <a:r>
              <a:rPr lang="ru-RU" dirty="0"/>
              <a:t> (</a:t>
            </a:r>
            <a:r>
              <a:rPr lang="ru-RU" dirty="0" err="1"/>
              <a:t>Scrum</a:t>
            </a:r>
            <a:r>
              <a:rPr lang="ru-RU" dirty="0"/>
              <a:t> – методика для разработки и развития сложных продуктов, </a:t>
            </a:r>
            <a:r>
              <a:rPr lang="ru-RU" dirty="0" err="1"/>
              <a:t>Джефф</a:t>
            </a:r>
            <a:r>
              <a:rPr lang="ru-RU" dirty="0"/>
              <a:t> Сазерленд и Кен </a:t>
            </a:r>
            <a:r>
              <a:rPr lang="ru-RU" dirty="0" err="1"/>
              <a:t>Швабер</a:t>
            </a:r>
            <a:r>
              <a:rPr lang="ru-RU" dirty="0"/>
              <a:t>, 2013).</a:t>
            </a:r>
          </a:p>
        </p:txBody>
      </p:sp>
    </p:spTree>
    <p:extLst>
      <p:ext uri="{BB962C8B-B14F-4D97-AF65-F5344CB8AC3E}">
        <p14:creationId xmlns:p14="http://schemas.microsoft.com/office/powerpoint/2010/main" val="3685450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264391"/>
              </p:ext>
            </p:extLst>
          </p:nvPr>
        </p:nvGraphicFramePr>
        <p:xfrm>
          <a:off x="107504" y="44624"/>
          <a:ext cx="8928992" cy="7116952"/>
        </p:xfrm>
        <a:graphic>
          <a:graphicData uri="http://schemas.openxmlformats.org/drawingml/2006/table">
            <a:tbl>
              <a:tblPr firstRow="1" firstCol="1" bandRow="1"/>
              <a:tblGrid>
                <a:gridCol w="4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5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67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Повторить определение угла между прямыми в пространстве (пересекающимися и скрещивающимися). Дать определение двух перпендикулярных прямых в пространстве. В чем отличие перпендикулярности прямых на плоскости и в пространстве.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Доказать лемму: если одна из двух параллельных прямых перпендикулярна к третьей прямой, то и другая прямая перпендикулярна к этой прямой.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56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Сформулировать определение перпендикулярности прямой и плоскости. Как обозначается эта перпендикулярность. Проиллюстрировать понятие перпендикулярности прямой и плоскости с помощью рисунка и примеров их окружающей обстановки.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Доказать теорему: если одна из двух параллельных прямых перпендикулярна к плоскости, то и другая прямая перпендикулярна к этой плоскости.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7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Доказать теорему: если две прямые перпендикулярны к плоскости, то они параллельны.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Решить задачи 116, 117, 118, 119, 120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0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Доказать признак перпендикулярности прямой и плоскости. Записать план доказательства.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Решить задачи 121, 124, 126, 128.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87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Обсудить  и решить задачи на размышление.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Создать информационный постер, интеллект-карту, или опорный конспект по теме. Для создания продукта можно использовать бумагу, ИКТ, интернет-сервисы.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47" marR="46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558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Обзор спринта.</a:t>
            </a:r>
            <a:br>
              <a:rPr lang="ru-RU" dirty="0"/>
            </a:br>
            <a:r>
              <a:rPr lang="ru-RU" b="1" dirty="0"/>
              <a:t>Критерии соответствия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988840"/>
            <a:ext cx="7772400" cy="436672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/>
              <a:t>Каждый член команды знает всю теорию и может устно ответить на вопросы.</a:t>
            </a:r>
          </a:p>
          <a:p>
            <a:pPr marL="514350" indent="-514350">
              <a:buAutoNum type="arabicPeriod"/>
            </a:pPr>
            <a:r>
              <a:rPr lang="ru-RU" dirty="0"/>
              <a:t>Каждый член команды умеет решать задачи по теме.</a:t>
            </a:r>
          </a:p>
          <a:p>
            <a:pPr marL="514350" indent="-514350">
              <a:buAutoNum type="arabicPeriod"/>
            </a:pPr>
            <a:r>
              <a:rPr lang="ru-RU" dirty="0"/>
              <a:t>Команда создала информационный постер по теме, используя который любой человек может разобраться в теме (содержание, наглядность, удобство использования, дизайн, креативность)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601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Ретроспективное собрание.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884362"/>
            <a:ext cx="77724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551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Ретроспективное собрание.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7724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73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4000" dirty="0"/>
              <a:t>Заинтересовать нельзя заставить. </a:t>
            </a:r>
          </a:p>
        </p:txBody>
      </p:sp>
    </p:spTree>
    <p:extLst>
      <p:ext uri="{BB962C8B-B14F-4D97-AF65-F5344CB8AC3E}">
        <p14:creationId xmlns:p14="http://schemas.microsoft.com/office/powerpoint/2010/main" val="2406855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Руководство по </a:t>
            </a:r>
            <a:r>
              <a:rPr lang="en-US" dirty="0" err="1"/>
              <a:t>eduScrum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7" y="3336925"/>
            <a:ext cx="31718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5127575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Авторы: </a:t>
            </a:r>
            <a:r>
              <a:rPr lang="en-US" b="1" i="1" dirty="0"/>
              <a:t>Arno </a:t>
            </a:r>
            <a:r>
              <a:rPr lang="en-US" b="1" i="1" dirty="0" err="1"/>
              <a:t>Delhij</a:t>
            </a:r>
            <a:r>
              <a:rPr lang="en-US" b="1" i="1" dirty="0"/>
              <a:t>, </a:t>
            </a:r>
            <a:r>
              <a:rPr lang="en-US" b="1" i="1" dirty="0" err="1"/>
              <a:t>Rini</a:t>
            </a:r>
            <a:r>
              <a:rPr lang="en-US" b="1" i="1" dirty="0"/>
              <a:t> van Solingen </a:t>
            </a:r>
            <a:r>
              <a:rPr lang="ru-RU" b="1" i="1" dirty="0"/>
              <a:t>и </a:t>
            </a:r>
            <a:r>
              <a:rPr lang="en-US" b="1" i="1" dirty="0"/>
              <a:t>Willy </a:t>
            </a:r>
            <a:r>
              <a:rPr lang="en-US" b="1" i="1" dirty="0" err="1"/>
              <a:t>Wijnands</a:t>
            </a:r>
            <a:endParaRPr lang="en-US" b="1" i="1" dirty="0"/>
          </a:p>
          <a:p>
            <a:r>
              <a:rPr lang="ru-RU" i="1" dirty="0"/>
              <a:t>Рецензия: </a:t>
            </a:r>
            <a:r>
              <a:rPr lang="en-US" i="1" dirty="0"/>
              <a:t>Jeff Sutherland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1916832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“Правила игры”</a:t>
            </a:r>
          </a:p>
          <a:p>
            <a:r>
              <a:rPr lang="ru-RU" sz="2000" i="1" dirty="0"/>
              <a:t>Разработано командой </a:t>
            </a:r>
            <a:r>
              <a:rPr lang="en-US" sz="2000" i="1" dirty="0" err="1"/>
              <a:t>eduScrum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26676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Паспорт педагогической технологии.</a:t>
            </a:r>
            <a:endParaRPr lang="ru-RU" dirty="0"/>
          </a:p>
          <a:p>
            <a:pPr lvl="0"/>
            <a:r>
              <a:rPr lang="ru-RU" dirty="0"/>
              <a:t>Название: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Возрастная категория: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Этап урока: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Этап изучения темы: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Сложность организации: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Возможность привлечения детей к организации:</a:t>
            </a:r>
          </a:p>
          <a:p>
            <a:pPr lvl="0"/>
            <a:endParaRPr lang="ru-RU" dirty="0"/>
          </a:p>
          <a:p>
            <a:pPr lvl="0"/>
            <a:r>
              <a:rPr lang="ru-RU" dirty="0" err="1"/>
              <a:t>Метапредметность</a:t>
            </a:r>
            <a:r>
              <a:rPr lang="ru-RU" dirty="0"/>
              <a:t>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Частота использования: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Возможность оценить работу каждого ученика: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Плюсы и минусы:</a:t>
            </a:r>
          </a:p>
        </p:txBody>
      </p:sp>
    </p:spTree>
    <p:extLst>
      <p:ext uri="{BB962C8B-B14F-4D97-AF65-F5344CB8AC3E}">
        <p14:creationId xmlns:p14="http://schemas.microsoft.com/office/powerpoint/2010/main" val="290924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Глоссарий </a:t>
            </a:r>
            <a:r>
              <a:rPr lang="ru-RU" dirty="0" err="1"/>
              <a:t>eduScrum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50868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Владелец продукта – </a:t>
            </a:r>
            <a:r>
              <a:rPr lang="ru-RU" dirty="0"/>
              <a:t>учитель</a:t>
            </a:r>
          </a:p>
          <a:p>
            <a:r>
              <a:rPr lang="ru-RU" b="1" dirty="0" err="1"/>
              <a:t>Эдускрам</a:t>
            </a:r>
            <a:r>
              <a:rPr lang="ru-RU" b="1" dirty="0"/>
              <a:t>- мастер </a:t>
            </a:r>
            <a:r>
              <a:rPr lang="ru-RU" dirty="0"/>
              <a:t>– ученик, ≪лидер-слуга≫, ≪лидер-</a:t>
            </a:r>
            <a:r>
              <a:rPr lang="ru-RU" dirty="0" err="1"/>
              <a:t>коуч</a:t>
            </a:r>
            <a:r>
              <a:rPr lang="ru-RU" dirty="0"/>
              <a:t>≫ команды, часть команды.</a:t>
            </a:r>
          </a:p>
          <a:p>
            <a:r>
              <a:rPr lang="ru-RU" b="1" dirty="0"/>
              <a:t>Спринт</a:t>
            </a:r>
            <a:r>
              <a:rPr lang="ru-RU" dirty="0"/>
              <a:t> –связный набор учебного материала, помогающий достичь определенных учебных задач за определенный срок.</a:t>
            </a:r>
          </a:p>
          <a:p>
            <a:r>
              <a:rPr lang="en-US" b="1" dirty="0"/>
              <a:t>Scrum Board</a:t>
            </a:r>
            <a:r>
              <a:rPr lang="ru-RU" b="1" dirty="0"/>
              <a:t> (</a:t>
            </a:r>
            <a:r>
              <a:rPr lang="ru-RU" b="1" dirty="0" err="1"/>
              <a:t>канбан</a:t>
            </a:r>
            <a:r>
              <a:rPr lang="ru-RU" b="1" dirty="0"/>
              <a:t>) - </a:t>
            </a:r>
            <a:r>
              <a:rPr lang="ru-RU" dirty="0"/>
              <a:t>предназначена для динамического представления набора задач и работ (поиск информации, презентация, написание эссе и т.д.)</a:t>
            </a:r>
          </a:p>
        </p:txBody>
      </p:sp>
    </p:spTree>
    <p:extLst>
      <p:ext uri="{BB962C8B-B14F-4D97-AF65-F5344CB8AC3E}">
        <p14:creationId xmlns:p14="http://schemas.microsoft.com/office/powerpoint/2010/main" val="1421411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eduScrum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улучшение учебных результатов,</a:t>
            </a:r>
          </a:p>
          <a:p>
            <a:r>
              <a:rPr lang="ru-RU" dirty="0"/>
              <a:t>развитие личности,</a:t>
            </a:r>
          </a:p>
          <a:p>
            <a:r>
              <a:rPr lang="ru-RU" dirty="0"/>
              <a:t>развитие навыка работы в команде</a:t>
            </a:r>
          </a:p>
        </p:txBody>
      </p:sp>
    </p:spTree>
    <p:extLst>
      <p:ext uri="{BB962C8B-B14F-4D97-AF65-F5344CB8AC3E}">
        <p14:creationId xmlns:p14="http://schemas.microsoft.com/office/powerpoint/2010/main" val="346102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eduScrum</a:t>
            </a:r>
            <a:br>
              <a:rPr lang="en-US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Имеет простую легкую конструкцию</a:t>
            </a:r>
          </a:p>
          <a:p>
            <a:r>
              <a:rPr lang="ru-RU" dirty="0"/>
              <a:t>Лёгок для понимания</a:t>
            </a:r>
          </a:p>
          <a:p>
            <a:r>
              <a:rPr lang="ru-RU" dirty="0"/>
              <a:t>Тяжел в управлении</a:t>
            </a:r>
          </a:p>
        </p:txBody>
      </p:sp>
    </p:spTree>
    <p:extLst>
      <p:ext uri="{BB962C8B-B14F-4D97-AF65-F5344CB8AC3E}">
        <p14:creationId xmlns:p14="http://schemas.microsoft.com/office/powerpoint/2010/main" val="2329335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</a:t>
            </a:r>
            <a:r>
              <a:rPr lang="en-US" b="1" dirty="0" err="1"/>
              <a:t>eduScrum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прозрачности </a:t>
            </a:r>
          </a:p>
          <a:p>
            <a:r>
              <a:rPr lang="ru-RU" dirty="0"/>
              <a:t>проверки</a:t>
            </a:r>
          </a:p>
          <a:p>
            <a:r>
              <a:rPr lang="ru-RU" dirty="0"/>
              <a:t>адаптации</a:t>
            </a:r>
          </a:p>
        </p:txBody>
      </p:sp>
    </p:spTree>
    <p:extLst>
      <p:ext uri="{BB962C8B-B14F-4D97-AF65-F5344CB8AC3E}">
        <p14:creationId xmlns:p14="http://schemas.microsoft.com/office/powerpoint/2010/main" val="228611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</a:t>
            </a:r>
            <a:r>
              <a:rPr lang="en-US" b="1" dirty="0" err="1"/>
              <a:t>eduScrum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Формирование команды</a:t>
            </a:r>
          </a:p>
          <a:p>
            <a:r>
              <a:rPr lang="ru-RU" dirty="0"/>
              <a:t>планирование спринта</a:t>
            </a:r>
          </a:p>
          <a:p>
            <a:r>
              <a:rPr lang="ru-RU" dirty="0"/>
              <a:t>собрание на ходу (в начале каждого урока)</a:t>
            </a:r>
          </a:p>
          <a:p>
            <a:r>
              <a:rPr lang="ru-RU" dirty="0"/>
              <a:t>обзор спринта (тест, устная или письменная работа, эксперимент или какой-то смешанный формат)</a:t>
            </a:r>
          </a:p>
          <a:p>
            <a:r>
              <a:rPr lang="ru-RU" dirty="0"/>
              <a:t>ретроспективное собрание (касающееся функционирования участников в команде и команды в целом)</a:t>
            </a:r>
          </a:p>
          <a:p>
            <a:r>
              <a:rPr lang="ru-RU" dirty="0"/>
              <a:t>личная рефлексия (самоанализ)</a:t>
            </a:r>
          </a:p>
        </p:txBody>
      </p:sp>
    </p:spTree>
    <p:extLst>
      <p:ext uri="{BB962C8B-B14F-4D97-AF65-F5344CB8AC3E}">
        <p14:creationId xmlns:p14="http://schemas.microsoft.com/office/powerpoint/2010/main" val="3827379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Участники </a:t>
            </a:r>
            <a:r>
              <a:rPr lang="en-US" b="1" dirty="0" err="1"/>
              <a:t>eduScrum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владелец продукта - учитель </a:t>
            </a:r>
          </a:p>
          <a:p>
            <a:r>
              <a:rPr lang="ru-RU" dirty="0"/>
              <a:t>ученические команды по</a:t>
            </a:r>
          </a:p>
          <a:p>
            <a:pPr marL="68580" indent="0">
              <a:buNone/>
            </a:pPr>
            <a:r>
              <a:rPr lang="ru-RU" dirty="0"/>
              <a:t>четыре человека. В каждой команде один из учеников берет на себя роль </a:t>
            </a:r>
            <a:r>
              <a:rPr lang="ru-RU" dirty="0" err="1"/>
              <a:t>эдускрам</a:t>
            </a:r>
            <a:r>
              <a:rPr lang="ru-RU" dirty="0"/>
              <a:t>-мастера.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535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Владелец продукта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Определение того, </a:t>
            </a:r>
            <a:r>
              <a:rPr lang="ru-RU" b="1" dirty="0"/>
              <a:t>ЧТО </a:t>
            </a:r>
            <a:r>
              <a:rPr lang="ru-RU" dirty="0"/>
              <a:t>должно быть изучено;</a:t>
            </a:r>
          </a:p>
          <a:p>
            <a:r>
              <a:rPr lang="ru-RU" dirty="0"/>
              <a:t>Мониторинг и улучшение </a:t>
            </a:r>
            <a:r>
              <a:rPr lang="ru-RU" b="1" dirty="0"/>
              <a:t>качества </a:t>
            </a:r>
            <a:r>
              <a:rPr lang="ru-RU" dirty="0"/>
              <a:t>учебных результатов;</a:t>
            </a:r>
          </a:p>
          <a:p>
            <a:r>
              <a:rPr lang="ru-RU" b="1" dirty="0"/>
              <a:t>Оценка </a:t>
            </a:r>
            <a:r>
              <a:rPr lang="ru-RU" dirty="0"/>
              <a:t>и </a:t>
            </a:r>
            <a:r>
              <a:rPr lang="ru-RU" b="1" dirty="0"/>
              <a:t>вынесение решений </a:t>
            </a:r>
            <a:r>
              <a:rPr lang="ru-RU" dirty="0"/>
              <a:t>об учебных результатах (основываясь на определении ≪Сделано≫ и на озвученных критериях)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058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301</TotalTime>
  <Words>1015</Words>
  <Application>Microsoft Office PowerPoint</Application>
  <PresentationFormat>Экран (4:3)</PresentationFormat>
  <Paragraphs>115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Book Antiqua</vt:lpstr>
      <vt:lpstr>Calibri</vt:lpstr>
      <vt:lpstr>Century Gothic</vt:lpstr>
      <vt:lpstr>Times New Roman</vt:lpstr>
      <vt:lpstr>Wingdings</vt:lpstr>
      <vt:lpstr>Wingdings 2</vt:lpstr>
      <vt:lpstr>Wingdings 3</vt:lpstr>
      <vt:lpstr>Метро</vt:lpstr>
      <vt:lpstr>Scrum-ТЕХНОЛОГИЯ (eduScrum)</vt:lpstr>
      <vt:lpstr>Презентация PowerPoint</vt:lpstr>
      <vt:lpstr>Глоссарий eduScrum</vt:lpstr>
      <vt:lpstr>eduScrum</vt:lpstr>
      <vt:lpstr>eduScrum </vt:lpstr>
      <vt:lpstr>Принципы eduScrum</vt:lpstr>
      <vt:lpstr>Этапы eduScrum</vt:lpstr>
      <vt:lpstr>Участники eduScrum</vt:lpstr>
      <vt:lpstr>Владелец продукта</vt:lpstr>
      <vt:lpstr>Владелец продукта</vt:lpstr>
      <vt:lpstr>Команда учеников</vt:lpstr>
      <vt:lpstr>Эдускрам-мастер</vt:lpstr>
      <vt:lpstr>Мероприятия eduScrum ПЛАНИРОВАНИЕ СПРИНТА</vt:lpstr>
      <vt:lpstr>Мероприятия eduScrum СОБРАНИЕ НА ХОДУ</vt:lpstr>
      <vt:lpstr>Мероприятия eduScrum ОБЗОР СПРИНТА</vt:lpstr>
      <vt:lpstr>Мероприятия eduScrum РЕТРОСПЕКТИВНОЕ СОБРАНИЕ</vt:lpstr>
      <vt:lpstr>Мероприятия eduScrum МОНИТОРИНГ ПРОГРЕСА СПРИНТА</vt:lpstr>
      <vt:lpstr>10 класс. Перпендикулярность прямой и плоскости.</vt:lpstr>
      <vt:lpstr>10 класс. Перпендикулярность прямой и плоскости.</vt:lpstr>
      <vt:lpstr>Презентация PowerPoint</vt:lpstr>
      <vt:lpstr>Обзор спринта. Критерии соответствия</vt:lpstr>
      <vt:lpstr>Ретроспективное собрание.</vt:lpstr>
      <vt:lpstr>Ретроспективное собрание.</vt:lpstr>
      <vt:lpstr>Презентация PowerPoint</vt:lpstr>
      <vt:lpstr>Руководство по eduScrum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Nadezhda</dc:creator>
  <cp:lastModifiedBy>Надежда Кузьмина</cp:lastModifiedBy>
  <cp:revision>15</cp:revision>
  <dcterms:created xsi:type="dcterms:W3CDTF">2019-02-17T13:41:15Z</dcterms:created>
  <dcterms:modified xsi:type="dcterms:W3CDTF">2021-11-07T14:22:06Z</dcterms:modified>
</cp:coreProperties>
</file>