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notesMasterIdLst>
    <p:notesMasterId r:id="rId18"/>
  </p:notesMasterIdLst>
  <p:handoutMasterIdLst>
    <p:handoutMasterId r:id="rId19"/>
  </p:handoutMasterIdLst>
  <p:sldIdLst>
    <p:sldId id="257" r:id="rId5"/>
    <p:sldId id="272" r:id="rId6"/>
    <p:sldId id="258" r:id="rId7"/>
    <p:sldId id="259" r:id="rId8"/>
    <p:sldId id="271" r:id="rId9"/>
    <p:sldId id="260" r:id="rId10"/>
    <p:sldId id="261" r:id="rId11"/>
    <p:sldId id="263" r:id="rId12"/>
    <p:sldId id="262" r:id="rId13"/>
    <p:sldId id="264" r:id="rId14"/>
    <p:sldId id="265" r:id="rId15"/>
    <p:sldId id="266" r:id="rId16"/>
    <p:sldId id="269" r:id="rId17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3C98C"/>
    <a:srgbClr val="E5F6EC"/>
    <a:srgbClr val="52D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533" autoAdjust="0"/>
  </p:normalViewPr>
  <p:slideViewPr>
    <p:cSldViewPr snapToGrid="0">
      <p:cViewPr varScale="1">
        <p:scale>
          <a:sx n="81" d="100"/>
          <a:sy n="81" d="100"/>
        </p:scale>
        <p:origin x="204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74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68E2-8283-46B6-8FBF-264D443BE5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573-8121-487C-B7E4-735E1C5AD7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7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6C573-8121-487C-B7E4-735E1C5AD77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365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25.png"/><Relationship Id="rId5" Type="http://schemas.openxmlformats.org/officeDocument/2006/relationships/image" Target="../media/image14.png"/><Relationship Id="rId10" Type="http://schemas.openxmlformats.org/officeDocument/2006/relationships/image" Target="../media/image12.png"/><Relationship Id="rId4" Type="http://schemas.openxmlformats.org/officeDocument/2006/relationships/image" Target="../media/image15.png"/><Relationship Id="rId9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9.pn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12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5.png"/><Relationship Id="rId4" Type="http://schemas.openxmlformats.org/officeDocument/2006/relationships/image" Target="../media/image15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16.png"/><Relationship Id="rId10" Type="http://schemas.openxmlformats.org/officeDocument/2006/relationships/image" Target="../media/image8.png"/><Relationship Id="rId4" Type="http://schemas.openxmlformats.org/officeDocument/2006/relationships/image" Target="../media/image15.png"/><Relationship Id="rId9" Type="http://schemas.openxmlformats.org/officeDocument/2006/relationships/image" Target="../media/image7.png"/><Relationship Id="rId1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5.png"/><Relationship Id="rId9" Type="http://schemas.openxmlformats.org/officeDocument/2006/relationships/image" Target="../media/image3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11.png"/><Relationship Id="rId12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11" Type="http://schemas.openxmlformats.org/officeDocument/2006/relationships/image" Target="../media/image13.png"/><Relationship Id="rId5" Type="http://schemas.openxmlformats.org/officeDocument/2006/relationships/image" Target="../media/image20.png"/><Relationship Id="rId1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Relationship Id="rId1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27.png"/><Relationship Id="rId12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6.png"/><Relationship Id="rId11" Type="http://schemas.openxmlformats.org/officeDocument/2006/relationships/image" Target="../media/image12.png"/><Relationship Id="rId5" Type="http://schemas.openxmlformats.org/officeDocument/2006/relationships/image" Target="../media/image25.png"/><Relationship Id="rId10" Type="http://schemas.openxmlformats.org/officeDocument/2006/relationships/image" Target="../media/image16.png"/><Relationship Id="rId4" Type="http://schemas.openxmlformats.org/officeDocument/2006/relationships/image" Target="../media/image21.png"/><Relationship Id="rId9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0.png"/><Relationship Id="rId3" Type="http://schemas.openxmlformats.org/officeDocument/2006/relationships/image" Target="../media/image21.png"/><Relationship Id="rId7" Type="http://schemas.openxmlformats.org/officeDocument/2006/relationships/image" Target="../media/image14.png"/><Relationship Id="rId12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11" Type="http://schemas.openxmlformats.org/officeDocument/2006/relationships/image" Target="../media/image8.png"/><Relationship Id="rId5" Type="http://schemas.openxmlformats.org/officeDocument/2006/relationships/image" Target="../media/image29.png"/><Relationship Id="rId1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image" Target="../media/image28.png"/><Relationship Id="rId9" Type="http://schemas.openxmlformats.org/officeDocument/2006/relationships/image" Target="../media/image18.png"/><Relationship Id="rId1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2.png"/><Relationship Id="rId3" Type="http://schemas.openxmlformats.org/officeDocument/2006/relationships/image" Target="../media/image32.png"/><Relationship Id="rId7" Type="http://schemas.openxmlformats.org/officeDocument/2006/relationships/image" Target="../media/image15.png"/><Relationship Id="rId12" Type="http://schemas.openxmlformats.org/officeDocument/2006/relationships/image" Target="../media/image9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8.png"/><Relationship Id="rId11" Type="http://schemas.openxmlformats.org/officeDocument/2006/relationships/image" Target="../media/image8.png"/><Relationship Id="rId5" Type="http://schemas.openxmlformats.org/officeDocument/2006/relationships/image" Target="../media/image21.png"/><Relationship Id="rId15" Type="http://schemas.openxmlformats.org/officeDocument/2006/relationships/image" Target="../media/image33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7.png"/><Relationship Id="rId14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5.png"/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12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34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Relationship Id="rId1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7.png"/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12" Type="http://schemas.openxmlformats.org/officeDocument/2006/relationships/image" Target="../media/image2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14.png"/><Relationship Id="rId15" Type="http://schemas.openxmlformats.org/officeDocument/2006/relationships/image" Target="../media/image4.png"/><Relationship Id="rId10" Type="http://schemas.openxmlformats.org/officeDocument/2006/relationships/image" Target="../media/image13.png"/><Relationship Id="rId4" Type="http://schemas.openxmlformats.org/officeDocument/2006/relationships/image" Target="../media/image15.png"/><Relationship Id="rId9" Type="http://schemas.openxmlformats.org/officeDocument/2006/relationships/image" Target="../media/image9.png"/><Relationship Id="rId14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6774" y="1840070"/>
            <a:ext cx="7004052" cy="819125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anchor="ctr"/>
          <a:lstStyle>
            <a:lvl1pPr algn="ctr">
              <a:defRPr sz="4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2197" y="4566542"/>
            <a:ext cx="468160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524" y="775312"/>
            <a:ext cx="5552300" cy="10589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963" y="4924645"/>
            <a:ext cx="2382837" cy="156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75" y="993038"/>
            <a:ext cx="1097893" cy="11684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76" y="51088"/>
            <a:ext cx="361857" cy="7446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09" y="3339076"/>
            <a:ext cx="658107" cy="24344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806" y="827326"/>
            <a:ext cx="927614" cy="1533403"/>
          </a:xfrm>
          <a:prstGeom prst="rect">
            <a:avLst/>
          </a:prstGeom>
        </p:spPr>
      </p:pic>
      <p:sp>
        <p:nvSpPr>
          <p:cNvPr id="2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286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63" y="1227549"/>
            <a:ext cx="707792" cy="9227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3057">
            <a:off x="8455763" y="2987368"/>
            <a:ext cx="1166561" cy="166651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101" y="4589599"/>
            <a:ext cx="478603" cy="45544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938" y="1934365"/>
            <a:ext cx="809625" cy="11811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602" y="4628999"/>
            <a:ext cx="1444277" cy="183865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80" y="1070194"/>
            <a:ext cx="975935" cy="12374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34" y="158636"/>
            <a:ext cx="652116" cy="7350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791" y="5120659"/>
            <a:ext cx="762178" cy="138271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92" y="5771341"/>
            <a:ext cx="1453058" cy="76016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26" y="158636"/>
            <a:ext cx="339364" cy="698400"/>
          </a:xfrm>
          <a:prstGeom prst="rect">
            <a:avLst/>
          </a:prstGeom>
        </p:spPr>
      </p:pic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1673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11" y="901700"/>
            <a:ext cx="1071394" cy="12366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209" y="4405232"/>
            <a:ext cx="478603" cy="45544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34" y="158636"/>
            <a:ext cx="652116" cy="73501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26" y="158636"/>
            <a:ext cx="339364" cy="6984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712" y="4474791"/>
            <a:ext cx="1574863" cy="2004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5" y="1021967"/>
            <a:ext cx="787174" cy="11326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23" y="3314457"/>
            <a:ext cx="1053317" cy="11857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16559" y="5019404"/>
            <a:ext cx="876502" cy="1444790"/>
          </a:xfrm>
          <a:prstGeom prst="rect">
            <a:avLst/>
          </a:prstGeom>
        </p:spPr>
      </p:pic>
      <p:sp>
        <p:nvSpPr>
          <p:cNvPr id="2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7866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_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41574" y="2868770"/>
            <a:ext cx="7004052" cy="819125"/>
          </a:xfrm>
          <a:prstGeom prst="rect">
            <a:avLst/>
          </a:prstGeom>
          <a:noFill/>
          <a:ln w="76200">
            <a:noFill/>
          </a:ln>
        </p:spPr>
        <p:txBody>
          <a:bodyPr anchor="ctr"/>
          <a:lstStyle>
            <a:lvl1pPr algn="ctr">
              <a:defRPr sz="4500" b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44" y="578113"/>
            <a:ext cx="2382837" cy="1560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1" y="2000383"/>
            <a:ext cx="628873" cy="6333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637" y="4244007"/>
            <a:ext cx="361857" cy="7446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230" y="3927341"/>
            <a:ext cx="260739" cy="7777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53" y="4338695"/>
            <a:ext cx="608174" cy="86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81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3.33333E-6 L 0.0024 -0.7513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375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2821E-7 2.96296E-6 L -5.12821E-7 -0.25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85185E-6 L -0.00064 -0.3882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1942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641E-6 -1.85185E-6 L -0.01073 -0.77222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" y="-3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24" y="1249875"/>
            <a:ext cx="794968" cy="9175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50" y="388307"/>
            <a:ext cx="963284" cy="1221418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7857" y="1031120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5978" y="3253199"/>
            <a:ext cx="764828" cy="12556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337" y="3286275"/>
            <a:ext cx="966682" cy="138097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929" y="2306446"/>
            <a:ext cx="778330" cy="108849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208" y="4667249"/>
            <a:ext cx="1386617" cy="176525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69703" y="1249875"/>
            <a:ext cx="823391" cy="105657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873" y="5820767"/>
            <a:ext cx="1396537" cy="66183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787" y="4495604"/>
            <a:ext cx="590550" cy="56197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792" y="643051"/>
            <a:ext cx="688603" cy="77613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626" y="184370"/>
            <a:ext cx="345164" cy="7103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106" y="216245"/>
            <a:ext cx="624137" cy="62856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784" y="458988"/>
            <a:ext cx="634542" cy="435719"/>
          </a:xfrm>
          <a:prstGeom prst="rect">
            <a:avLst/>
          </a:prstGeom>
        </p:spPr>
      </p:pic>
      <p:sp>
        <p:nvSpPr>
          <p:cNvPr id="2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2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9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761" y="1202774"/>
            <a:ext cx="987469" cy="11116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77" y="1189973"/>
            <a:ext cx="746224" cy="9728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25" y="1161401"/>
            <a:ext cx="592776" cy="1152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439" y="3435037"/>
            <a:ext cx="841645" cy="1429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91" y="4751849"/>
            <a:ext cx="464188" cy="17306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905" y="5878800"/>
            <a:ext cx="1273784" cy="6036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904" y="21234"/>
            <a:ext cx="842533" cy="8485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915" y="171760"/>
            <a:ext cx="266018" cy="5474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911" y="418929"/>
            <a:ext cx="854576" cy="58680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10" y="512483"/>
            <a:ext cx="633932" cy="71451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5899">
            <a:off x="8493321" y="2890748"/>
            <a:ext cx="1225797" cy="175113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478" y="2249390"/>
            <a:ext cx="555609" cy="81053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390" y="4641886"/>
            <a:ext cx="1445787" cy="184057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943" y="4512580"/>
            <a:ext cx="436776" cy="415642"/>
          </a:xfrm>
          <a:prstGeom prst="rect">
            <a:avLst/>
          </a:prstGeom>
        </p:spPr>
      </p:pic>
      <p:sp>
        <p:nvSpPr>
          <p:cNvPr id="2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805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63" y="1227549"/>
            <a:ext cx="707792" cy="9227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67" y="4589599"/>
            <a:ext cx="509952" cy="19012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898" y="169079"/>
            <a:ext cx="452356" cy="16733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703" y="5212537"/>
            <a:ext cx="805593" cy="12782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73" y="4789545"/>
            <a:ext cx="573525" cy="13483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3057">
            <a:off x="8455763" y="2987368"/>
            <a:ext cx="1166561" cy="166651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101" y="4589599"/>
            <a:ext cx="478603" cy="45544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938" y="1934365"/>
            <a:ext cx="809625" cy="11811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602" y="4628999"/>
            <a:ext cx="1444277" cy="1838655"/>
          </a:xfrm>
          <a:prstGeom prst="rect">
            <a:avLst/>
          </a:prstGeom>
        </p:spPr>
      </p:pic>
      <p:sp>
        <p:nvSpPr>
          <p:cNvPr id="2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6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711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8008" y="5084280"/>
            <a:ext cx="769448" cy="13959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50508" y="271531"/>
            <a:ext cx="1433276" cy="7467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303" y="365427"/>
            <a:ext cx="361857" cy="7446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94" y="1164272"/>
            <a:ext cx="761628" cy="99293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29136" y="4561218"/>
            <a:ext cx="644334" cy="121707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449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1" y="1045394"/>
            <a:ext cx="1058823" cy="11268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501" y="139077"/>
            <a:ext cx="619433" cy="85172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8008" y="5084280"/>
            <a:ext cx="769448" cy="139590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303" y="365427"/>
            <a:ext cx="361857" cy="74469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17282" y="5661939"/>
            <a:ext cx="1050490" cy="805716"/>
          </a:xfrm>
          <a:prstGeom prst="rect">
            <a:avLst/>
          </a:prstGeom>
        </p:spPr>
      </p:pic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3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75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401" y="51088"/>
            <a:ext cx="361857" cy="7446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159" y="2201806"/>
            <a:ext cx="616199" cy="10984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87" y="5854331"/>
            <a:ext cx="1224228" cy="6404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51" y="3676124"/>
            <a:ext cx="914010" cy="11812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6" y="1005738"/>
            <a:ext cx="1015622" cy="1172287"/>
          </a:xfrm>
          <a:prstGeom prst="rect">
            <a:avLst/>
          </a:prstGeom>
        </p:spPr>
      </p:pic>
      <p:sp>
        <p:nvSpPr>
          <p:cNvPr id="2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985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15" y="2606228"/>
            <a:ext cx="504680" cy="18815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76" y="51088"/>
            <a:ext cx="361857" cy="7446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14" y="5343524"/>
            <a:ext cx="713528" cy="11322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09" y="3105184"/>
            <a:ext cx="510457" cy="12001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143" y="1909690"/>
            <a:ext cx="634221" cy="123359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6" y="1005738"/>
            <a:ext cx="1015622" cy="1172287"/>
          </a:xfrm>
          <a:prstGeom prst="rect">
            <a:avLst/>
          </a:prstGeom>
        </p:spPr>
      </p:pic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3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1330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6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2.wav"/><Relationship Id="rId2" Type="http://schemas.openxmlformats.org/officeDocument/2006/relationships/audio" Target="../media/audio1.wav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3.png"/><Relationship Id="rId5" Type="http://schemas.openxmlformats.org/officeDocument/2006/relationships/image" Target="../media/image15.png"/><Relationship Id="rId15" Type="http://schemas.openxmlformats.org/officeDocument/2006/relationships/image" Target="../media/image19.png"/><Relationship Id="rId10" Type="http://schemas.openxmlformats.org/officeDocument/2006/relationships/image" Target="../media/image9.png"/><Relationship Id="rId4" Type="http://schemas.openxmlformats.org/officeDocument/2006/relationships/image" Target="../media/image21.png"/><Relationship Id="rId9" Type="http://schemas.openxmlformats.org/officeDocument/2006/relationships/image" Target="../media/image8.png"/><Relationship Id="rId1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png"/><Relationship Id="rId3" Type="http://schemas.openxmlformats.org/officeDocument/2006/relationships/image" Target="../media/image31.png"/><Relationship Id="rId7" Type="http://schemas.openxmlformats.org/officeDocument/2006/relationships/image" Target="../media/image7.png"/><Relationship Id="rId12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2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1.png"/><Relationship Id="rId9" Type="http://schemas.openxmlformats.org/officeDocument/2006/relationships/image" Target="../media/image8.png"/><Relationship Id="rId1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4.png"/><Relationship Id="rId3" Type="http://schemas.openxmlformats.org/officeDocument/2006/relationships/image" Target="../media/image24.png"/><Relationship Id="rId7" Type="http://schemas.openxmlformats.org/officeDocument/2006/relationships/image" Target="../media/image16.png"/><Relationship Id="rId12" Type="http://schemas.openxmlformats.org/officeDocument/2006/relationships/image" Target="../media/image29.png"/><Relationship Id="rId2" Type="http://schemas.openxmlformats.org/officeDocument/2006/relationships/audio" Target="../media/audio1.wav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3.png"/><Relationship Id="rId5" Type="http://schemas.openxmlformats.org/officeDocument/2006/relationships/image" Target="../media/image15.png"/><Relationship Id="rId15" Type="http://schemas.openxmlformats.org/officeDocument/2006/relationships/image" Target="../media/image9.png"/><Relationship Id="rId10" Type="http://schemas.openxmlformats.org/officeDocument/2006/relationships/image" Target="../media/image39.png"/><Relationship Id="rId4" Type="http://schemas.openxmlformats.org/officeDocument/2006/relationships/image" Target="../media/image11.png"/><Relationship Id="rId9" Type="http://schemas.openxmlformats.org/officeDocument/2006/relationships/image" Target="../media/image23.png"/><Relationship Id="rId1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12" Type="http://schemas.openxmlformats.org/officeDocument/2006/relationships/image" Target="../media/image9.png"/><Relationship Id="rId2" Type="http://schemas.openxmlformats.org/officeDocument/2006/relationships/audio" Target="../media/audio1.wav"/><Relationship Id="rId16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8.png"/><Relationship Id="rId5" Type="http://schemas.openxmlformats.org/officeDocument/2006/relationships/image" Target="../media/image15.png"/><Relationship Id="rId15" Type="http://schemas.openxmlformats.org/officeDocument/2006/relationships/image" Target="../media/image6.png"/><Relationship Id="rId10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Relationship Id="rId1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audio" Target="../media/audio1.wav"/><Relationship Id="rId16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13.png"/><Relationship Id="rId17" Type="http://schemas.openxmlformats.org/officeDocument/2006/relationships/audio" Target="../media/audio2.wav"/><Relationship Id="rId2" Type="http://schemas.openxmlformats.org/officeDocument/2006/relationships/audio" Target="../media/audio1.wav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16.png"/><Relationship Id="rId5" Type="http://schemas.openxmlformats.org/officeDocument/2006/relationships/image" Target="../media/image19.png"/><Relationship Id="rId15" Type="http://schemas.openxmlformats.org/officeDocument/2006/relationships/image" Target="../media/image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5.png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13.png"/><Relationship Id="rId17" Type="http://schemas.openxmlformats.org/officeDocument/2006/relationships/audio" Target="../media/audio2.wav"/><Relationship Id="rId2" Type="http://schemas.openxmlformats.org/officeDocument/2006/relationships/audio" Target="../media/audio1.wav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16.png"/><Relationship Id="rId5" Type="http://schemas.openxmlformats.org/officeDocument/2006/relationships/image" Target="../media/image19.png"/><Relationship Id="rId15" Type="http://schemas.openxmlformats.org/officeDocument/2006/relationships/image" Target="../media/image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5.png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3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16.png"/><Relationship Id="rId5" Type="http://schemas.openxmlformats.org/officeDocument/2006/relationships/image" Target="../media/image21.png"/><Relationship Id="rId15" Type="http://schemas.openxmlformats.org/officeDocument/2006/relationships/audio" Target="../media/audio2.wav"/><Relationship Id="rId10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Relationship Id="rId1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8.png"/><Relationship Id="rId17" Type="http://schemas.openxmlformats.org/officeDocument/2006/relationships/audio" Target="../media/audio2.wav"/><Relationship Id="rId2" Type="http://schemas.openxmlformats.org/officeDocument/2006/relationships/audio" Target="../media/audio1.wav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16.png"/><Relationship Id="rId5" Type="http://schemas.openxmlformats.org/officeDocument/2006/relationships/image" Target="../media/image28.png"/><Relationship Id="rId15" Type="http://schemas.openxmlformats.org/officeDocument/2006/relationships/image" Target="../media/image12.png"/><Relationship Id="rId10" Type="http://schemas.openxmlformats.org/officeDocument/2006/relationships/image" Target="../media/image18.png"/><Relationship Id="rId4" Type="http://schemas.openxmlformats.org/officeDocument/2006/relationships/image" Target="../media/image21.png"/><Relationship Id="rId9" Type="http://schemas.openxmlformats.org/officeDocument/2006/relationships/image" Target="../media/image7.png"/><Relationship Id="rId1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9.png"/><Relationship Id="rId3" Type="http://schemas.openxmlformats.org/officeDocument/2006/relationships/image" Target="../media/image31.png"/><Relationship Id="rId7" Type="http://schemas.openxmlformats.org/officeDocument/2006/relationships/image" Target="../media/image28.png"/><Relationship Id="rId12" Type="http://schemas.openxmlformats.org/officeDocument/2006/relationships/image" Target="../media/image8.png"/><Relationship Id="rId17" Type="http://schemas.openxmlformats.org/officeDocument/2006/relationships/audio" Target="../media/audio2.wav"/><Relationship Id="rId2" Type="http://schemas.openxmlformats.org/officeDocument/2006/relationships/audio" Target="../media/audio1.wav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5" Type="http://schemas.openxmlformats.org/officeDocument/2006/relationships/image" Target="../media/image13.png"/><Relationship Id="rId10" Type="http://schemas.openxmlformats.org/officeDocument/2006/relationships/image" Target="../media/image7.png"/><Relationship Id="rId4" Type="http://schemas.openxmlformats.org/officeDocument/2006/relationships/image" Target="../media/image32.png"/><Relationship Id="rId9" Type="http://schemas.openxmlformats.org/officeDocument/2006/relationships/image" Target="../media/image14.png"/><Relationship Id="rId1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9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12" Type="http://schemas.openxmlformats.org/officeDocument/2006/relationships/image" Target="../media/image34.png"/><Relationship Id="rId2" Type="http://schemas.openxmlformats.org/officeDocument/2006/relationships/audio" Target="../media/audio1.wav"/><Relationship Id="rId16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3.png"/><Relationship Id="rId5" Type="http://schemas.openxmlformats.org/officeDocument/2006/relationships/image" Target="../media/image15.png"/><Relationship Id="rId1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21.png"/><Relationship Id="rId9" Type="http://schemas.openxmlformats.org/officeDocument/2006/relationships/image" Target="../media/image9.png"/><Relationship Id="rId1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4913" y="1840175"/>
            <a:ext cx="6858000" cy="1790700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ЕГЭ. Русский язык: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i="1" dirty="0" smtClean="0"/>
              <a:t> </a:t>
            </a:r>
            <a:br>
              <a:rPr lang="ru-RU" sz="3600" b="1" i="1" dirty="0" smtClean="0"/>
            </a:br>
            <a:r>
              <a:rPr lang="ru-RU" sz="3600" b="1" dirty="0" smtClean="0">
                <a:solidFill>
                  <a:srgbClr val="FF0000"/>
                </a:solidFill>
                <a:latin typeface="+mj-lt"/>
              </a:rPr>
              <a:t>(задание 10)</a:t>
            </a:r>
            <a:endParaRPr lang="ru-RU" sz="3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2651760" y="6035040"/>
            <a:ext cx="522514" cy="404949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сведения 3">
            <a:hlinkClick r:id="" action="ppaction://hlinkshowjump?jump=lastslide" highlightClick="1"/>
          </p:cNvPr>
          <p:cNvSpPr/>
          <p:nvPr/>
        </p:nvSpPr>
        <p:spPr>
          <a:xfrm>
            <a:off x="1985554" y="6048103"/>
            <a:ext cx="470263" cy="404948"/>
          </a:xfrm>
          <a:prstGeom prst="actionButtonInform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52652" y="3958047"/>
            <a:ext cx="487244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Интерактивный тренажёр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5361" name="Picture 1" descr="C:\Users\USER\Desktop\кар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9600" y="195943"/>
            <a:ext cx="1442315" cy="9245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15" y="2606228"/>
            <a:ext cx="504680" cy="18815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76" y="51088"/>
            <a:ext cx="361857" cy="7446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14" y="5343524"/>
            <a:ext cx="713528" cy="113220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09" y="3105184"/>
            <a:ext cx="510457" cy="120011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143" y="1909690"/>
            <a:ext cx="634221" cy="123359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6" y="1005738"/>
            <a:ext cx="1015622" cy="1172287"/>
          </a:xfrm>
          <a:prstGeom prst="rect">
            <a:avLst/>
          </a:prstGeom>
        </p:spPr>
      </p:pic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Укажите варианты ответов, в которых во всех словах одного ряда пропущена одна и та же буква. </a:t>
            </a:r>
            <a:br>
              <a:rPr lang="ru-RU" sz="2200" b="1" dirty="0" smtClean="0"/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 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..радостный, и..жаленный, не..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говорчивый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 пр..обрел, пр..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мечание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пр..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дирчивый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 преп..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даватель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не..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писуемый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р..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зыскать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4)  кар..ера,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фел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етон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ад..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ютант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 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вз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..мать, спорт..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нвентарь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сверх..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нтересный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>
            <a:hlinkClick r:id="" action="ppaction://hlinkshowjump?jump=nextslide">
              <a:snd r:embed="rId17" name="chimes.wav"/>
            </a:hlinkClick>
          </p:cNvPr>
          <p:cNvSpPr/>
          <p:nvPr/>
        </p:nvSpPr>
        <p:spPr>
          <a:xfrm>
            <a:off x="4780225" y="4059106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25</a:t>
            </a:r>
            <a:endPara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Текст 3"/>
          <p:cNvSpPr txBox="1">
            <a:spLocks/>
          </p:cNvSpPr>
          <p:nvPr/>
        </p:nvSpPr>
        <p:spPr>
          <a:xfrm>
            <a:off x="236973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645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7" grpId="0" animBg="1"/>
      <p:bldP spid="21" grpId="0" build="p"/>
      <p:bldP spid="22" grpId="0" build="p"/>
      <p:bldP spid="2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75" y="993038"/>
            <a:ext cx="1097893" cy="1168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76" y="51088"/>
            <a:ext cx="361857" cy="7446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09" y="3339076"/>
            <a:ext cx="658107" cy="243441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806" y="827326"/>
            <a:ext cx="927614" cy="1533403"/>
          </a:xfrm>
          <a:prstGeom prst="rect">
            <a:avLst/>
          </a:prstGeom>
        </p:spPr>
      </p:pic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Укажите варианты ответов, в которых во всех словах одного ряда пропущена одна и та же буква. </a:t>
            </a:r>
            <a:br>
              <a:rPr lang="ru-RU" sz="2000" b="1" dirty="0" smtClean="0"/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 и..тратил,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..будил,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..дарил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пр..странно, пр..клонить, пр..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кратил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раз..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грал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сверх..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дея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меж..институтский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4) н..грузить, раз..брал, пр..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делки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 под..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езд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раз..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яснил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с..ёмка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>
            <a:hlinkClick r:id="" action="ppaction://hlinkshowjump?jump=nextslide">
              <a:snd r:embed="rId14" name="chimes.wav"/>
            </a:hlinkClick>
          </p:cNvPr>
          <p:cNvSpPr/>
          <p:nvPr/>
        </p:nvSpPr>
        <p:spPr>
          <a:xfrm>
            <a:off x="2379104" y="40589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25</a:t>
            </a:r>
            <a:endPara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Текст 3"/>
          <p:cNvSpPr txBox="1">
            <a:spLocks/>
          </p:cNvSpPr>
          <p:nvPr/>
        </p:nvSpPr>
        <p:spPr>
          <a:xfrm>
            <a:off x="4780225" y="40589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260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0" grpId="0" animBg="1"/>
      <p:bldP spid="23" grpId="0" build="p"/>
      <p:bldP spid="24" grpId="0" build="p"/>
      <p:bldP spid="2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63" y="1227549"/>
            <a:ext cx="707792" cy="9227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3057">
            <a:off x="8518228" y="2810822"/>
            <a:ext cx="1166561" cy="166651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101" y="4589599"/>
            <a:ext cx="478603" cy="45544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403" y="1757819"/>
            <a:ext cx="809625" cy="11811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022" y="893648"/>
            <a:ext cx="974580" cy="123746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34" y="158636"/>
            <a:ext cx="652116" cy="73501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92" y="5771341"/>
            <a:ext cx="1453058" cy="76016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26" y="158636"/>
            <a:ext cx="339364" cy="698400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>Укажите варианты ответов, в которых во всех словах одного ряда пропущена одна и та же буква.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 пр..цедент, пр..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зидиум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пр..града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о..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ворачивать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по..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скочить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на..ставить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сем..я, под..ём,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валер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яна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4) без..сходный, пост..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мпрессионизм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пан..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сламский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 во..кликнуть,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..статься,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чере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..чур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>
            <a:hlinkClick r:id="" action="ppaction://hlinkshowjump?jump=nextslide">
              <a:snd r:embed="rId14" name="chimes.wav"/>
            </a:hlinkClick>
          </p:cNvPr>
          <p:cNvSpPr/>
          <p:nvPr/>
        </p:nvSpPr>
        <p:spPr>
          <a:xfrm>
            <a:off x="2379106" y="40589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430" y="4466075"/>
            <a:ext cx="1574863" cy="20049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927" y="5108122"/>
            <a:ext cx="762178" cy="1382712"/>
          </a:xfrm>
          <a:prstGeom prst="rect">
            <a:avLst/>
          </a:prstGeom>
        </p:spPr>
      </p:pic>
      <p:sp>
        <p:nvSpPr>
          <p:cNvPr id="28" name="Текст 3"/>
          <p:cNvSpPr txBox="1">
            <a:spLocks/>
          </p:cNvSpPr>
          <p:nvPr/>
        </p:nvSpPr>
        <p:spPr>
          <a:xfrm>
            <a:off x="4780225" y="40589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154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458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1" grpId="0" animBg="1"/>
      <p:bldP spid="28" grpId="0" build="p"/>
      <p:bldP spid="29" grpId="0" build="p"/>
      <p:bldP spid="3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11" y="901700"/>
            <a:ext cx="1071394" cy="12366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209" y="4405232"/>
            <a:ext cx="478603" cy="4554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34" y="158636"/>
            <a:ext cx="652116" cy="7350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26" y="158636"/>
            <a:ext cx="339364" cy="6984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712" y="4474791"/>
            <a:ext cx="1574863" cy="20049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5" y="1021967"/>
            <a:ext cx="787174" cy="113262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23" y="3314457"/>
            <a:ext cx="1053317" cy="118573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16559" y="5019404"/>
            <a:ext cx="876502" cy="1444790"/>
          </a:xfrm>
          <a:prstGeom prst="rect">
            <a:avLst/>
          </a:prstGeom>
        </p:spPr>
      </p:pic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l" fontAlgn="base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Укажите варианты ответов, в которых во всех словах одного ряда пропущена одна и та же буква. </a:t>
            </a:r>
            <a:br>
              <a:rPr lang="ru-RU" sz="2200" b="1" dirty="0" smtClean="0"/>
            </a:b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 в..лететь, и..сякнуть,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..грамотный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небез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звестный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пред..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стория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об..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скать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с..ел, п..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едестал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доб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ётся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4) пр..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вередливый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пр..обладать, пр..прятать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 пре…чувствовать, на..пилить, по..метать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Прямоугольник 21">
            <a:hlinkClick r:id="" action="ppaction://hlinkshowjump?jump=nextslide">
              <a:snd r:embed="rId16" name="chimes.wav"/>
            </a:hlinkClick>
          </p:cNvPr>
          <p:cNvSpPr/>
          <p:nvPr/>
        </p:nvSpPr>
        <p:spPr>
          <a:xfrm>
            <a:off x="2379106" y="40589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25</a:t>
            </a:r>
            <a:endPara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Текст 3"/>
          <p:cNvSpPr txBox="1">
            <a:spLocks/>
          </p:cNvSpPr>
          <p:nvPr/>
        </p:nvSpPr>
        <p:spPr>
          <a:xfrm>
            <a:off x="4780225" y="40589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272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2" grpId="0" animBg="1"/>
      <p:bldP spid="25" grpId="0" build="p"/>
      <p:bldP spid="26" grpId="0" build="p"/>
      <p:bldP spid="2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25090" y="219629"/>
            <a:ext cx="6580909" cy="563231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 smtClean="0"/>
              <a:t>Алгоритм выполнения задания</a:t>
            </a:r>
          </a:p>
          <a:p>
            <a:pPr algn="ctr" fontAlgn="base"/>
            <a:endParaRPr lang="ru-RU" sz="2400" b="1" dirty="0" smtClean="0"/>
          </a:p>
          <a:p>
            <a:pPr lvl="0" fontAlgn="base"/>
            <a:r>
              <a:rPr lang="ru-RU" sz="2400" dirty="0" smtClean="0"/>
              <a:t>Внимательно прочитайте задание, поймите, слова </a:t>
            </a:r>
            <a:r>
              <a:rPr lang="ru-RU" sz="2400" b="1" dirty="0" smtClean="0"/>
              <a:t>по какому правилу</a:t>
            </a:r>
            <a:r>
              <a:rPr lang="ru-RU" sz="2400" dirty="0" smtClean="0"/>
              <a:t> должны быть в ряду: </a:t>
            </a:r>
            <a:r>
              <a:rPr lang="ru-RU" sz="2400" b="1" dirty="0" smtClean="0"/>
              <a:t>неизменяемые </a:t>
            </a:r>
            <a:r>
              <a:rPr lang="ru-RU" sz="2400" dirty="0" smtClean="0"/>
              <a:t>приставки; </a:t>
            </a:r>
            <a:endParaRPr lang="ru-RU" sz="2400" dirty="0" smtClean="0"/>
          </a:p>
          <a:p>
            <a:pPr lvl="0" fontAlgn="base"/>
            <a:r>
              <a:rPr lang="ru-RU" sz="2400" dirty="0" smtClean="0"/>
              <a:t>приставки</a:t>
            </a:r>
            <a:r>
              <a:rPr lang="ru-RU" sz="2400" b="1" dirty="0" smtClean="0"/>
              <a:t> </a:t>
            </a:r>
            <a:r>
              <a:rPr lang="ru-RU" sz="2400" b="1" dirty="0" smtClean="0"/>
              <a:t>пре-// при-; </a:t>
            </a:r>
            <a:endParaRPr lang="ru-RU" sz="2400" b="1" dirty="0" smtClean="0"/>
          </a:p>
          <a:p>
            <a:pPr lvl="0" fontAlgn="base"/>
            <a:r>
              <a:rPr lang="ru-RU" sz="2400" dirty="0" smtClean="0"/>
              <a:t>приставки</a:t>
            </a:r>
            <a:r>
              <a:rPr lang="ru-RU" sz="2400" b="1" dirty="0" smtClean="0"/>
              <a:t> </a:t>
            </a:r>
            <a:r>
              <a:rPr lang="ru-RU" sz="2400" b="1" dirty="0" smtClean="0"/>
              <a:t>на З/С; И/Ы  </a:t>
            </a:r>
            <a:r>
              <a:rPr lang="ru-RU" sz="2400" dirty="0" smtClean="0"/>
              <a:t>после приставок, употребление </a:t>
            </a:r>
            <a:r>
              <a:rPr lang="ru-RU" sz="2400" b="1" dirty="0" smtClean="0"/>
              <a:t>Ъ</a:t>
            </a:r>
            <a:r>
              <a:rPr lang="ru-RU" sz="2400" dirty="0" smtClean="0"/>
              <a:t> и </a:t>
            </a:r>
            <a:r>
              <a:rPr lang="ru-RU" sz="2400" b="1" dirty="0" smtClean="0"/>
              <a:t>Ь</a:t>
            </a:r>
            <a:r>
              <a:rPr lang="ru-RU" sz="2400" dirty="0" smtClean="0"/>
              <a:t> знаков.</a:t>
            </a:r>
          </a:p>
          <a:p>
            <a:pPr lvl="0" fontAlgn="base"/>
            <a:r>
              <a:rPr lang="ru-RU" sz="2400" dirty="0" smtClean="0"/>
              <a:t>Используйте </a:t>
            </a:r>
            <a:r>
              <a:rPr lang="ru-RU" sz="2400" b="1" dirty="0" smtClean="0"/>
              <a:t>метод исключения</a:t>
            </a:r>
            <a:r>
              <a:rPr lang="ru-RU" sz="2400" dirty="0" smtClean="0"/>
              <a:t>: если в ряду нашли слово по другому правилу, переходите к следующему ряду. Так вы значительно сократите время.</a:t>
            </a:r>
          </a:p>
          <a:p>
            <a:pPr lvl="0" fontAlgn="base"/>
            <a:r>
              <a:rPr lang="ru-RU" sz="2400" dirty="0" smtClean="0"/>
              <a:t>В ответе должно быть </a:t>
            </a:r>
            <a:r>
              <a:rPr lang="ru-RU" sz="2400" b="1" dirty="0" smtClean="0"/>
              <a:t>несколько цифр</a:t>
            </a:r>
            <a:r>
              <a:rPr lang="ru-RU" sz="2400" dirty="0" smtClean="0"/>
              <a:t>, поэтому внимательно рассматривайте слова каждого ряда, не пропустите верный ответ.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200" b="1" dirty="0" smtClean="0"/>
              <a:t>Укажите варианты ответов, в которых во всех словах одного ряда пропущена одна и та же буква.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 пр..образовать, пр..неприятный, пр..следовать 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сверх..естественный, с..ёмка, двух..ярусный 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п..никнуть, пр..дедушка, поз..вчера 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4)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чере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..чур, и..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синя-чёрный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..крайний 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вз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скать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без..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нициативный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сверх..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зысканный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24" y="1249875"/>
            <a:ext cx="794968" cy="9175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50" y="388307"/>
            <a:ext cx="963284" cy="12214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5178" y="3253199"/>
            <a:ext cx="764828" cy="12556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337" y="3286275"/>
            <a:ext cx="966682" cy="13809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929" y="2306446"/>
            <a:ext cx="778330" cy="108849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208" y="4667249"/>
            <a:ext cx="1386617" cy="176525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69703" y="1249875"/>
            <a:ext cx="823391" cy="105657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873" y="5820767"/>
            <a:ext cx="1396537" cy="66183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787" y="4495604"/>
            <a:ext cx="590550" cy="56197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792" y="643051"/>
            <a:ext cx="688603" cy="77613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626" y="184370"/>
            <a:ext cx="345164" cy="71033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106" y="216245"/>
            <a:ext cx="624137" cy="6285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784" y="458988"/>
            <a:ext cx="634542" cy="435719"/>
          </a:xfrm>
          <a:prstGeom prst="rect">
            <a:avLst/>
          </a:prstGeom>
        </p:spPr>
      </p:pic>
      <p:sp>
        <p:nvSpPr>
          <p:cNvPr id="21" name="Текст 3"/>
          <p:cNvSpPr txBox="1">
            <a:spLocks/>
          </p:cNvSpPr>
          <p:nvPr/>
        </p:nvSpPr>
        <p:spPr>
          <a:xfrm>
            <a:off x="236973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>
            <a:hlinkClick r:id="" action="ppaction://hlinkshowjump?jump=nextslide">
              <a:snd r:embed="rId16" name="chimes.wav"/>
            </a:hlinkClick>
          </p:cNvPr>
          <p:cNvSpPr/>
          <p:nvPr/>
        </p:nvSpPr>
        <p:spPr>
          <a:xfrm>
            <a:off x="4780225" y="4078370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124</a:t>
            </a:r>
            <a:endPara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234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9393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 build="p"/>
      <p:bldP spid="22" grpId="0" animBg="1"/>
      <p:bldP spid="23" grpId="0" build="p"/>
      <p:bldP spid="2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761" y="1202774"/>
            <a:ext cx="987469" cy="11116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77" y="1189973"/>
            <a:ext cx="746224" cy="9728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25" y="1161401"/>
            <a:ext cx="592776" cy="11529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439" y="3435037"/>
            <a:ext cx="841645" cy="14297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91" y="4751849"/>
            <a:ext cx="464188" cy="17306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905" y="5878800"/>
            <a:ext cx="1273784" cy="6036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904" y="21234"/>
            <a:ext cx="842533" cy="8485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915" y="171760"/>
            <a:ext cx="266018" cy="5474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911" y="418929"/>
            <a:ext cx="854576" cy="58680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10" y="512483"/>
            <a:ext cx="633932" cy="71451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5899">
            <a:off x="8493321" y="2890748"/>
            <a:ext cx="1225797" cy="175113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478" y="2249390"/>
            <a:ext cx="555609" cy="81053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390" y="4641886"/>
            <a:ext cx="1445787" cy="184057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943" y="4512580"/>
            <a:ext cx="436776" cy="415642"/>
          </a:xfrm>
          <a:prstGeom prst="rect">
            <a:avLst/>
          </a:prstGeom>
        </p:spPr>
      </p:pic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Укажите варианты ответов, в которых во всех словах одного ряда пропущена одна и та же буква. </a:t>
            </a:r>
            <a:br>
              <a:rPr lang="ru-RU" sz="2000" b="1" dirty="0" smtClean="0"/>
            </a:br>
            <a:r>
              <a:rPr lang="ru-RU" sz="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8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 от…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скать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контр…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пред..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стория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с…ёжился,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комп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…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ютер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под…ячий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непр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…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язнь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пр…лежание, пр…лететь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4) на…писать, о…махнуться, по..бежать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…просветный, в..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плакнуть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…тревожить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>
            <a:hlinkClick r:id="" action="ppaction://hlinkshowjump?jump=nextslide">
              <a:snd r:embed="rId17" name="chimes.wav"/>
            </a:hlinkClick>
          </p:cNvPr>
          <p:cNvSpPr/>
          <p:nvPr/>
        </p:nvSpPr>
        <p:spPr>
          <a:xfrm>
            <a:off x="2379106" y="40589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35</a:t>
            </a:r>
            <a:endPara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Текст 3"/>
          <p:cNvSpPr txBox="1">
            <a:spLocks/>
          </p:cNvSpPr>
          <p:nvPr/>
        </p:nvSpPr>
        <p:spPr>
          <a:xfrm>
            <a:off x="4767066" y="40589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5730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3" grpId="0" animBg="1"/>
      <p:bldP spid="26" grpId="0" build="p"/>
      <p:bldP spid="27" grpId="0" build="p"/>
      <p:bldP spid="2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761" y="1202774"/>
            <a:ext cx="987469" cy="11116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77" y="1189973"/>
            <a:ext cx="746224" cy="9728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25" y="1161401"/>
            <a:ext cx="592776" cy="11529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439" y="3435037"/>
            <a:ext cx="841645" cy="14297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91" y="4751849"/>
            <a:ext cx="464188" cy="17306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905" y="5878800"/>
            <a:ext cx="1273784" cy="6036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904" y="21234"/>
            <a:ext cx="842533" cy="8485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915" y="171760"/>
            <a:ext cx="266018" cy="5474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911" y="418929"/>
            <a:ext cx="854576" cy="58680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10" y="512483"/>
            <a:ext cx="633932" cy="71451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5899">
            <a:off x="8493321" y="2890748"/>
            <a:ext cx="1225797" cy="175113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478" y="2249390"/>
            <a:ext cx="555609" cy="81053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390" y="4641886"/>
            <a:ext cx="1445787" cy="184057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943" y="4512580"/>
            <a:ext cx="436776" cy="415642"/>
          </a:xfrm>
          <a:prstGeom prst="rect">
            <a:avLst/>
          </a:prstGeom>
        </p:spPr>
      </p:pic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ru-RU" sz="2200" b="1" dirty="0" smtClean="0"/>
              <a:t>Укажите варианты ответов, в которых во всех словах одного ряда пропущена одна и та же буква. </a:t>
            </a:r>
            <a:br>
              <a:rPr lang="ru-RU" sz="2200" b="1" dirty="0" smtClean="0"/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 не..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жиданный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с..мнение, н..завтра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пр..забавный, пр..следовать, пр..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рекание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и..бежать, ни..падающий,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..весёлый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4) об..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грать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раз..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скать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без..сходный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 раз..ярённый,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нав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ючить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ад..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ютант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>
            <a:hlinkClick r:id="" action="ppaction://hlinkshowjump?jump=nextslide">
              <a:snd r:embed="rId17" name="chimes.wav"/>
            </a:hlinkClick>
          </p:cNvPr>
          <p:cNvSpPr/>
          <p:nvPr/>
        </p:nvSpPr>
        <p:spPr>
          <a:xfrm>
            <a:off x="2379106" y="40589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24</a:t>
            </a:r>
            <a:endPara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Текст 3"/>
          <p:cNvSpPr txBox="1">
            <a:spLocks/>
          </p:cNvSpPr>
          <p:nvPr/>
        </p:nvSpPr>
        <p:spPr>
          <a:xfrm>
            <a:off x="4767066" y="40589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234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235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5730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3" grpId="0" animBg="1"/>
      <p:bldP spid="26" grpId="0" build="p"/>
      <p:bldP spid="27" grpId="0" build="p"/>
      <p:bldP spid="2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63" y="1227549"/>
            <a:ext cx="707792" cy="9227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67" y="4589599"/>
            <a:ext cx="509952" cy="19012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898" y="169079"/>
            <a:ext cx="452356" cy="16733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703" y="5212537"/>
            <a:ext cx="805593" cy="127829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73" y="4789545"/>
            <a:ext cx="573525" cy="13483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3057">
            <a:off x="8455763" y="2987368"/>
            <a:ext cx="1166561" cy="166651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101" y="4589599"/>
            <a:ext cx="478603" cy="45544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938" y="1934365"/>
            <a:ext cx="809625" cy="11811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602" y="4628999"/>
            <a:ext cx="1444277" cy="1838655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715741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Укажите варианты ответов, в которых во всех словах одного ряда пропущена одна и та же буква. </a:t>
            </a:r>
            <a:br>
              <a:rPr lang="ru-RU" sz="2200" b="1" dirty="0" smtClean="0"/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нед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..оценка, не..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бстрелянный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с..гнуть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пр..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ближённый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пр..дать (вид), пр..ступить (к делу)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..душный,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..крайний, не..держанный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4) под..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тожить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раз..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грать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до..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сторический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 с..ёмка, пред..юбилейный, раз..единить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>
            <a:hlinkClick r:id="" action="ppaction://hlinkshowjump?jump=nextslide">
              <a:snd r:embed="rId15" name="chimes.wav"/>
            </a:hlinkClick>
          </p:cNvPr>
          <p:cNvSpPr/>
          <p:nvPr/>
        </p:nvSpPr>
        <p:spPr>
          <a:xfrm>
            <a:off x="2379106" y="40589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125</a:t>
            </a:r>
            <a:endPara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Текст 3"/>
          <p:cNvSpPr txBox="1">
            <a:spLocks/>
          </p:cNvSpPr>
          <p:nvPr/>
        </p:nvSpPr>
        <p:spPr>
          <a:xfrm>
            <a:off x="4780225" y="4067693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234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4234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1" grpId="0" animBg="1"/>
      <p:bldP spid="24" grpId="0" build="p"/>
      <p:bldP spid="25" grpId="0" build="p"/>
      <p:bldP spid="2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8008" y="5084280"/>
            <a:ext cx="769448" cy="13959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50508" y="271531"/>
            <a:ext cx="1433276" cy="7467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303" y="365427"/>
            <a:ext cx="361857" cy="7446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94" y="1164272"/>
            <a:ext cx="761628" cy="99293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29136" y="4561218"/>
            <a:ext cx="644334" cy="121707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Укажите варианты ответов, в которых во всех словах одного ряда пропущена одна и та же буква. </a:t>
            </a:r>
            <a:br>
              <a:rPr lang="ru-RU" sz="2200" b="1" dirty="0" smtClean="0"/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..возвратный, и..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меритель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и..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давна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спорт..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нвентарь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контр..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вз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..мают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необ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ятный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компан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..он, с..ежиться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4) пр..одолеть, пр..цедент, пр..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пятствие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 на..писать, о..дать, пре..сказать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>
            <a:hlinkClick r:id="" action="ppaction://hlinkshowjump?jump=nextslide">
              <a:snd r:embed="rId17" name="chimes.wav"/>
            </a:hlinkClick>
          </p:cNvPr>
          <p:cNvSpPr/>
          <p:nvPr/>
        </p:nvSpPr>
        <p:spPr>
          <a:xfrm>
            <a:off x="2388743" y="4927154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124</a:t>
            </a:r>
            <a:endPara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Текст 3"/>
          <p:cNvSpPr txBox="1">
            <a:spLocks/>
          </p:cNvSpPr>
          <p:nvPr/>
        </p:nvSpPr>
        <p:spPr>
          <a:xfrm>
            <a:off x="236973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Текст 3"/>
          <p:cNvSpPr txBox="1">
            <a:spLocks/>
          </p:cNvSpPr>
          <p:nvPr/>
        </p:nvSpPr>
        <p:spPr>
          <a:xfrm>
            <a:off x="478022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361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3" grpId="0" animBg="1"/>
      <p:bldP spid="26" grpId="0" build="p"/>
      <p:bldP spid="27" grpId="0" build="p"/>
      <p:bldP spid="2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1" y="1045394"/>
            <a:ext cx="1058823" cy="11268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501" y="139077"/>
            <a:ext cx="619433" cy="8517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8008" y="5084280"/>
            <a:ext cx="769448" cy="13959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303" y="365427"/>
            <a:ext cx="361857" cy="74469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17282" y="5661939"/>
            <a:ext cx="1050490" cy="805716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Укажите варианты ответов, в которых во всех словах одного ряда пропущена одна и та же буква.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 пред..юбилейный, п..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едестал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в..южный,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пр..имущество, пр..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вратиться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пр..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думанный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и..черпать,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даривать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во..требовать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4) с..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митировать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без..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нтересный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из..мать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 пр..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мьера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пр..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тензия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пр..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людия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>
            <a:hlinkClick r:id="" action="ppaction://hlinkshowjump?jump=nextslide">
              <a:snd r:embed="rId17" name="chimes.wav"/>
            </a:hlinkClick>
          </p:cNvPr>
          <p:cNvSpPr/>
          <p:nvPr/>
        </p:nvSpPr>
        <p:spPr>
          <a:xfrm>
            <a:off x="4780226" y="49352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45</a:t>
            </a:r>
            <a:endPara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Текст 3"/>
          <p:cNvSpPr txBox="1">
            <a:spLocks/>
          </p:cNvSpPr>
          <p:nvPr/>
        </p:nvSpPr>
        <p:spPr>
          <a:xfrm>
            <a:off x="236973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Текст 3"/>
          <p:cNvSpPr txBox="1">
            <a:spLocks/>
          </p:cNvSpPr>
          <p:nvPr/>
        </p:nvSpPr>
        <p:spPr>
          <a:xfrm>
            <a:off x="476148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24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747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5" grpId="0" animBg="1"/>
      <p:bldP spid="21" grpId="0" build="p"/>
      <p:bldP spid="22" grpId="0" build="p"/>
      <p:bldP spid="2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401" y="51088"/>
            <a:ext cx="361857" cy="7446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159" y="2201806"/>
            <a:ext cx="616199" cy="109844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87" y="5854331"/>
            <a:ext cx="1224228" cy="6404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51" y="3676124"/>
            <a:ext cx="914010" cy="118126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6" y="574766"/>
            <a:ext cx="845777" cy="976242"/>
          </a:xfrm>
          <a:prstGeom prst="rect">
            <a:avLst/>
          </a:prstGeom>
        </p:spPr>
      </p:pic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Укажите варианты ответов, в которых во всех словах одного ряда пропущена одна и та же буква.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 без..сходный, из..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скать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по..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скать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..головок, поз..вчера, пр..родина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..ширить, не..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держанность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..человечный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4) пр..беречь, пр..обретение, пр..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градить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5) об..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ект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об..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яснение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пан..европейский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>
            <a:hlinkClick r:id="" action="ppaction://hlinkshowjump?jump=nextslide">
              <a:snd r:embed="rId16" name="chimes.wav"/>
            </a:hlinkClick>
          </p:cNvPr>
          <p:cNvSpPr/>
          <p:nvPr/>
        </p:nvSpPr>
        <p:spPr>
          <a:xfrm>
            <a:off x="4780226" y="49352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235</a:t>
            </a:r>
            <a:endPara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Текст 3"/>
          <p:cNvSpPr txBox="1">
            <a:spLocks/>
          </p:cNvSpPr>
          <p:nvPr/>
        </p:nvSpPr>
        <p:spPr>
          <a:xfrm>
            <a:off x="236973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345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Текст 3"/>
          <p:cNvSpPr txBox="1">
            <a:spLocks/>
          </p:cNvSpPr>
          <p:nvPr/>
        </p:nvSpPr>
        <p:spPr>
          <a:xfrm>
            <a:off x="2369734" y="49352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Текст 3"/>
          <p:cNvSpPr txBox="1">
            <a:spLocks/>
          </p:cNvSpPr>
          <p:nvPr/>
        </p:nvSpPr>
        <p:spPr>
          <a:xfrm>
            <a:off x="4780226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123</a:t>
            </a:r>
          </a:p>
          <a:p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808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</p:bldLst>
  </p:timing>
</p:sld>
</file>

<file path=ppt/theme/theme1.xml><?xml version="1.0" encoding="utf-8"?>
<a:theme xmlns:a="http://schemas.openxmlformats.org/drawingml/2006/main" name="TF96391483 впр рус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5E59A7-DF58-4F85-807F-3AA75654E97B}" vid="{8B2AD383-C7F3-454C-AC8C-DFBB819F710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E993325-FF8B-4CB4-A29A-61F7B3D856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3BF3F3E-0E84-45A9-9007-9A4E7156EA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880E26-DDFD-405C-A0C2-FC59B81BC29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152</Words>
  <Application>Microsoft Office PowerPoint</Application>
  <PresentationFormat>Лист A4 (210x297 мм)</PresentationFormat>
  <Paragraphs>66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Segoe UI</vt:lpstr>
      <vt:lpstr>Segoe UI Light</vt:lpstr>
      <vt:lpstr>TF96391483 впр рус</vt:lpstr>
      <vt:lpstr>ЕГЭ. Русский язык:   (задание 10)</vt:lpstr>
      <vt:lpstr>Презентация PowerPoint</vt:lpstr>
      <vt:lpstr>  Укажите варианты ответов, в которых во всех словах одного ряда пропущена одна и та же буква.   1) пр..образовать, пр..неприятный, пр..следовать  2) сверх..естественный, с..ёмка, двух..ярусный  3) п..никнуть, пр..дедушка, поз..вчера  4) чере..чур, и..синя-чёрный, бе..крайний  5) вз..скать, без..нициативный, сверх..зысканный  </vt:lpstr>
      <vt:lpstr>Укажите варианты ответов, в которых во всех словах одного ряда пропущена одна и та же буква.   1) от…скать, контр…гра, пред..стория 2) с…ёжился, комп…ютер, под…ячий 3) непр…язнь, пр…лежание, пр…лететь 4) на…писать, о…махнуться, по..бежать 5) бе…просветный, в..плакнуть, ра…тревожить</vt:lpstr>
      <vt:lpstr>Укажите варианты ответов, в которых во всех словах одного ряда пропущена одна и та же буква.   1) не..жиданный, с..мнение, н..завтра 2) пр..забавный, пр..следовать, пр..рекание  3) и..бежать, ни..падающий, ра..весёлый 4) об..грать, раз..скать, без..сходный 5) раз..ярённый, нав..ючить, ад..ютант</vt:lpstr>
      <vt:lpstr>  Укажите варианты ответов, в которых во всех словах одного ряда пропущена одна и та же буква.   1) нед..оценка, не..бстрелянный, с..гнуть 2) пр..ближённый, пр..дать (вид), пр..ступить (к делу) 3) бе..душный, бе..крайний, не..держанный 4) под..тожить, раз..грать, до..сторический  5) с..ёмка, пред..юбилейный, раз..единить  </vt:lpstr>
      <vt:lpstr> Укажите варианты ответов, в которых во всех словах одного ряда пропущена одна и та же буква.   1) бе..возвратный, и..меритель, и..давна 2) спорт..нвентарь, контр..гра, вз..мают 3) необ..ятный, компан..он, с..ежиться 4) пр..одолеть, пр..цедент, пр..пятствие 5) на..писать, о..дать, пре..сказать </vt:lpstr>
      <vt:lpstr>Укажите варианты ответов, в которых во всех словах одного ряда пропущена одна и та же буква.   1) пред..юбилейный, п..едестал, в..южный, 2) пр..имущество, пр..вратиться, пр..думанный 3) и..черпать, ра..даривать, во..требовать 4) с..митировать, без..нтересный, из..мать 5) пр..мьера, пр..тензия, пр..людия</vt:lpstr>
      <vt:lpstr> Укажите варианты ответов, в которых во всех словах одного ряда пропущена одна и та же буква.   1) без..сходный, из..скать, по..скать  2) з..головок, поз..вчера, пр..родина 3) ра..ширить, не..держанность, бе..человечный 4) пр..беречь, пр..обретение, пр..градить  5) об..ект, об..яснение, пан..европейский </vt:lpstr>
      <vt:lpstr>  Укажите варианты ответов, в которых во всех словах одного ряда пропущена одна и та же буква.   1)  бе..радостный, и..жаленный, не..говорчивый  2)  пр..обрел, пр..мечание, пр..дирчивый  3)  преп..даватель, не..писуемый, р..зыскать  4)  кар..ера, фел..етон, ад..ютант  5)  вз..мать, спорт..нвентарь, сверх..нтересный  </vt:lpstr>
      <vt:lpstr>Укажите варианты ответов, в которых во всех словах одного ряда пропущена одна и та же буква.   1) и..тратил, ра..будил, ра..дарил 2) пр..странно, пр..клонить, пр..кратил 3) раз..грал, сверх..дея, меж..институтский 4) н..грузить, раз..брал, пр..делки 5) под..езд, раз..яснил, с..ёмка</vt:lpstr>
      <vt:lpstr>Укажите варианты ответов, в которых во всех словах одного ряда пропущена одна и та же буква.   1) пр..цедент, пр..зидиум, пр..града 2) о..ворачивать, по..скочить, на..ставить 3) сем..я, под..ём, валер..яна 4) без..сходный, пост..мпрессионизм, пан..сламский 5) во..кликнуть, ра..статься, чере..чур</vt:lpstr>
      <vt:lpstr> Укажите варианты ответов, в которых во всех словах одного ряда пропущена одна и та же буква.   1) в..лететь, и..сякнуть, бе..грамотный 2) небез..звестный, пред..стория, об..скать 3) с..ел, п..едестал, доб..ётся 4) пр..вередливый, пр..обладать, пр..прятать 5) пре…чувствовать, на..пилить, по..метать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2018-11-11T13:30:16Z</dcterms:created>
  <dcterms:modified xsi:type="dcterms:W3CDTF">2021-11-07T14:54:10Z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